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sldIdLst>
    <p:sldId id="256" r:id="rId5"/>
    <p:sldId id="257" r:id="rId6"/>
    <p:sldId id="269" r:id="rId7"/>
    <p:sldId id="266" r:id="rId8"/>
    <p:sldId id="263" r:id="rId9"/>
    <p:sldId id="274" r:id="rId10"/>
    <p:sldId id="260" r:id="rId11"/>
    <p:sldId id="261" r:id="rId12"/>
    <p:sldId id="267" r:id="rId13"/>
    <p:sldId id="262" r:id="rId14"/>
    <p:sldId id="258" r:id="rId15"/>
    <p:sldId id="268" r:id="rId16"/>
    <p:sldId id="272" r:id="rId17"/>
    <p:sldId id="26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74E627-D53D-9740-A118-525822B71102}" name="chsmith@wiley.com" initials="ch" userId="S::urn:spo:guest#chsmith@wiley.com::" providerId="AD"/>
  <p188:author id="{BC70F669-CE9B-FDD3-8393-A3DF3EE49065}" name="Sarah Phibbs" initials="SP" userId="S::sarah@stm-assoc.org::c2227787-67df-4df9-b4ad-4c0759dea9cf" providerId="AD"/>
  <p188:author id="{46B835AC-0C53-1FF7-C33B-A3C8468A8B0E}" name="Felicia Bowling" initials="FB" userId="78d58d54c34f64a9" providerId="Windows Live"/>
  <p188:author id="{951794B2-EBFD-5D03-6F99-96E6260AE731}" name="Jane Smith" initials="JS" userId="S::jane.smith@ioppublishing.org::38fbccba-1210-433c-ad92-d6659431abce" providerId="AD"/>
  <p188:author id="{C5E973D8-55BB-2A4F-4F6F-C4647969A713}" name="Guest User" initials="GU" userId="S::urn:spo:tenantanon#fd35d318-9a77-4ee5-85d7-c22deeb22cfe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66"/>
  </p:normalViewPr>
  <p:slideViewPr>
    <p:cSldViewPr snapToGrid="0">
      <p:cViewPr varScale="1">
        <p:scale>
          <a:sx n="102" d="100"/>
          <a:sy n="102" d="100"/>
        </p:scale>
        <p:origin x="6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Example Chart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pattFill prst="dkHorz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3D-4270-A753-7EB39CA009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3D-4270-A753-7EB39CA0093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pattFill prst="wdDn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3D-4270-A753-7EB39CA009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03294560"/>
        <c:axId val="1303294080"/>
      </c:barChart>
      <c:catAx>
        <c:axId val="1303294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3294080"/>
        <c:crosses val="autoZero"/>
        <c:auto val="1"/>
        <c:lblAlgn val="ctr"/>
        <c:lblOffset val="100"/>
        <c:noMultiLvlLbl val="0"/>
      </c:catAx>
      <c:valAx>
        <c:axId val="1303294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3294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Example Chart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x"/>
            <c:size val="11"/>
            <c:spPr>
              <a:noFill/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33D-4270-A753-7EB39CA009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33D-4270-A753-7EB39CA0093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10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33D-4270-A753-7EB39CA009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3294560"/>
        <c:axId val="1303294080"/>
      </c:lineChart>
      <c:catAx>
        <c:axId val="1303294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3294080"/>
        <c:crosses val="autoZero"/>
        <c:auto val="1"/>
        <c:lblAlgn val="ctr"/>
        <c:lblOffset val="100"/>
        <c:noMultiLvlLbl val="0"/>
      </c:catAx>
      <c:valAx>
        <c:axId val="1303294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3294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84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27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62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33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98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3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9/14/25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477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9/14/25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1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9/14/25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66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819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87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4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business.scope.org.uk/how-to-make-your-powerpoint-presentations-more-accessible/" TargetMode="External"/><Relationship Id="rId2" Type="http://schemas.openxmlformats.org/officeDocument/2006/relationships/hyperlink" Target="https://c4disc.pubpub.org/pub/v4up8c2n/release/1?readingCollection=8dea2bef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png"/><Relationship Id="rId4" Type="http://schemas.openxmlformats.org/officeDocument/2006/relationships/hyperlink" Target="https://stm-assoc.org/what-we-do/strategic-areas/social-responsibility/diversity-inclusion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tm-assoc.org/what-we-do/strategic-areas/social-responsibility/diversity-inclusion/accessibility-resources-for-academic-publishers/accessibility-tools-and-initiatives/" TargetMode="External"/><Relationship Id="rId2" Type="http://schemas.openxmlformats.org/officeDocument/2006/relationships/hyperlink" Target="https://webaim.org/resources/contrastchecke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4syllables.com.au/resources/writing-link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arah@stm-assoc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0663-38D3-F2CD-9EA2-5FD9657377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  <a:latin typeface="+mn-lt"/>
                <a:cs typeface="Arial"/>
              </a:rPr>
              <a:t>Presenter Inclusivity Guide</a:t>
            </a:r>
            <a:endParaRPr lang="en-GB">
              <a:solidFill>
                <a:schemeClr val="tx1"/>
              </a:solidFill>
              <a:latin typeface="+mn-lt"/>
              <a:ea typeface="Calibri"/>
              <a:cs typeface="Arial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1BEF925-B266-8A4C-A7D4-A42D5FA00E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cap="none">
                <a:solidFill>
                  <a:schemeClr val="tx1"/>
                </a:solidFill>
                <a:latin typeface="+mn-lt"/>
              </a:rPr>
              <a:t>STM D&amp;I Task &amp; Finish Group</a:t>
            </a:r>
          </a:p>
        </p:txBody>
      </p:sp>
      <p:pic>
        <p:nvPicPr>
          <p:cNvPr id="6" name="Picture 2" descr="STM logo. ">
            <a:extLst>
              <a:ext uri="{FF2B5EF4-FFF2-40B4-BE49-F238E27FC236}">
                <a16:creationId xmlns:a16="http://schemas.microsoft.com/office/drawing/2014/main" id="{888E85B4-B01C-4F05-0366-F23522837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104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28FFB-3869-8A6A-BE80-C78801B8E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solidFill>
                  <a:schemeClr val="tx1"/>
                </a:solidFill>
              </a:rPr>
              <a:t>Tables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25F89-F5A5-2CE7-907D-A80F4AE2E8A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GB" sz="2400" b="1">
                <a:solidFill>
                  <a:schemeClr val="tx1"/>
                </a:solidFill>
              </a:rPr>
              <a:t>Include headers </a:t>
            </a:r>
            <a:r>
              <a:rPr lang="en-GB" sz="2400">
                <a:solidFill>
                  <a:schemeClr val="tx1"/>
                </a:solidFill>
              </a:rPr>
              <a:t>for each row and column.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n-GB" sz="2400">
                <a:solidFill>
                  <a:schemeClr val="tx1"/>
                </a:solidFill>
              </a:rPr>
              <a:t>Avoid empty rows or columns.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n-GB" sz="2400">
                <a:solidFill>
                  <a:schemeClr val="tx1"/>
                </a:solidFill>
              </a:rPr>
              <a:t>Avoid split or merged cells.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n-GB" sz="2400" b="1">
                <a:solidFill>
                  <a:schemeClr val="tx1"/>
                </a:solidFill>
              </a:rPr>
              <a:t>Provide alt-text </a:t>
            </a:r>
            <a:r>
              <a:rPr lang="en-GB" sz="2400">
                <a:solidFill>
                  <a:schemeClr val="tx1"/>
                </a:solidFill>
              </a:rPr>
              <a:t>that describes the table.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n-GB" sz="2400">
                <a:solidFill>
                  <a:schemeClr val="tx1"/>
                </a:solidFill>
              </a:rPr>
              <a:t>Use simple table structures.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n-GB" sz="2400">
                <a:solidFill>
                  <a:schemeClr val="tx1"/>
                </a:solidFill>
              </a:rPr>
              <a:t>Never use tables to control layout and do not nest tables.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GB"/>
          </a:p>
        </p:txBody>
      </p:sp>
      <p:graphicFrame>
        <p:nvGraphicFramePr>
          <p:cNvPr id="5" name="Content Placeholder 4" descr="Example table with 4 columns and 4 rows. The headers are marked Headers 1-4 and the data is example data.">
            <a:extLst>
              <a:ext uri="{FF2B5EF4-FFF2-40B4-BE49-F238E27FC236}">
                <a16:creationId xmlns:a16="http://schemas.microsoft.com/office/drawing/2014/main" id="{00F0F007-E516-AAE1-EBCC-0D9B3ADDB83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51389726"/>
              </p:ext>
            </p:extLst>
          </p:nvPr>
        </p:nvGraphicFramePr>
        <p:xfrm>
          <a:off x="6218238" y="1846263"/>
          <a:ext cx="4937124" cy="3421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281">
                  <a:extLst>
                    <a:ext uri="{9D8B030D-6E8A-4147-A177-3AD203B41FA5}">
                      <a16:colId xmlns:a16="http://schemas.microsoft.com/office/drawing/2014/main" val="3003513346"/>
                    </a:ext>
                  </a:extLst>
                </a:gridCol>
                <a:gridCol w="1234281">
                  <a:extLst>
                    <a:ext uri="{9D8B030D-6E8A-4147-A177-3AD203B41FA5}">
                      <a16:colId xmlns:a16="http://schemas.microsoft.com/office/drawing/2014/main" val="151777214"/>
                    </a:ext>
                  </a:extLst>
                </a:gridCol>
                <a:gridCol w="1234281">
                  <a:extLst>
                    <a:ext uri="{9D8B030D-6E8A-4147-A177-3AD203B41FA5}">
                      <a16:colId xmlns:a16="http://schemas.microsoft.com/office/drawing/2014/main" val="4279375032"/>
                    </a:ext>
                  </a:extLst>
                </a:gridCol>
                <a:gridCol w="1234281">
                  <a:extLst>
                    <a:ext uri="{9D8B030D-6E8A-4147-A177-3AD203B41FA5}">
                      <a16:colId xmlns:a16="http://schemas.microsoft.com/office/drawing/2014/main" val="335571114"/>
                    </a:ext>
                  </a:extLst>
                </a:gridCol>
              </a:tblGrid>
              <a:tr h="684212"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</a:rPr>
                        <a:t>Header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</a:rPr>
                        <a:t>Header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</a:rPr>
                        <a:t>Header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</a:rPr>
                        <a:t>Header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57003"/>
                  </a:ext>
                </a:extLst>
              </a:tr>
              <a:tr h="684212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250318"/>
                  </a:ext>
                </a:extLst>
              </a:tr>
              <a:tr h="684212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874589"/>
                  </a:ext>
                </a:extLst>
              </a:tr>
              <a:tr h="684212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516096"/>
                  </a:ext>
                </a:extLst>
              </a:tr>
              <a:tr h="684212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256805"/>
                  </a:ext>
                </a:extLst>
              </a:tr>
            </a:tbl>
          </a:graphicData>
        </a:graphic>
      </p:graphicFrame>
      <p:pic>
        <p:nvPicPr>
          <p:cNvPr id="7" name="Picture 2" descr="STM logo. ">
            <a:extLst>
              <a:ext uri="{FF2B5EF4-FFF2-40B4-BE49-F238E27FC236}">
                <a16:creationId xmlns:a16="http://schemas.microsoft.com/office/drawing/2014/main" id="{421421CE-B7BC-771E-C9BF-268775D95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3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C3F88-8E97-80C1-8C9C-F79C8A93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  <a:latin typeface="+mn-lt"/>
              </a:rPr>
              <a:t>Accessibility Checker</a:t>
            </a:r>
            <a:endParaRPr lang="en-GB">
              <a:solidFill>
                <a:schemeClr val="tx1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97363-87D9-0092-882C-DED9F3874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tx1"/>
                </a:solidFill>
                <a:cs typeface="Arial"/>
              </a:rPr>
              <a:t>Microsoft has a built-in “Accessibility Checker” in many applications.</a:t>
            </a:r>
            <a:endParaRPr lang="en-GB" sz="2400" dirty="0">
              <a:solidFill>
                <a:schemeClr val="tx1"/>
              </a:solidFill>
              <a:ea typeface="Calibri"/>
              <a:cs typeface="Arial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/>
                </a:solidFill>
                <a:cs typeface="Arial"/>
              </a:rPr>
              <a:t>To check the accessibility of your PowerPoint, navigate to “Review” in the ribbon.</a:t>
            </a:r>
            <a:endParaRPr lang="en-GB" sz="2400" dirty="0">
              <a:solidFill>
                <a:schemeClr val="tx1"/>
              </a:solidFill>
              <a:ea typeface="Calibri"/>
              <a:cs typeface="Arial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/>
                </a:solidFill>
                <a:cs typeface="Arial"/>
              </a:rPr>
              <a:t>Select “Check Accessibility”</a:t>
            </a:r>
            <a:endParaRPr lang="en-GB" sz="2400" dirty="0">
              <a:solidFill>
                <a:schemeClr val="tx1"/>
              </a:solidFill>
              <a:ea typeface="Calibri"/>
              <a:cs typeface="Arial"/>
            </a:endParaRPr>
          </a:p>
          <a:p>
            <a:pPr marL="0" indent="0">
              <a:buNone/>
            </a:pPr>
            <a:r>
              <a:rPr lang="en-GB" sz="2400" dirty="0">
                <a:solidFill>
                  <a:schemeClr val="tx1"/>
                </a:solidFill>
                <a:cs typeface="Arial"/>
              </a:rPr>
              <a:t>The Accessibility Checker will highlight “errors” and “tips” and explains why the suggested change will make the presentation more accessible.</a:t>
            </a:r>
            <a:endParaRPr lang="en-GB" sz="2400" dirty="0">
              <a:solidFill>
                <a:schemeClr val="tx1"/>
              </a:solidFill>
              <a:ea typeface="Calibri"/>
              <a:cs typeface="Arial"/>
            </a:endParaRPr>
          </a:p>
          <a:p>
            <a:r>
              <a:rPr lang="en-GB" sz="2400" dirty="0">
                <a:solidFill>
                  <a:schemeClr val="tx1"/>
                </a:solidFill>
                <a:cs typeface="Arial"/>
              </a:rPr>
              <a:t>Make any necessary changes, for example:</a:t>
            </a:r>
            <a:endParaRPr lang="en-GB" sz="24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61950" indent="-361950">
              <a:lnSpc>
                <a:spcPct val="100000"/>
              </a:lnSpc>
              <a:buFont typeface="Arial,Sans-Serif" panose="020F050202020403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Calibri" panose="020F0502020204030204"/>
                <a:ea typeface="Calibri"/>
                <a:cs typeface="Arial"/>
              </a:rPr>
              <a:t>Include missing alternative text for images</a:t>
            </a:r>
          </a:p>
          <a:p>
            <a:pPr marL="361950" indent="-361950">
              <a:lnSpc>
                <a:spcPct val="110000"/>
              </a:lnSpc>
              <a:buFont typeface="Arial,Sans-Serif" panose="020F050202020403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Calibri" panose="020F0502020204030204"/>
                <a:ea typeface="Calibri"/>
                <a:cs typeface="Arial"/>
              </a:rPr>
              <a:t>Inserting missing headers in tables</a:t>
            </a:r>
            <a:endParaRPr lang="en-US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endParaRPr lang="en-GB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4" name="Picture 3" descr="A screenshot of where to find Check Accessibility in PowerPoint">
            <a:extLst>
              <a:ext uri="{FF2B5EF4-FFF2-40B4-BE49-F238E27FC236}">
                <a16:creationId xmlns:a16="http://schemas.microsoft.com/office/drawing/2014/main" id="{2FC85AD3-204A-6A86-4753-F23177B7BF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833" t="454" r="16211" b="48182"/>
          <a:stretch>
            <a:fillRect/>
          </a:stretch>
        </p:blipFill>
        <p:spPr>
          <a:xfrm>
            <a:off x="6798784" y="4407561"/>
            <a:ext cx="4996973" cy="1453032"/>
          </a:xfrm>
          <a:prstGeom prst="rect">
            <a:avLst/>
          </a:prstGeom>
        </p:spPr>
      </p:pic>
      <p:pic>
        <p:nvPicPr>
          <p:cNvPr id="6" name="Picture 2" descr="STM logo. ">
            <a:extLst>
              <a:ext uri="{FF2B5EF4-FFF2-40B4-BE49-F238E27FC236}">
                <a16:creationId xmlns:a16="http://schemas.microsoft.com/office/drawing/2014/main" id="{B8A284B6-BBA1-72EE-AD60-E7BD92A19D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293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22143-8387-1280-087F-0145BA3F8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96F4B-C0A3-82E5-81F2-5E1A00BDC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solidFill>
                  <a:schemeClr val="tx1"/>
                </a:solidFill>
                <a:latin typeface="Calibri"/>
                <a:ea typeface="+mj-lt"/>
                <a:cs typeface="+mj-lt"/>
              </a:rPr>
              <a:t>Automatic Live Captioning in PowerPoint</a:t>
            </a:r>
            <a:endParaRPr lang="en-US">
              <a:solidFill>
                <a:schemeClr val="tx1"/>
              </a:solidFill>
              <a:latin typeface="Calibri"/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D7570-CFF2-83CC-BBC0-66A80275D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Go to the Slide Show ribbon bar and select Subtitle Settings.</a:t>
            </a:r>
            <a:endParaRPr lang="en-US" sz="3200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Choose Spoken Language and Subtitle Language (recommend English).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Select subtitle position (recommend Below Slide).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Modify subtitle appearance (font, background colour, etc.).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 - Windows: Subtitle Settings &gt; More Settings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 - Mac: Subtitle Settings &gt; System Caption Preference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To always use subtitles, select Always Use Subtitles from the Slide Show ribbon.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endParaRPr lang="en-GB" sz="2400">
              <a:solidFill>
                <a:schemeClr val="tx1"/>
              </a:solidFill>
              <a:ea typeface="Calibri"/>
              <a:cs typeface="Arial" panose="020B0604020202020204" pitchFamily="34" charset="0"/>
            </a:endParaRPr>
          </a:p>
          <a:p>
            <a:endParaRPr lang="en-GB">
              <a:solidFill>
                <a:schemeClr val="tx1"/>
              </a:solidFill>
              <a:ea typeface="Calibri"/>
              <a:cs typeface="Calibri"/>
            </a:endParaRPr>
          </a:p>
        </p:txBody>
      </p:sp>
      <p:pic>
        <p:nvPicPr>
          <p:cNvPr id="5" name="Picture 2" descr="STM logo. ">
            <a:extLst>
              <a:ext uri="{FF2B5EF4-FFF2-40B4-BE49-F238E27FC236}">
                <a16:creationId xmlns:a16="http://schemas.microsoft.com/office/drawing/2014/main" id="{15CE5EE1-DCDE-F2A7-E84E-D688F153A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487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D646E-14BE-54B4-29AC-9F498BE96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References</a:t>
            </a:r>
            <a:endParaRPr lang="en-US">
              <a:solidFill>
                <a:schemeClr val="tx1"/>
              </a:solidFill>
              <a:ea typeface="Calibri Light"/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AF8B8-C9DA-A75A-B63A-832CE541E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7280" y="1850413"/>
            <a:ext cx="4997917" cy="4110121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buFont typeface="Arial" panose="020F0502020204030204" pitchFamily="34" charset="0"/>
              <a:buChar char="•"/>
            </a:pPr>
            <a:endParaRPr lang="en-GB" sz="2400">
              <a:solidFill>
                <a:srgbClr val="000000"/>
              </a:solidFill>
              <a:ea typeface="Calibri"/>
              <a:cs typeface="Calibri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en-GB" sz="2400">
                <a:solidFill>
                  <a:srgbClr val="7030A0"/>
                </a:solidFill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Guidelines on Inclusive Language and Images in Scholarly Communication - C4DISC</a:t>
            </a:r>
            <a:r>
              <a:rPr lang="en-GB" sz="2400">
                <a:solidFill>
                  <a:srgbClr val="7030A0"/>
                </a:solidFill>
                <a:ea typeface="Calibri"/>
                <a:cs typeface="Calibri"/>
              </a:rPr>
              <a:t> </a:t>
            </a:r>
            <a:endParaRPr lang="en-GB">
              <a:solidFill>
                <a:srgbClr val="7030A0"/>
              </a:solidFill>
              <a:ea typeface="Calibri" panose="020F0502020204030204"/>
              <a:cs typeface="Calibri" panose="020F0502020204030204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en-GB" sz="2400">
                <a:solidFill>
                  <a:schemeClr val="tx1"/>
                </a:solidFill>
                <a:ea typeface="Calibri"/>
                <a:cs typeface="Calibri"/>
              </a:rPr>
              <a:t>Wiley PowerPoint Accessibility Guide (V.5) [PDF]</a:t>
            </a:r>
            <a:endParaRPr lang="en-US" sz="2400">
              <a:solidFill>
                <a:schemeClr val="tx1"/>
              </a:solidFill>
              <a:ea typeface="Calibri"/>
              <a:cs typeface="Calibri"/>
            </a:endParaRPr>
          </a:p>
          <a:p>
            <a:pPr marL="342900" indent="-342900">
              <a:buFont typeface="Arial" panose="020F0502020204030204" pitchFamily="34" charset="0"/>
              <a:buChar char="•"/>
            </a:pPr>
            <a:r>
              <a:rPr lang="en-GB" sz="2400">
                <a:solidFill>
                  <a:srgbClr val="7030A0"/>
                </a:solidFill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“Accessible fonts and readability: the basics” - Scope</a:t>
            </a:r>
            <a:r>
              <a:rPr lang="en-GB" sz="2400">
                <a:solidFill>
                  <a:srgbClr val="7030A0"/>
                </a:solidFill>
                <a:ea typeface="Calibri"/>
                <a:cs typeface="Calibri"/>
              </a:rPr>
              <a:t> </a:t>
            </a:r>
            <a:endParaRPr lang="en-GB">
              <a:solidFill>
                <a:srgbClr val="7030A0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GB" sz="2400">
              <a:solidFill>
                <a:srgbClr val="000000"/>
              </a:solidFill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76B310-3C6C-F4E8-19A0-5550E19C5C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8262" y="1970729"/>
            <a:ext cx="5188417" cy="4110121"/>
          </a:xfrm>
          <a:ln w="28575">
            <a:solidFill>
              <a:schemeClr val="tx1"/>
            </a:solidFill>
          </a:ln>
        </p:spPr>
        <p:txBody>
          <a:bodyPr vert="horz" lIns="274320" tIns="45720" rIns="274320" bIns="45720" rtlCol="0" anchor="t">
            <a:noAutofit/>
          </a:bodyPr>
          <a:lstStyle/>
          <a:p>
            <a:pPr marL="0" indent="0">
              <a:buNone/>
            </a:pPr>
            <a:br>
              <a:rPr lang="en-GB" sz="2400" b="1" dirty="0">
                <a:ea typeface="Calibri"/>
                <a:cs typeface="Calibri"/>
              </a:rPr>
            </a:br>
            <a:r>
              <a:rPr lang="en-GB" sz="2400" b="1" dirty="0">
                <a:ea typeface="Calibri"/>
                <a:cs typeface="Calibri"/>
              </a:rPr>
              <a:t>Tips when creating links for your presentation</a:t>
            </a:r>
            <a:endParaRPr lang="en-GB" sz="2400" dirty="0">
              <a:ea typeface="Calibri"/>
              <a:cs typeface="Calibri"/>
            </a:endParaRPr>
          </a:p>
          <a:p>
            <a:pPr marL="285750" indent="-228600">
              <a:buFont typeface="Arial,Sans-Serif" panose="020F0502020204030204" pitchFamily="34" charset="0"/>
              <a:buChar char="•"/>
            </a:pPr>
            <a:r>
              <a:rPr lang="en-GB" sz="2400" dirty="0">
                <a:ea typeface="Calibri"/>
                <a:cs typeface="Calibri"/>
              </a:rPr>
              <a:t> Use descriptive text, e.g. </a:t>
            </a:r>
            <a:r>
              <a:rPr lang="en-GB" sz="2400" dirty="0">
                <a:solidFill>
                  <a:srgbClr val="7030A0"/>
                </a:solidFill>
                <a:ea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Diversity &amp; Inclusion at STM</a:t>
            </a:r>
            <a:r>
              <a:rPr lang="en-GB" sz="2400" dirty="0">
                <a:solidFill>
                  <a:srgbClr val="7030A0"/>
                </a:solidFill>
                <a:ea typeface="Calibri"/>
                <a:cs typeface="Calibri"/>
              </a:rPr>
              <a:t> </a:t>
            </a:r>
          </a:p>
          <a:p>
            <a:pPr marL="285750" indent="-228600">
              <a:buFont typeface="Arial,Sans-Serif" panose="020F0502020204030204" pitchFamily="34" charset="0"/>
              <a:buChar char="•"/>
            </a:pPr>
            <a:r>
              <a:rPr lang="en-GB" sz="2400" dirty="0">
                <a:ea typeface="Calibri"/>
                <a:cs typeface="Calibri"/>
              </a:rPr>
              <a:t> Use plain English in place of URLs </a:t>
            </a:r>
            <a:endParaRPr lang="en-GB" sz="2400" dirty="0">
              <a:solidFill>
                <a:srgbClr val="000000"/>
              </a:solidFill>
              <a:ea typeface="Calibri"/>
              <a:cs typeface="Calibri"/>
            </a:endParaRPr>
          </a:p>
          <a:p>
            <a:pPr marL="285750" indent="-228600">
              <a:buFont typeface="Arial,Sans-Serif" panose="020F0502020204030204" pitchFamily="34" charset="0"/>
              <a:buChar char="•"/>
            </a:pPr>
            <a:r>
              <a:rPr lang="en-GB" sz="2400" dirty="0">
                <a:ea typeface="Calibri"/>
                <a:cs typeface="Calibri"/>
              </a:rPr>
              <a:t> Only use text to create links (not images)</a:t>
            </a:r>
            <a:endParaRPr lang="en-GB" sz="2400" dirty="0">
              <a:solidFill>
                <a:srgbClr val="404040"/>
              </a:solidFill>
              <a:ea typeface="Calibri"/>
              <a:cs typeface="Calibri"/>
            </a:endParaRPr>
          </a:p>
          <a:p>
            <a:pPr marL="285750" indent="-228600">
              <a:buFont typeface="Arial,Sans-Serif" panose="020F0502020204030204" pitchFamily="34" charset="0"/>
              <a:buChar char="•"/>
            </a:pPr>
            <a:r>
              <a:rPr lang="en-GB" sz="2400" dirty="0">
                <a:ea typeface="Calibri"/>
                <a:cs typeface="Calibri"/>
              </a:rPr>
              <a:t> Link to videos, do not embed them</a:t>
            </a:r>
          </a:p>
          <a:p>
            <a:pPr>
              <a:buFont typeface="Arial,Sans-Serif" panose="020F0502020204030204" pitchFamily="34" charset="0"/>
              <a:buChar char="•"/>
            </a:pPr>
            <a:endParaRPr lang="en-GB" sz="2400" dirty="0">
              <a:ea typeface="Calibri"/>
              <a:cs typeface="Calibri"/>
            </a:endParaRPr>
          </a:p>
        </p:txBody>
      </p:sp>
      <p:pic>
        <p:nvPicPr>
          <p:cNvPr id="7" name="Picture 2" descr="STM logo. ">
            <a:extLst>
              <a:ext uri="{FF2B5EF4-FFF2-40B4-BE49-F238E27FC236}">
                <a16:creationId xmlns:a16="http://schemas.microsoft.com/office/drawing/2014/main" id="{D7919C90-2969-100F-075F-4EA8A6BA3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932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234F9-AE80-D7CA-24F0-CA4AE2D53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7A0DE-6FC4-0EC4-B447-4B9741714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Further Resources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8A63A-2826-CEC9-8D99-05540BBB3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42900" indent="-342900">
              <a:buFont typeface="Arial,Sans-Serif" panose="020F0502020204030204" pitchFamily="34" charset="0"/>
              <a:buChar char="•"/>
            </a:pPr>
            <a:r>
              <a:rPr lang="en-GB" sz="2800" dirty="0">
                <a:solidFill>
                  <a:srgbClr val="7030A0"/>
                </a:solidFill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 Colour Contrast checker - </a:t>
            </a:r>
            <a:r>
              <a:rPr lang="en-GB" sz="2800" dirty="0" err="1">
                <a:solidFill>
                  <a:srgbClr val="7030A0"/>
                </a:solidFill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WebAIM</a:t>
            </a:r>
            <a:endParaRPr lang="en-US" dirty="0">
              <a:solidFill>
                <a:srgbClr val="7030A0"/>
              </a:solidFill>
            </a:endParaRPr>
          </a:p>
          <a:p>
            <a:pPr marL="342900" indent="-342900">
              <a:buFont typeface="Arial,Sans-Serif" panose="020F0502020204030204" pitchFamily="34" charset="0"/>
              <a:buChar char="•"/>
            </a:pPr>
            <a:r>
              <a:rPr lang="en-GB" sz="2800" dirty="0">
                <a:solidFill>
                  <a:srgbClr val="7030A0"/>
                </a:solidFill>
                <a:ea typeface="Calibri"/>
                <a:cs typeface="Calibri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Guidelines on Inclusive Language &amp; Images in Scholarly Communication - C4DISC</a:t>
            </a:r>
            <a:endParaRPr lang="en-GB" sz="2800" dirty="0">
              <a:solidFill>
                <a:srgbClr val="7030A0"/>
              </a:solidFill>
              <a:ea typeface="Calibri"/>
              <a:cs typeface="Calibri"/>
            </a:endParaRPr>
          </a:p>
          <a:p>
            <a:pPr marL="342900" indent="-342900">
              <a:buFont typeface="Arial,Sans-Serif" panose="020F0502020204030204" pitchFamily="34" charset="0"/>
              <a:buChar char="•"/>
            </a:pPr>
            <a:r>
              <a:rPr lang="en-GB" sz="2800" dirty="0">
                <a:solidFill>
                  <a:srgbClr val="7030A0"/>
                </a:solidFill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Accessibility tools and Initiatives - STM Association</a:t>
            </a:r>
            <a:r>
              <a:rPr lang="en-GB" sz="2800" dirty="0">
                <a:solidFill>
                  <a:srgbClr val="7030A0"/>
                </a:solidFill>
                <a:ea typeface="Calibri"/>
                <a:cs typeface="Calibri"/>
              </a:rPr>
              <a:t> </a:t>
            </a:r>
          </a:p>
          <a:p>
            <a:pPr marL="342900" indent="-342900">
              <a:buFont typeface="Arial,Sans-Serif" panose="020F0502020204030204" pitchFamily="34" charset="0"/>
              <a:buChar char="•"/>
            </a:pPr>
            <a:r>
              <a:rPr lang="en-GB" sz="2800" dirty="0">
                <a:solidFill>
                  <a:srgbClr val="7030A0"/>
                </a:solidFill>
                <a:ea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Writing links - 4 Syllables</a:t>
            </a:r>
          </a:p>
          <a:p>
            <a:pPr marL="0" indent="0">
              <a:buNone/>
            </a:pPr>
            <a:endParaRPr lang="en-GB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4" name="Picture 2" descr="STM logo. ">
            <a:extLst>
              <a:ext uri="{FF2B5EF4-FFF2-40B4-BE49-F238E27FC236}">
                <a16:creationId xmlns:a16="http://schemas.microsoft.com/office/drawing/2014/main" id="{A23E415D-7E04-262B-9153-6C9DFEFD9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6FEDDAE-1B1C-DDD0-22DD-1274F769CF11}"/>
              </a:ext>
            </a:extLst>
          </p:cNvPr>
          <p:cNvSpPr txBox="1"/>
          <p:nvPr/>
        </p:nvSpPr>
        <p:spPr>
          <a:xfrm>
            <a:off x="6325644" y="5499762"/>
            <a:ext cx="51719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2400" dirty="0">
                <a:solidFill>
                  <a:schemeClr val="tx1"/>
                </a:solidFill>
                <a:cs typeface="Arial"/>
              </a:rPr>
              <a:t>Date of Publication: 15 September 2025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0773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94702-3CE4-BE6E-05E7-DAAE69F9F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Document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DC797-21FA-299D-F07F-01AB26600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697772"/>
            <a:ext cx="10835196" cy="4636352"/>
          </a:xfrm>
        </p:spPr>
        <p:txBody>
          <a:bodyPr vert="horz" lIns="0" tIns="45720" rIns="0" bIns="45720" rtlCol="0" anchor="t">
            <a:noAutofit/>
          </a:bodyPr>
          <a:lstStyle/>
          <a:p>
            <a:pPr marL="447675" indent="-4476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1"/>
                </a:solidFill>
              </a:rPr>
              <a:t>This document is intended to support speakers at STM events to create accessible and inclusive presentations. 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pPr marL="447675" indent="-4476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1"/>
                </a:solidFill>
                <a:ea typeface="Calibri"/>
                <a:cs typeface="Calibri"/>
              </a:rPr>
              <a:t>The slide deck itself is accessible by design and can be used directly by speakers when creating their presentations.</a:t>
            </a:r>
          </a:p>
          <a:p>
            <a:pPr marL="447675" indent="-4476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1"/>
                </a:solidFill>
                <a:ea typeface="Calibri"/>
                <a:cs typeface="Calibri"/>
              </a:rPr>
              <a:t>Though the content reflects current good practice the document is not exhaustive - it is a starting point. </a:t>
            </a: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More information is available in the </a:t>
            </a:r>
            <a:r>
              <a:rPr lang="en-GB" sz="2400" b="1">
                <a:solidFill>
                  <a:schemeClr val="tx1"/>
                </a:solidFill>
                <a:ea typeface="+mn-lt"/>
                <a:cs typeface="+mn-lt"/>
              </a:rPr>
              <a:t>Further Resources </a:t>
            </a: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section.</a:t>
            </a:r>
            <a:endParaRPr lang="en-GB">
              <a:solidFill>
                <a:schemeClr val="tx1"/>
              </a:solidFill>
              <a:ea typeface="Calibri"/>
              <a:cs typeface="Calibri"/>
            </a:endParaRPr>
          </a:p>
          <a:p>
            <a:pPr marL="447675" indent="-4476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1"/>
                </a:solidFill>
                <a:ea typeface="Calibri"/>
                <a:cs typeface="Calibri"/>
              </a:rPr>
              <a:t>This document is annually reviewed by STM. For corrections and updates to this document, please contact </a:t>
            </a:r>
            <a:r>
              <a:rPr lang="en-GB" sz="2400">
                <a:ea typeface="+mn-lt"/>
                <a:cs typeface="+mn-lt"/>
                <a:hlinkClick r:id="rId2"/>
              </a:rPr>
              <a:t>sarah@stm-assoc.org</a:t>
            </a:r>
            <a:r>
              <a:rPr lang="en-GB" sz="2400">
                <a:ea typeface="+mn-lt"/>
                <a:cs typeface="+mn-lt"/>
              </a:rPr>
              <a:t> </a:t>
            </a:r>
            <a:endParaRPr lang="en-GB" sz="2400">
              <a:highlight>
                <a:srgbClr val="FFFF00"/>
              </a:highlight>
              <a:ea typeface="Calibri"/>
              <a:cs typeface="Calibri"/>
            </a:endParaRPr>
          </a:p>
          <a:p>
            <a:pPr marL="447675" indent="-447675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GB" sz="3100">
              <a:ea typeface="Calibri"/>
              <a:cs typeface="Calibri"/>
            </a:endParaRPr>
          </a:p>
          <a:p>
            <a:pPr marL="447675" indent="-447675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GB" sz="3100">
              <a:ea typeface="Calibri"/>
              <a:cs typeface="Calibri"/>
            </a:endParaRPr>
          </a:p>
          <a:p>
            <a:pPr marL="447675" indent="-447675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GB" sz="3100">
              <a:ea typeface="Calibri"/>
              <a:cs typeface="Calibri"/>
            </a:endParaRPr>
          </a:p>
          <a:p>
            <a:pPr marL="447675" indent="-447675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GB" sz="3100">
              <a:ea typeface="Calibri"/>
              <a:cs typeface="Calibri"/>
            </a:endParaRPr>
          </a:p>
          <a:p>
            <a:endParaRPr lang="en-GB" sz="3100">
              <a:ea typeface="Calibri"/>
              <a:cs typeface="Calibri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  <a:p>
            <a:endParaRPr lang="en-GB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5" name="Picture 2" descr="STM logo. ">
            <a:extLst>
              <a:ext uri="{FF2B5EF4-FFF2-40B4-BE49-F238E27FC236}">
                <a16:creationId xmlns:a16="http://schemas.microsoft.com/office/drawing/2014/main" id="{3D8829C4-D3FF-3F03-560C-333C51E0A0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277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0B4C4-4EE7-9987-5D25-97BFE497D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A924B-740F-8009-DBEA-CEAD344FF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solidFill>
                  <a:schemeClr val="tx1"/>
                </a:solidFill>
                <a:latin typeface="Calibri"/>
                <a:ea typeface="+mj-lt"/>
                <a:cs typeface="+mj-lt"/>
              </a:rPr>
              <a:t>Giving an Accessible Presentation</a:t>
            </a:r>
            <a:endParaRPr lang="en-US">
              <a:solidFill>
                <a:schemeClr val="tx1"/>
              </a:solidFill>
              <a:latin typeface="Calibri"/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09E26-B844-D472-621A-CCB97C60F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GB" sz="2400" b="1">
                <a:solidFill>
                  <a:schemeClr val="tx1"/>
                </a:solidFill>
                <a:ea typeface="+mn-lt"/>
                <a:cs typeface="+mn-lt"/>
              </a:rPr>
              <a:t>Speak clearly</a:t>
            </a: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: Reduce speech speed for better understanding.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sz="2400" b="1">
                <a:solidFill>
                  <a:schemeClr val="tx1"/>
                </a:solidFill>
                <a:ea typeface="+mn-lt"/>
                <a:cs typeface="+mn-lt"/>
              </a:rPr>
              <a:t>Use simple language</a:t>
            </a: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: Avoid jargon, acronyms, and idioms.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sz="2400" b="1">
                <a:solidFill>
                  <a:schemeClr val="tx1"/>
                </a:solidFill>
                <a:ea typeface="+mn-lt"/>
                <a:cs typeface="+mn-lt"/>
              </a:rPr>
              <a:t>Use a microphone</a:t>
            </a: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: Ensure everyone can hear you clearly.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sz="2400" b="1">
                <a:solidFill>
                  <a:schemeClr val="tx1"/>
                </a:solidFill>
                <a:ea typeface="+mn-lt"/>
                <a:cs typeface="+mn-lt"/>
              </a:rPr>
              <a:t>Enable subtitles</a:t>
            </a: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: Allow hard-of-hearing individuals to follow.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sz="2400" b="1">
                <a:solidFill>
                  <a:schemeClr val="tx1"/>
                </a:solidFill>
                <a:ea typeface="+mn-lt"/>
                <a:cs typeface="+mn-lt"/>
              </a:rPr>
              <a:t>Describe visuals</a:t>
            </a: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: Help people with lower vision grasp information.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sz="2400" b="1">
                <a:solidFill>
                  <a:schemeClr val="tx1"/>
                </a:solidFill>
                <a:ea typeface="+mn-lt"/>
                <a:cs typeface="+mn-lt"/>
              </a:rPr>
              <a:t>Cover all displayed text</a:t>
            </a: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: Ensure all information is conveyed.</a:t>
            </a:r>
            <a:endParaRPr lang="en-GB">
              <a:solidFill>
                <a:schemeClr val="tx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GB" sz="2400" b="1">
                <a:solidFill>
                  <a:schemeClr val="tx1"/>
                </a:solidFill>
                <a:ea typeface="+mn-lt"/>
                <a:cs typeface="+mn-lt"/>
              </a:rPr>
              <a:t>Do not over clutter slides with content</a:t>
            </a: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: This can distract the audience.</a:t>
            </a:r>
            <a:endParaRPr lang="en-GB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GB" sz="2400" b="1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Record the presentation</a:t>
            </a:r>
            <a:r>
              <a:rPr lang="en-GB" sz="240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: Allow  individuals to watch it back at their own pace.</a:t>
            </a:r>
            <a:endParaRPr lang="en-GB"/>
          </a:p>
          <a:p>
            <a:pPr marL="0" indent="0">
              <a:buNone/>
            </a:pPr>
            <a:endParaRPr lang="en-GB" sz="2400">
              <a:solidFill>
                <a:srgbClr val="000000"/>
              </a:solidFill>
              <a:ea typeface="Calibri"/>
              <a:cs typeface="Calibri" panose="020F0502020204030204"/>
            </a:endParaRPr>
          </a:p>
          <a:p>
            <a:endParaRPr lang="en-GB" sz="2400">
              <a:ea typeface="Calibri"/>
              <a:cs typeface="Calibri" panose="020F0502020204030204"/>
            </a:endParaRPr>
          </a:p>
          <a:p>
            <a:endParaRPr lang="en-GB" sz="2400">
              <a:ea typeface="Calibri"/>
              <a:cs typeface="Arial" panose="020B0604020202020204" pitchFamily="34" charset="0"/>
            </a:endParaRPr>
          </a:p>
          <a:p>
            <a:endParaRPr lang="en-GB">
              <a:ea typeface="Calibri"/>
              <a:cs typeface="Calibri" panose="020F0502020204030204"/>
            </a:endParaRPr>
          </a:p>
        </p:txBody>
      </p:sp>
      <p:pic>
        <p:nvPicPr>
          <p:cNvPr id="5" name="Picture 2" descr="STM logo. ">
            <a:extLst>
              <a:ext uri="{FF2B5EF4-FFF2-40B4-BE49-F238E27FC236}">
                <a16:creationId xmlns:a16="http://schemas.microsoft.com/office/drawing/2014/main" id="{CD4749EE-40BF-77B6-CB92-FE9EEAA21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4732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80852-6932-4581-375E-06ACED50C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73851-BBC5-AACA-8A2D-CADF3A8FE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  <a:latin typeface="+mn-lt"/>
              </a:rPr>
              <a:t>Text Styling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072B5-5CEA-FC1C-C767-B532D765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88391"/>
          </a:xfrm>
        </p:spPr>
        <p:txBody>
          <a:bodyPr vert="horz" lIns="0" tIns="45720" rIns="0" bIns="45720" rtlCol="0" anchor="t"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3100" dirty="0">
                <a:solidFill>
                  <a:schemeClr val="tx1"/>
                </a:solidFill>
              </a:rPr>
              <a:t>Use a minimum font size of 24.</a:t>
            </a:r>
            <a:endParaRPr lang="en-US" dirty="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3100" dirty="0">
                <a:solidFill>
                  <a:schemeClr val="tx1"/>
                </a:solidFill>
              </a:rPr>
              <a:t>Use </a:t>
            </a:r>
            <a:r>
              <a:rPr lang="en-GB" sz="3100" b="1" dirty="0">
                <a:solidFill>
                  <a:schemeClr val="tx1"/>
                </a:solidFill>
              </a:rPr>
              <a:t>bold for emphasis</a:t>
            </a:r>
            <a:r>
              <a:rPr lang="en-GB" sz="3100" dirty="0">
                <a:solidFill>
                  <a:schemeClr val="tx1"/>
                </a:solidFill>
              </a:rPr>
              <a:t> instead of italics, underlining or ALL CAPS.</a:t>
            </a:r>
            <a:endParaRPr lang="en-GB" sz="31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3100" dirty="0">
                <a:solidFill>
                  <a:schemeClr val="tx1"/>
                </a:solidFill>
              </a:rPr>
              <a:t>Avoid converting PPT into PDF. Standard PDFs are often inaccessible to people who use screen readers.</a:t>
            </a:r>
            <a:endParaRPr lang="en-GB" sz="31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3100" dirty="0">
                <a:solidFill>
                  <a:schemeClr val="tx1"/>
                </a:solidFill>
              </a:rPr>
              <a:t>Ensure there is </a:t>
            </a:r>
            <a:r>
              <a:rPr lang="en-GB" sz="3100" b="1" dirty="0">
                <a:solidFill>
                  <a:schemeClr val="tx1"/>
                </a:solidFill>
              </a:rPr>
              <a:t>sufficient contrast (3:1) </a:t>
            </a:r>
            <a:r>
              <a:rPr lang="en-GB" sz="3100" dirty="0">
                <a:solidFill>
                  <a:schemeClr val="tx1"/>
                </a:solidFill>
              </a:rPr>
              <a:t>between the text and background colours. </a:t>
            </a:r>
            <a:endParaRPr lang="en-GB" sz="31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3100" dirty="0">
                <a:solidFill>
                  <a:schemeClr val="tx1"/>
                </a:solidFill>
              </a:rPr>
              <a:t>Avoid using ALL CAPS as this can make text difficult to read for people with dyslexia.</a:t>
            </a:r>
            <a:endParaRPr lang="en-GB" sz="3100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3100" dirty="0">
                <a:solidFill>
                  <a:schemeClr val="tx1"/>
                </a:solidFill>
              </a:rPr>
              <a:t>Use line spacing and white space to support readability.</a:t>
            </a:r>
            <a:endParaRPr lang="en-GB" sz="3100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GB" sz="31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2" descr="STM logo. ">
            <a:extLst>
              <a:ext uri="{FF2B5EF4-FFF2-40B4-BE49-F238E27FC236}">
                <a16:creationId xmlns:a16="http://schemas.microsoft.com/office/drawing/2014/main" id="{C4314816-2B35-FF87-A0E7-08F3F5DD2B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7971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2403F-1ABF-AFB6-C1FE-8D893D933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CD40A-DFE9-34D6-72A4-8F096E290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  <a:latin typeface="+mn-lt"/>
              </a:rPr>
              <a:t>Choosing your font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2319A-479B-A2CF-D167-DA8D3298A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sz="2400">
                <a:solidFill>
                  <a:schemeClr val="tx1"/>
                </a:solidFill>
              </a:rPr>
              <a:t>Sans-Serif Fonts are </a:t>
            </a:r>
            <a:r>
              <a:rPr lang="en-GB" sz="2400" b="1">
                <a:solidFill>
                  <a:schemeClr val="tx1"/>
                </a:solidFill>
              </a:rPr>
              <a:t>fonts without decorative strokes</a:t>
            </a:r>
            <a:r>
              <a:rPr lang="en-GB" sz="2400">
                <a:solidFill>
                  <a:schemeClr val="tx1"/>
                </a:solidFill>
              </a:rPr>
              <a:t> and are widely considered to be accessible.</a:t>
            </a:r>
            <a:r>
              <a:rPr lang="en-GB" sz="2400">
                <a:solidFill>
                  <a:schemeClr val="tx1"/>
                </a:solidFill>
                <a:latin typeface="Calibri" panose="020F0502020204030204"/>
                <a:ea typeface="Calibri"/>
                <a:cs typeface="Calibri"/>
              </a:rPr>
              <a:t> An example of a less accessible font with decorative strokes is "</a:t>
            </a:r>
            <a:r>
              <a:rPr lang="en-GB" sz="2400">
                <a:solidFill>
                  <a:schemeClr val="tx1"/>
                </a:solidFill>
                <a:latin typeface="Times New Roman"/>
                <a:cs typeface="Times New Roman"/>
              </a:rPr>
              <a:t>Times New Roman</a:t>
            </a:r>
            <a:r>
              <a:rPr lang="en-GB" sz="240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".</a:t>
            </a:r>
            <a:r>
              <a:rPr lang="en-GB" sz="2400">
                <a:solidFill>
                  <a:schemeClr val="tx1"/>
                </a:solidFill>
                <a:latin typeface="Times New Roman"/>
                <a:cs typeface="Times New Roman"/>
              </a:rPr>
              <a:t> </a:t>
            </a:r>
            <a:r>
              <a:rPr lang="en-GB" sz="2400">
                <a:solidFill>
                  <a:schemeClr val="tx1"/>
                </a:solidFill>
                <a:cs typeface="Arial"/>
              </a:rPr>
              <a:t>Commonly available sans-serif fonts include:</a:t>
            </a:r>
            <a:endParaRPr lang="en-GB" sz="2400">
              <a:solidFill>
                <a:schemeClr val="tx1"/>
              </a:solidFill>
              <a:ea typeface="Calibri"/>
              <a:cs typeface="Arial"/>
            </a:endParaRPr>
          </a:p>
          <a:p>
            <a:pPr marL="361950" indent="-3619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1"/>
                </a:solidFill>
                <a:latin typeface="Arial"/>
                <a:cs typeface="Arial"/>
              </a:rPr>
              <a:t>Arial</a:t>
            </a:r>
          </a:p>
          <a:p>
            <a:pPr marL="361950" indent="-3619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1"/>
                </a:solidFill>
                <a:latin typeface="Arial"/>
                <a:cs typeface="Arial"/>
              </a:rPr>
              <a:t>Tahoma</a:t>
            </a:r>
          </a:p>
          <a:p>
            <a:pPr marL="361950" indent="-3619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1"/>
                </a:solidFill>
              </a:rPr>
              <a:t>Calibri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pPr marL="361950" indent="-3619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1"/>
                </a:solidFill>
                <a:latin typeface="Verdana"/>
                <a:ea typeface="Verdana"/>
              </a:rPr>
              <a:t>Verdana</a:t>
            </a:r>
          </a:p>
          <a:p>
            <a:pPr marL="361950" indent="-3619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sz="2400">
                <a:solidFill>
                  <a:schemeClr val="tx1"/>
                </a:solidFill>
                <a:latin typeface="Century Gothic"/>
              </a:rPr>
              <a:t>Century Gothic</a:t>
            </a:r>
          </a:p>
          <a:p>
            <a:endParaRPr lang="en-GB"/>
          </a:p>
          <a:p>
            <a:endParaRPr lang="en-GB"/>
          </a:p>
          <a:p>
            <a:endParaRPr lang="en-GB"/>
          </a:p>
        </p:txBody>
      </p:sp>
      <p:pic>
        <p:nvPicPr>
          <p:cNvPr id="5" name="Picture 2" descr="STM logo. ">
            <a:extLst>
              <a:ext uri="{FF2B5EF4-FFF2-40B4-BE49-F238E27FC236}">
                <a16:creationId xmlns:a16="http://schemas.microsoft.com/office/drawing/2014/main" id="{6C33DF6C-5F63-41C0-4970-5D5F9CFB1A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5613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45A3D-18CF-9DBB-AED8-DA9F6D375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  <a:latin typeface="+mn-lt"/>
              </a:rPr>
              <a:t>Use of colour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0C81F-C98F-F358-F1A2-554432CCBD8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0" tIns="45720" rIns="0" bIns="45720" rtlCol="0" anchor="t"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Generally, </a:t>
            </a:r>
            <a:r>
              <a:rPr lang="en-GB" sz="2400" b="1">
                <a:solidFill>
                  <a:schemeClr val="tx1"/>
                </a:solidFill>
                <a:ea typeface="+mn-lt"/>
                <a:cs typeface="+mn-lt"/>
              </a:rPr>
              <a:t>dark</a:t>
            </a:r>
            <a:r>
              <a:rPr lang="en-GB" sz="2400" b="1">
                <a:solidFill>
                  <a:schemeClr val="tx1"/>
                </a:solidFill>
                <a:latin typeface="Calibri" panose="020F0502020204030204"/>
                <a:ea typeface="Calibri"/>
                <a:cs typeface="Calibri"/>
              </a:rPr>
              <a:t> text against a light, plain</a:t>
            </a:r>
            <a:r>
              <a:rPr lang="en-GB" sz="2400" b="1">
                <a:solidFill>
                  <a:srgbClr val="404040"/>
                </a:solidFill>
                <a:latin typeface="Calibri" panose="020F0502020204030204"/>
                <a:ea typeface="Calibri"/>
                <a:cs typeface="Calibri"/>
              </a:rPr>
              <a:t> </a:t>
            </a:r>
            <a:r>
              <a:rPr lang="en-GB" sz="2400" b="1">
                <a:solidFill>
                  <a:schemeClr val="tx1"/>
                </a:solidFill>
                <a:latin typeface="Calibri" panose="020F0502020204030204"/>
                <a:ea typeface="Calibri"/>
                <a:cs typeface="Calibri"/>
              </a:rPr>
              <a:t>background</a:t>
            </a:r>
            <a:r>
              <a:rPr lang="en-GB" sz="2400">
                <a:solidFill>
                  <a:schemeClr val="tx1"/>
                </a:solidFill>
                <a:latin typeface="Calibri" panose="020F0502020204030204"/>
                <a:ea typeface="Calibri"/>
                <a:cs typeface="Calibri"/>
              </a:rPr>
              <a:t> is most readable, e.g. black on white. </a:t>
            </a:r>
            <a:endParaRPr lang="en-US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  <a:latin typeface="Calibri" panose="020F0502020204030204"/>
                <a:ea typeface="Calibri"/>
                <a:cs typeface="Calibri"/>
              </a:rPr>
              <a:t>Black text on a yellow/light background is preferred for people with learning disabilities and dyslexia.</a:t>
            </a:r>
          </a:p>
          <a:p>
            <a:pPr>
              <a:lnSpc>
                <a:spcPct val="100000"/>
              </a:lnSpc>
            </a:pPr>
            <a:r>
              <a:rPr lang="en-GB" sz="2400" b="1">
                <a:solidFill>
                  <a:schemeClr val="tx1"/>
                </a:solidFill>
                <a:latin typeface="Calibri" panose="020F0502020204030204"/>
                <a:ea typeface="Calibri"/>
                <a:cs typeface="Calibri"/>
              </a:rPr>
              <a:t>Avoid using colour alone</a:t>
            </a:r>
            <a:r>
              <a:rPr lang="en-GB" sz="2400">
                <a:solidFill>
                  <a:schemeClr val="tx1"/>
                </a:solidFill>
                <a:latin typeface="Calibri" panose="020F0502020204030204"/>
                <a:ea typeface="Calibri"/>
                <a:cs typeface="Calibri"/>
              </a:rPr>
              <a:t> to distinguish or emphasise text. </a:t>
            </a:r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  <a:latin typeface="Calibri" panose="020F0502020204030204"/>
                <a:ea typeface="Calibri"/>
                <a:cs typeface="Calibri"/>
              </a:rPr>
              <a:t>Use a colour contrast of least 3:1 for text and graphical elements.</a:t>
            </a:r>
          </a:p>
          <a:p>
            <a:endParaRPr lang="en-GB" sz="1200"/>
          </a:p>
          <a:p>
            <a:endParaRPr lang="en-GB" sz="1100">
              <a:ea typeface="Calibri"/>
              <a:cs typeface="Calibri"/>
            </a:endParaRPr>
          </a:p>
          <a:p>
            <a:endParaRPr lang="en-GB">
              <a:ea typeface="Calibri"/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E9005F-C765-0A37-84B7-70CAFD8F994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b="1">
                <a:solidFill>
                  <a:schemeClr val="tx1"/>
                </a:solidFill>
                <a:ea typeface="+mn-lt"/>
                <a:cs typeface="+mn-lt"/>
              </a:rPr>
              <a:t>Avoid </a:t>
            </a: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these colour combinations where possible: </a:t>
            </a:r>
            <a:endParaRPr lang="en-GB" sz="240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• blue/green    • blue/grey 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• blue/purple      • green/black 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  <a:ea typeface="+mn-lt"/>
                <a:cs typeface="+mn-lt"/>
              </a:rPr>
              <a:t>• green/brown       • green/grey 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  <a:ea typeface="Calibri"/>
                <a:cs typeface="Calibri"/>
              </a:rPr>
              <a:t>• green/pink    • green/red </a:t>
            </a:r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  <a:ea typeface="Calibri"/>
                <a:cs typeface="Calibri"/>
              </a:rPr>
              <a:t>• pink/yellow   • red/orange</a:t>
            </a:r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  <a:ea typeface="Calibri"/>
                <a:cs typeface="Calibri"/>
              </a:rPr>
              <a:t>• light green/yellow  </a:t>
            </a:r>
          </a:p>
        </p:txBody>
      </p:sp>
      <p:pic>
        <p:nvPicPr>
          <p:cNvPr id="6" name="Picture 2" descr="STM logo. ">
            <a:extLst>
              <a:ext uri="{FF2B5EF4-FFF2-40B4-BE49-F238E27FC236}">
                <a16:creationId xmlns:a16="http://schemas.microsoft.com/office/drawing/2014/main" id="{856EC040-ECF6-115B-129D-948234664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703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7C893-DB22-102F-21A0-AB99FC672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277DD-4E38-2C95-3EEA-81BBB46F26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1845733"/>
            <a:ext cx="10400289" cy="4316941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lnSpc>
                <a:spcPct val="110000"/>
              </a:lnSpc>
            </a:pPr>
            <a:r>
              <a:rPr lang="en-GB" sz="2400" b="1" dirty="0">
                <a:solidFill>
                  <a:schemeClr val="tx1"/>
                </a:solidFill>
              </a:rPr>
              <a:t>Include alt-text </a:t>
            </a:r>
            <a:r>
              <a:rPr lang="en-GB" sz="2400" dirty="0">
                <a:solidFill>
                  <a:schemeClr val="tx1"/>
                </a:solidFill>
              </a:rPr>
              <a:t>that is concise, non-repetitive, and informative.</a:t>
            </a:r>
            <a:endParaRPr lang="en-GB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10000"/>
              </a:lnSpc>
            </a:pPr>
            <a:r>
              <a:rPr lang="en-GB" sz="2400" dirty="0">
                <a:solidFill>
                  <a:schemeClr val="tx1"/>
                </a:solidFill>
              </a:rPr>
              <a:t>To add alt text to images in PowerPoint, select the image, then navigate to Picture Format &gt; Alt Text.</a:t>
            </a:r>
            <a:endParaRPr lang="en-GB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10000"/>
              </a:lnSpc>
            </a:pPr>
            <a:r>
              <a:rPr lang="en-GB" sz="2400" dirty="0">
                <a:solidFill>
                  <a:schemeClr val="tx1"/>
                </a:solidFill>
                <a:ea typeface="Calibri"/>
                <a:cs typeface="Calibri"/>
              </a:rPr>
              <a:t>If an image is solely for visual interest, and not informative, it does not require alt-text and can be marked as "decorative".</a:t>
            </a:r>
          </a:p>
          <a:p>
            <a:pPr>
              <a:lnSpc>
                <a:spcPct val="110000"/>
              </a:lnSpc>
            </a:pPr>
            <a:r>
              <a:rPr lang="en-GB" sz="2400" b="1" dirty="0">
                <a:solidFill>
                  <a:schemeClr val="tx1"/>
                </a:solidFill>
              </a:rPr>
              <a:t>Avoid text-as-image or embedded text within images</a:t>
            </a:r>
            <a:r>
              <a:rPr lang="en-GB" sz="2400" dirty="0">
                <a:solidFill>
                  <a:schemeClr val="tx1"/>
                </a:solidFill>
              </a:rPr>
              <a:t>. These will not be detected by screen readers and cannot be scaled for readers who increase the text size.</a:t>
            </a:r>
            <a:endParaRPr lang="en-GB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GB" sz="2400" b="1" dirty="0">
                <a:solidFill>
                  <a:schemeClr val="tx1"/>
                </a:solidFill>
                <a:ea typeface="Calibri"/>
                <a:cs typeface="Calibri"/>
              </a:rPr>
              <a:t>Avoid motion graphics and flashing images. </a:t>
            </a:r>
            <a:r>
              <a:rPr lang="en-GB" sz="2400" dirty="0">
                <a:solidFill>
                  <a:schemeClr val="tx1"/>
                </a:solidFill>
                <a:ea typeface="Calibri"/>
                <a:cs typeface="Calibri"/>
              </a:rPr>
              <a:t>This content may be triggering for people with photosensitivity disorders and can be a significant distraction.</a:t>
            </a:r>
          </a:p>
          <a:p>
            <a:pPr>
              <a:lnSpc>
                <a:spcPct val="110000"/>
              </a:lnSpc>
            </a:pPr>
            <a:endParaRPr lang="en-GB" sz="2400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GB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026" name="Picture 2" descr="STM logo. ">
            <a:extLst>
              <a:ext uri="{FF2B5EF4-FFF2-40B4-BE49-F238E27FC236}">
                <a16:creationId xmlns:a16="http://schemas.microsoft.com/office/drawing/2014/main" id="{9A5338E8-2ED2-9FF7-F61A-AF262294C63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8881" y="311685"/>
            <a:ext cx="1268687" cy="60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8768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232F9-0DAE-018D-A41A-BA91F9986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Charts</a:t>
            </a:r>
            <a:endParaRPr lang="en-GB">
              <a:solidFill>
                <a:schemeClr val="tx1"/>
              </a:solidFill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348CC-2C66-E130-E7D3-ADBF70B38E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5627986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</a:rPr>
              <a:t>Ensure </a:t>
            </a:r>
            <a:r>
              <a:rPr lang="en-GB" sz="2400" b="1">
                <a:solidFill>
                  <a:schemeClr val="tx1"/>
                </a:solidFill>
              </a:rPr>
              <a:t>sufficient contrast </a:t>
            </a:r>
            <a:r>
              <a:rPr lang="en-GB" sz="2400">
                <a:solidFill>
                  <a:schemeClr val="tx1"/>
                </a:solidFill>
              </a:rPr>
              <a:t>to support people with low vision and printing in grayscale or black and white.</a:t>
            </a:r>
            <a:endParaRPr lang="en-GB" sz="240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</a:rPr>
              <a:t>Don’t rely on colour alone. For example, </a:t>
            </a:r>
            <a:r>
              <a:rPr lang="en-GB" sz="2400" b="1">
                <a:solidFill>
                  <a:schemeClr val="tx1"/>
                </a:solidFill>
              </a:rPr>
              <a:t>consider using shapes or textured lines</a:t>
            </a:r>
            <a:r>
              <a:rPr lang="en-GB" sz="2400">
                <a:solidFill>
                  <a:schemeClr val="tx1"/>
                </a:solidFill>
              </a:rPr>
              <a:t>.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400">
                <a:solidFill>
                  <a:schemeClr val="tx1"/>
                </a:solidFill>
                <a:ea typeface="Calibri"/>
                <a:cs typeface="Calibri"/>
              </a:rPr>
              <a:t>Use </a:t>
            </a:r>
            <a:r>
              <a:rPr lang="en-GB" sz="2400" b="1">
                <a:solidFill>
                  <a:schemeClr val="tx1"/>
                </a:solidFill>
                <a:ea typeface="Calibri"/>
                <a:cs typeface="Calibri"/>
              </a:rPr>
              <a:t>clear and descriptive</a:t>
            </a:r>
            <a:r>
              <a:rPr lang="en-GB" sz="2400">
                <a:solidFill>
                  <a:schemeClr val="tx1"/>
                </a:solidFill>
                <a:ea typeface="Calibri"/>
                <a:cs typeface="Calibri"/>
              </a:rPr>
              <a:t> chart &amp; axis titles.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>
                <a:solidFill>
                  <a:schemeClr val="tx1"/>
                </a:solidFill>
              </a:rPr>
              <a:t>Use at least </a:t>
            </a:r>
            <a:r>
              <a:rPr lang="en-GB" sz="2400" b="1">
                <a:solidFill>
                  <a:schemeClr val="tx1"/>
                </a:solidFill>
              </a:rPr>
              <a:t>12pt text size</a:t>
            </a:r>
            <a:r>
              <a:rPr lang="en-GB" sz="2400">
                <a:solidFill>
                  <a:schemeClr val="tx1"/>
                </a:solidFill>
              </a:rPr>
              <a:t>.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</p:txBody>
      </p:sp>
      <p:graphicFrame>
        <p:nvGraphicFramePr>
          <p:cNvPr id="7" name="Content Placeholder 6" descr="Example chart demonstrating how to use textured lines instead of colour to distinguish between data series.">
            <a:extLst>
              <a:ext uri="{FF2B5EF4-FFF2-40B4-BE49-F238E27FC236}">
                <a16:creationId xmlns:a16="http://schemas.microsoft.com/office/drawing/2014/main" id="{4ACA8AD0-DBC4-FAA7-8ACB-29B881AEE78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61388270"/>
              </p:ext>
            </p:extLst>
          </p:nvPr>
        </p:nvGraphicFramePr>
        <p:xfrm>
          <a:off x="6906496" y="1845734"/>
          <a:ext cx="4937125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STM logo. ">
            <a:extLst>
              <a:ext uri="{FF2B5EF4-FFF2-40B4-BE49-F238E27FC236}">
                <a16:creationId xmlns:a16="http://schemas.microsoft.com/office/drawing/2014/main" id="{33442C66-AA6A-DEC5-3763-0613EF56F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369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CE0CC-BD70-F89C-1F8C-CCFED5F5E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C7015-1327-55CE-D93F-DB7D6830F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tx1"/>
                </a:solidFill>
              </a:rPr>
              <a:t>Charts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0905E-209F-9E7A-B625-7C718F02F0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5627986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400" b="1">
                <a:solidFill>
                  <a:schemeClr val="tx1"/>
                </a:solidFill>
              </a:rPr>
              <a:t>Choose colours that are accessible </a:t>
            </a:r>
            <a:r>
              <a:rPr lang="en-GB" sz="2400">
                <a:solidFill>
                  <a:schemeClr val="tx1"/>
                </a:solidFill>
              </a:rPr>
              <a:t>to people who struggle to differentiate colours. Avoid rainbows. Avoid reds, especially when paired with greens, e.g. Red-Amber-Green (RAG) ratings.</a:t>
            </a: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/>
                </a:solidFill>
              </a:rPr>
              <a:t>Don’t rely on colour alone. For example, </a:t>
            </a:r>
            <a:r>
              <a:rPr lang="en-GB" sz="2400" b="1">
                <a:solidFill>
                  <a:schemeClr val="tx1"/>
                </a:solidFill>
              </a:rPr>
              <a:t>consider using shapes or textured lines</a:t>
            </a:r>
            <a:r>
              <a:rPr lang="en-GB" sz="240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GB" sz="2400" b="1">
                <a:solidFill>
                  <a:schemeClr val="tx1"/>
                </a:solidFill>
                <a:ea typeface="Calibri"/>
                <a:cs typeface="Calibri"/>
              </a:rPr>
              <a:t>Describe important content </a:t>
            </a:r>
            <a:r>
              <a:rPr lang="en-GB" sz="2400">
                <a:solidFill>
                  <a:schemeClr val="tx1"/>
                </a:solidFill>
                <a:ea typeface="Calibri"/>
                <a:cs typeface="Calibri"/>
              </a:rPr>
              <a:t>with alt-text.</a:t>
            </a:r>
          </a:p>
          <a:p>
            <a:pPr>
              <a:lnSpc>
                <a:spcPct val="100000"/>
              </a:lnSpc>
            </a:pP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en-GB" sz="2400">
              <a:solidFill>
                <a:schemeClr val="tx1"/>
              </a:solidFill>
              <a:ea typeface="Calibri"/>
              <a:cs typeface="Calibri"/>
            </a:endParaRPr>
          </a:p>
        </p:txBody>
      </p:sp>
      <p:graphicFrame>
        <p:nvGraphicFramePr>
          <p:cNvPr id="7" name="Content Placeholder 6" descr="Example chart demonstrating how to use textured lines instead of colour to distinguish between data series.">
            <a:extLst>
              <a:ext uri="{FF2B5EF4-FFF2-40B4-BE49-F238E27FC236}">
                <a16:creationId xmlns:a16="http://schemas.microsoft.com/office/drawing/2014/main" id="{E8063003-7352-5821-A3D7-730CEFC1E66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14115070"/>
              </p:ext>
            </p:extLst>
          </p:nvPr>
        </p:nvGraphicFramePr>
        <p:xfrm>
          <a:off x="6906496" y="1845734"/>
          <a:ext cx="4937125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STM logo. ">
            <a:extLst>
              <a:ext uri="{FF2B5EF4-FFF2-40B4-BE49-F238E27FC236}">
                <a16:creationId xmlns:a16="http://schemas.microsoft.com/office/drawing/2014/main" id="{742F165E-412D-6011-9D97-5C94440D9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973" y="311686"/>
            <a:ext cx="1163595" cy="55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22053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3">
      <a:dk1>
        <a:srgbClr val="211433"/>
      </a:dk1>
      <a:lt1>
        <a:srgbClr val="FFFFFF"/>
      </a:lt1>
      <a:dk2>
        <a:srgbClr val="9C66E6"/>
      </a:dk2>
      <a:lt2>
        <a:srgbClr val="9C66E6"/>
      </a:lt2>
      <a:accent1>
        <a:srgbClr val="9C66E6"/>
      </a:accent1>
      <a:accent2>
        <a:srgbClr val="211433"/>
      </a:accent2>
      <a:accent3>
        <a:srgbClr val="FE9600"/>
      </a:accent3>
      <a:accent4>
        <a:srgbClr val="9B8357"/>
      </a:accent4>
      <a:accent5>
        <a:srgbClr val="DBC095"/>
      </a:accent5>
      <a:accent6>
        <a:srgbClr val="F4D5A5"/>
      </a:accent6>
      <a:hlink>
        <a:srgbClr val="770097"/>
      </a:hlink>
      <a:folHlink>
        <a:srgbClr val="D000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65a8953-4b80-4767-bd09-6d634dc2ff3d">
      <Terms xmlns="http://schemas.microsoft.com/office/infopath/2007/PartnerControls"/>
    </lcf76f155ced4ddcb4097134ff3c332f>
    <TaxCatchAll xmlns="8a817b52-ff76-48ca-b6af-388f158b31c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CE81639E5BA249A281D763B68C3E38" ma:contentTypeVersion="14" ma:contentTypeDescription="Create a new document." ma:contentTypeScope="" ma:versionID="d629ade0f88f1e66a6e930bdeaca3bab">
  <xsd:schema xmlns:xsd="http://www.w3.org/2001/XMLSchema" xmlns:xs="http://www.w3.org/2001/XMLSchema" xmlns:p="http://schemas.microsoft.com/office/2006/metadata/properties" xmlns:ns2="665a8953-4b80-4767-bd09-6d634dc2ff3d" xmlns:ns3="8a817b52-ff76-48ca-b6af-388f158b31c6" targetNamespace="http://schemas.microsoft.com/office/2006/metadata/properties" ma:root="true" ma:fieldsID="8dd4c7a46f3e891d2b9b29f9a80734bf" ns2:_="" ns3:_="">
    <xsd:import namespace="665a8953-4b80-4767-bd09-6d634dc2ff3d"/>
    <xsd:import namespace="8a817b52-ff76-48ca-b6af-388f158b31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5a8953-4b80-4767-bd09-6d634dc2ff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e2d545e-5ce4-4788-8418-f7a8ee545d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817b52-ff76-48ca-b6af-388f158b31c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c696f01a-f7dd-4989-8b0c-f0352dabddce}" ma:internalName="TaxCatchAll" ma:showField="CatchAllData" ma:web="8a817b52-ff76-48ca-b6af-388f158b3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B9B9A8-9299-456B-984D-88449F64F9D2}">
  <ds:schemaRefs>
    <ds:schemaRef ds:uri="5dcf0951-ce87-48c9-9088-4b1acf2c11e8"/>
    <ds:schemaRef ds:uri="665a8953-4b80-4767-bd09-6d634dc2ff3d"/>
    <ds:schemaRef ds:uri="8a817b52-ff76-48ca-b6af-388f158b31c6"/>
    <ds:schemaRef ds:uri="c901d43f-7f2a-45df-92c8-283f2e66648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4107D56-3CB9-464A-BF8F-1B2AB00E20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7192FE-D764-4702-8493-9256F6484951}">
  <ds:schemaRefs>
    <ds:schemaRef ds:uri="665a8953-4b80-4767-bd09-6d634dc2ff3d"/>
    <ds:schemaRef ds:uri="8a817b52-ff76-48ca-b6af-388f158b31c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c7fe541f-12ed-46d0-b1ce-991dc93012d8}" enabled="1" method="Standard" siteId="{f9ee42e6-bad0-4e63-9115-f704f9cccee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1024</Words>
  <Application>Microsoft Macintosh PowerPoint</Application>
  <PresentationFormat>Widescreen</PresentationFormat>
  <Paragraphs>130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Arial,Sans-Serif</vt:lpstr>
      <vt:lpstr>Calibri</vt:lpstr>
      <vt:lpstr>Century Gothic</vt:lpstr>
      <vt:lpstr>Times New Roman</vt:lpstr>
      <vt:lpstr>Verdana</vt:lpstr>
      <vt:lpstr>Retrospect</vt:lpstr>
      <vt:lpstr>Presenter Inclusivity Guide</vt:lpstr>
      <vt:lpstr>Document Purpose</vt:lpstr>
      <vt:lpstr>Giving an Accessible Presentation</vt:lpstr>
      <vt:lpstr>Text Styling</vt:lpstr>
      <vt:lpstr>Choosing your font</vt:lpstr>
      <vt:lpstr>Use of colour</vt:lpstr>
      <vt:lpstr>Images</vt:lpstr>
      <vt:lpstr>Charts</vt:lpstr>
      <vt:lpstr>Charts continued</vt:lpstr>
      <vt:lpstr>Tables</vt:lpstr>
      <vt:lpstr>Accessibility Checker</vt:lpstr>
      <vt:lpstr>Automatic Live Captioning in PowerPoint</vt:lpstr>
      <vt:lpstr>References</vt:lpstr>
      <vt:lpstr>Further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Presenter Inclusivity Guide</dc:title>
  <dc:creator>Jane Smith</dc:creator>
  <cp:lastModifiedBy>Holly Moring</cp:lastModifiedBy>
  <cp:revision>5</cp:revision>
  <dcterms:created xsi:type="dcterms:W3CDTF">2025-06-16T11:45:37Z</dcterms:created>
  <dcterms:modified xsi:type="dcterms:W3CDTF">2025-09-14T12:10:41Z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0x01010062CE81639E5BA249A281D763B68C3E38</vt:lpwstr>
  </property>
  <property fmtid="{D5CDD505-2E9C-101B-9397-08002B2CF9AE}" pid="3" name="MediaServiceImageTags">
    <vt:lpwstr/>
  </property>
</Properties>
</file>