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5" r:id="rId2"/>
  </p:sldMasterIdLst>
  <p:notesMasterIdLst>
    <p:notesMasterId r:id="rId41"/>
  </p:notesMasterIdLst>
  <p:handoutMasterIdLst>
    <p:handoutMasterId r:id="rId42"/>
  </p:handoutMasterIdLst>
  <p:sldIdLst>
    <p:sldId id="256" r:id="rId3"/>
    <p:sldId id="266" r:id="rId4"/>
    <p:sldId id="289" r:id="rId5"/>
    <p:sldId id="290" r:id="rId6"/>
    <p:sldId id="291" r:id="rId7"/>
    <p:sldId id="294" r:id="rId8"/>
    <p:sldId id="297" r:id="rId9"/>
    <p:sldId id="295" r:id="rId10"/>
    <p:sldId id="296" r:id="rId11"/>
    <p:sldId id="306" r:id="rId12"/>
    <p:sldId id="309" r:id="rId13"/>
    <p:sldId id="308" r:id="rId14"/>
    <p:sldId id="312" r:id="rId15"/>
    <p:sldId id="275" r:id="rId16"/>
    <p:sldId id="298" r:id="rId17"/>
    <p:sldId id="302" r:id="rId18"/>
    <p:sldId id="299" r:id="rId19"/>
    <p:sldId id="301" r:id="rId20"/>
    <p:sldId id="300" r:id="rId21"/>
    <p:sldId id="304" r:id="rId22"/>
    <p:sldId id="303" r:id="rId23"/>
    <p:sldId id="305" r:id="rId24"/>
    <p:sldId id="323" r:id="rId25"/>
    <p:sldId id="321" r:id="rId26"/>
    <p:sldId id="310" r:id="rId27"/>
    <p:sldId id="274" r:id="rId28"/>
    <p:sldId id="313" r:id="rId29"/>
    <p:sldId id="288" r:id="rId30"/>
    <p:sldId id="324" r:id="rId31"/>
    <p:sldId id="316" r:id="rId32"/>
    <p:sldId id="311" r:id="rId33"/>
    <p:sldId id="322" r:id="rId34"/>
    <p:sldId id="325" r:id="rId35"/>
    <p:sldId id="318" r:id="rId36"/>
    <p:sldId id="317" r:id="rId37"/>
    <p:sldId id="320" r:id="rId38"/>
    <p:sldId id="319" r:id="rId39"/>
    <p:sldId id="282" r:id="rId40"/>
  </p:sldIdLst>
  <p:sldSz cx="9144000" cy="6858000" type="screen4x3"/>
  <p:notesSz cx="6856413" cy="9713913"/>
  <p:defaultTextStyle>
    <a:defPPr>
      <a:defRPr lang="en-GB"/>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808080"/>
    <a:srgbClr val="333333"/>
    <a:srgbClr val="777777"/>
    <a:srgbClr val="810E68"/>
    <a:srgbClr val="CC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59" autoAdjust="0"/>
  </p:normalViewPr>
  <p:slideViewPr>
    <p:cSldViewPr>
      <p:cViewPr>
        <p:scale>
          <a:sx n="70" d="100"/>
          <a:sy n="70" d="100"/>
        </p:scale>
        <p:origin x="-1386"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40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GB" dirty="0"/>
          </a:p>
        </p:txBody>
      </p:sp>
      <p:sp>
        <p:nvSpPr>
          <p:cNvPr id="105475" name="Rectangle 3"/>
          <p:cNvSpPr>
            <a:spLocks noGrp="1" noChangeArrowheads="1"/>
          </p:cNvSpPr>
          <p:nvPr>
            <p:ph type="dt" sz="quarter" idx="1"/>
          </p:nvPr>
        </p:nvSpPr>
        <p:spPr bwMode="auto">
          <a:xfrm>
            <a:off x="3883025"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GB" dirty="0"/>
          </a:p>
        </p:txBody>
      </p:sp>
      <p:sp>
        <p:nvSpPr>
          <p:cNvPr id="105476" name="Rectangle 4"/>
          <p:cNvSpPr>
            <a:spLocks noGrp="1" noChangeArrowheads="1"/>
          </p:cNvSpPr>
          <p:nvPr>
            <p:ph type="ftr" sz="quarter" idx="2"/>
          </p:nvPr>
        </p:nvSpPr>
        <p:spPr bwMode="auto">
          <a:xfrm>
            <a:off x="0" y="9226550"/>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GB" dirty="0"/>
          </a:p>
        </p:txBody>
      </p:sp>
      <p:sp>
        <p:nvSpPr>
          <p:cNvPr id="105477" name="Rectangle 5"/>
          <p:cNvSpPr>
            <a:spLocks noGrp="1" noChangeArrowheads="1"/>
          </p:cNvSpPr>
          <p:nvPr>
            <p:ph type="sldNum" sz="quarter" idx="3"/>
          </p:nvPr>
        </p:nvSpPr>
        <p:spPr bwMode="auto">
          <a:xfrm>
            <a:off x="3883025" y="9226550"/>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829047A-503E-4FF9-ACBA-1FFC80B73A5D}"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GB" dirty="0"/>
          </a:p>
        </p:txBody>
      </p:sp>
      <p:sp>
        <p:nvSpPr>
          <p:cNvPr id="3075" name="Rectangle 3"/>
          <p:cNvSpPr>
            <a:spLocks noGrp="1" noChangeArrowheads="1"/>
          </p:cNvSpPr>
          <p:nvPr>
            <p:ph type="dt" idx="1"/>
          </p:nvPr>
        </p:nvSpPr>
        <p:spPr bwMode="auto">
          <a:xfrm>
            <a:off x="3883025"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GB" dirty="0"/>
          </a:p>
        </p:txBody>
      </p:sp>
      <p:sp>
        <p:nvSpPr>
          <p:cNvPr id="37892" name="Rectangle 4"/>
          <p:cNvSpPr>
            <a:spLocks noGrp="1" noRot="1" noChangeAspect="1" noChangeArrowheads="1" noTextEdit="1"/>
          </p:cNvSpPr>
          <p:nvPr>
            <p:ph type="sldImg" idx="2"/>
          </p:nvPr>
        </p:nvSpPr>
        <p:spPr bwMode="auto">
          <a:xfrm>
            <a:off x="1000125" y="728663"/>
            <a:ext cx="4857750" cy="364331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614863"/>
            <a:ext cx="5484813" cy="4370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226550"/>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GB" dirty="0"/>
          </a:p>
        </p:txBody>
      </p:sp>
      <p:sp>
        <p:nvSpPr>
          <p:cNvPr id="3079" name="Rectangle 7"/>
          <p:cNvSpPr>
            <a:spLocks noGrp="1" noChangeArrowheads="1"/>
          </p:cNvSpPr>
          <p:nvPr>
            <p:ph type="sldNum" sz="quarter" idx="5"/>
          </p:nvPr>
        </p:nvSpPr>
        <p:spPr bwMode="auto">
          <a:xfrm>
            <a:off x="3883025" y="9226550"/>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A683C2A-BABE-4928-922D-233D0A8864B6}"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3E8F6B0-A482-4003-BCB2-77CB99170683}" type="slidenum">
              <a:rPr lang="en-GB"/>
              <a:pPr/>
              <a:t>1</a:t>
            </a:fld>
            <a:endParaRPr lang="en-GB"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r>
              <a:rPr lang="en-AU" dirty="0" smtClean="0">
                <a:latin typeface="Arial" charset="0"/>
                <a:ea typeface="ＭＳ Ｐゴシック" pitchFamily="34" charset="-128"/>
              </a:rPr>
              <a:t>In 2000, the World Health Organization (WHO) convened a meeting of developing country researchers and asked what was their greatest information need. The answer was "access to the priced literature." HINARI Access to Research in Health programme, a public-private partnership between publishers, WHO, Yale University Library, and other partners was launched in July 2001, and developing country institutions began accessing the journals in January 2002.</a:t>
            </a:r>
            <a:r>
              <a:rPr lang="en-US" dirty="0" smtClean="0">
                <a:latin typeface="Arial" charset="0"/>
                <a:ea typeface="ＭＳ Ｐゴシック" pitchFamily="34" charset="-128"/>
              </a:rPr>
              <a:t> </a:t>
            </a:r>
          </a:p>
          <a:p>
            <a:endParaRPr lang="en-GB" dirty="0" smtClean="0">
              <a:latin typeface="Arial" charset="0"/>
              <a:ea typeface="ＭＳ Ｐゴシック" pitchFamily="34" charset="-128"/>
            </a:endParaRPr>
          </a:p>
          <a:p>
            <a:r>
              <a:rPr lang="en-GB" dirty="0" smtClean="0">
                <a:latin typeface="Arial" charset="0"/>
                <a:ea typeface="ＭＳ Ｐゴシック" pitchFamily="34" charset="-128"/>
              </a:rPr>
              <a:t>AGORA was launched in 2003 and OARE in 2006.</a:t>
            </a:r>
          </a:p>
          <a:p>
            <a:endParaRPr lang="en-GB" dirty="0"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 y="6781800"/>
            <a:ext cx="8991600" cy="76200"/>
          </a:xfrm>
          <a:prstGeom prst="rect">
            <a:avLst/>
          </a:prstGeom>
          <a:solidFill>
            <a:srgbClr val="B2B2B4"/>
          </a:solidFill>
          <a:ln w="9525">
            <a:noFill/>
            <a:miter lim="800000"/>
            <a:headEnd/>
            <a:tailEnd/>
          </a:ln>
          <a:effectLst/>
        </p:spPr>
        <p:txBody>
          <a:bodyPr wrap="none" anchor="ctr"/>
          <a:lstStyle/>
          <a:p>
            <a:pPr>
              <a:defRPr/>
            </a:pPr>
            <a:endParaRPr lang="en-US" dirty="0"/>
          </a:p>
        </p:txBody>
      </p:sp>
      <p:sp>
        <p:nvSpPr>
          <p:cNvPr id="3" name="Rectangle 3"/>
          <p:cNvSpPr>
            <a:spLocks noChangeArrowheads="1"/>
          </p:cNvSpPr>
          <p:nvPr/>
        </p:nvSpPr>
        <p:spPr bwMode="auto">
          <a:xfrm>
            <a:off x="0" y="6781800"/>
            <a:ext cx="1752600" cy="76200"/>
          </a:xfrm>
          <a:prstGeom prst="rect">
            <a:avLst/>
          </a:prstGeom>
          <a:solidFill>
            <a:srgbClr val="810D68"/>
          </a:solidFill>
          <a:ln w="9525">
            <a:noFill/>
            <a:miter lim="800000"/>
            <a:headEnd/>
            <a:tailEnd/>
          </a:ln>
          <a:effectLst/>
        </p:spPr>
        <p:txBody>
          <a:bodyPr wrap="none" anchor="ctr"/>
          <a:lstStyle/>
          <a:p>
            <a:pPr>
              <a:defRPr/>
            </a:pPr>
            <a:endParaRPr lang="en-US" dirty="0"/>
          </a:p>
        </p:txBody>
      </p:sp>
      <p:sp>
        <p:nvSpPr>
          <p:cNvPr id="4" name="Rectangle 4"/>
          <p:cNvSpPr>
            <a:spLocks noChangeArrowheads="1"/>
          </p:cNvSpPr>
          <p:nvPr/>
        </p:nvSpPr>
        <p:spPr bwMode="auto">
          <a:xfrm>
            <a:off x="1752600" y="0"/>
            <a:ext cx="7391400" cy="152400"/>
          </a:xfrm>
          <a:prstGeom prst="rect">
            <a:avLst/>
          </a:prstGeom>
          <a:solidFill>
            <a:srgbClr val="B2B2B4"/>
          </a:solidFill>
          <a:ln w="9525">
            <a:noFill/>
            <a:miter lim="800000"/>
            <a:headEnd/>
            <a:tailEnd/>
          </a:ln>
          <a:effectLst/>
        </p:spPr>
        <p:txBody>
          <a:bodyPr wrap="none" anchor="ctr"/>
          <a:lstStyle/>
          <a:p>
            <a:pPr>
              <a:defRPr/>
            </a:pPr>
            <a:endParaRPr lang="en-US" dirty="0"/>
          </a:p>
        </p:txBody>
      </p:sp>
      <p:sp>
        <p:nvSpPr>
          <p:cNvPr id="5" name="Rectangle 5"/>
          <p:cNvSpPr>
            <a:spLocks noChangeArrowheads="1"/>
          </p:cNvSpPr>
          <p:nvPr/>
        </p:nvSpPr>
        <p:spPr bwMode="auto">
          <a:xfrm>
            <a:off x="0" y="0"/>
            <a:ext cx="1752600" cy="152400"/>
          </a:xfrm>
          <a:prstGeom prst="rect">
            <a:avLst/>
          </a:prstGeom>
          <a:solidFill>
            <a:srgbClr val="810D68"/>
          </a:solidFill>
          <a:ln w="9525">
            <a:noFill/>
            <a:miter lim="800000"/>
            <a:headEnd/>
            <a:tailEnd/>
          </a:ln>
          <a:effectLst/>
        </p:spPr>
        <p:txBody>
          <a:bodyPr wrap="none" anchor="ctr"/>
          <a:lstStyle/>
          <a:p>
            <a:pPr>
              <a:defRPr/>
            </a:pPr>
            <a:endParaRPr lang="en-US" dirty="0"/>
          </a:p>
        </p:txBody>
      </p:sp>
      <p:pic>
        <p:nvPicPr>
          <p:cNvPr id="6" name="Picture 6" descr="STM logo"/>
          <p:cNvPicPr>
            <a:picLocks noChangeAspect="1" noChangeArrowheads="1"/>
          </p:cNvPicPr>
          <p:nvPr/>
        </p:nvPicPr>
        <p:blipFill>
          <a:blip r:embed="rId2" cstate="print"/>
          <a:srcRect t="52655" b="10847"/>
          <a:stretch>
            <a:fillRect/>
          </a:stretch>
        </p:blipFill>
        <p:spPr bwMode="auto">
          <a:xfrm>
            <a:off x="22225" y="1336675"/>
            <a:ext cx="8016875" cy="512763"/>
          </a:xfrm>
          <a:prstGeom prst="rect">
            <a:avLst/>
          </a:prstGeom>
          <a:noFill/>
          <a:ln w="9525">
            <a:noFill/>
            <a:miter lim="800000"/>
            <a:headEnd/>
            <a:tailEnd/>
          </a:ln>
        </p:spPr>
      </p:pic>
      <p:pic>
        <p:nvPicPr>
          <p:cNvPr id="7" name="Picture 7" descr="STM logo"/>
          <p:cNvPicPr>
            <a:picLocks noChangeAspect="1" noChangeArrowheads="1"/>
          </p:cNvPicPr>
          <p:nvPr/>
        </p:nvPicPr>
        <p:blipFill>
          <a:blip r:embed="rId2" cstate="print"/>
          <a:srcRect l="75497" b="41856"/>
          <a:stretch>
            <a:fillRect/>
          </a:stretch>
        </p:blipFill>
        <p:spPr bwMode="auto">
          <a:xfrm>
            <a:off x="0" y="187325"/>
            <a:ext cx="3060700" cy="12731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A3DFDDD-D2BB-4E32-84F6-ED01A583C538}"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28600"/>
            <a:ext cx="18669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228600"/>
            <a:ext cx="54483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E3BD8E3C-788E-48EC-AC00-BAF85C4B8016}"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467600" cy="685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19200" y="1371600"/>
            <a:ext cx="7315200" cy="4800600"/>
          </a:xfrm>
        </p:spPr>
        <p:txBody>
          <a:bodyPr/>
          <a:lstStyle/>
          <a:p>
            <a:pPr lvl="0"/>
            <a:r>
              <a:rPr lang="en-US" noProof="0" dirty="0" smtClean="0"/>
              <a:t>Click icon to add chart</a:t>
            </a:r>
          </a:p>
        </p:txBody>
      </p:sp>
      <p:sp>
        <p:nvSpPr>
          <p:cNvPr id="4" name="Rectangle 5"/>
          <p:cNvSpPr>
            <a:spLocks noGrp="1" noChangeArrowheads="1"/>
          </p:cNvSpPr>
          <p:nvPr>
            <p:ph type="sldNum" sz="quarter" idx="10"/>
          </p:nvPr>
        </p:nvSpPr>
        <p:spPr>
          <a:ln/>
        </p:spPr>
        <p:txBody>
          <a:bodyPr/>
          <a:lstStyle>
            <a:lvl1pPr>
              <a:defRPr/>
            </a:lvl1pPr>
          </a:lstStyle>
          <a:p>
            <a:pPr>
              <a:defRPr/>
            </a:pPr>
            <a:fld id="{D2C9CB64-8F91-45EC-8E51-207F77FFBA59}"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4A42E8A-491B-4A51-AEA6-1C6AB73B43E7}" type="datetimeFigureOut">
              <a:rPr lang="en-GB" smtClean="0">
                <a:solidFill>
                  <a:prstClr val="black">
                    <a:tint val="75000"/>
                  </a:prstClr>
                </a:solidFill>
              </a:rPr>
              <a:pPr/>
              <a:t>02/07/2012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56AB02-5D1F-424F-A382-11BB9E41D54C}"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A42E8A-491B-4A51-AEA6-1C6AB73B43E7}" type="datetimeFigureOut">
              <a:rPr lang="en-GB" smtClean="0">
                <a:solidFill>
                  <a:prstClr val="black">
                    <a:tint val="75000"/>
                  </a:prstClr>
                </a:solidFill>
              </a:rPr>
              <a:pPr/>
              <a:t>02/07/2012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56AB02-5D1F-424F-A382-11BB9E41D54C}"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A42E8A-491B-4A51-AEA6-1C6AB73B43E7}" type="datetimeFigureOut">
              <a:rPr lang="en-GB" smtClean="0">
                <a:solidFill>
                  <a:prstClr val="black">
                    <a:tint val="75000"/>
                  </a:prstClr>
                </a:solidFill>
              </a:rPr>
              <a:pPr/>
              <a:t>02/07/2012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56AB02-5D1F-424F-A382-11BB9E41D54C}"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4A42E8A-491B-4A51-AEA6-1C6AB73B43E7}" type="datetimeFigureOut">
              <a:rPr lang="en-GB" smtClean="0">
                <a:solidFill>
                  <a:prstClr val="black">
                    <a:tint val="75000"/>
                  </a:prstClr>
                </a:solidFill>
              </a:rPr>
              <a:pPr/>
              <a:t>02/07/2012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56AB02-5D1F-424F-A382-11BB9E41D54C}"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4A42E8A-491B-4A51-AEA6-1C6AB73B43E7}" type="datetimeFigureOut">
              <a:rPr lang="en-GB" smtClean="0">
                <a:solidFill>
                  <a:prstClr val="black">
                    <a:tint val="75000"/>
                  </a:prstClr>
                </a:solidFill>
              </a:rPr>
              <a:pPr/>
              <a:t>02/07/2012</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956AB02-5D1F-424F-A382-11BB9E41D54C}"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4A42E8A-491B-4A51-AEA6-1C6AB73B43E7}" type="datetimeFigureOut">
              <a:rPr lang="en-GB" smtClean="0">
                <a:solidFill>
                  <a:prstClr val="black">
                    <a:tint val="75000"/>
                  </a:prstClr>
                </a:solidFill>
              </a:rPr>
              <a:pPr/>
              <a:t>02/07/2012</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956AB02-5D1F-424F-A382-11BB9E41D54C}"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42E8A-491B-4A51-AEA6-1C6AB73B43E7}" type="datetimeFigureOut">
              <a:rPr lang="en-GB" smtClean="0">
                <a:solidFill>
                  <a:prstClr val="black">
                    <a:tint val="75000"/>
                  </a:prstClr>
                </a:solidFill>
              </a:rPr>
              <a:pPr/>
              <a:t>02/07/2012</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956AB02-5D1F-424F-A382-11BB9E41D54C}"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9A711D25-34B0-477D-AA3A-61C45E91A2C4}"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42E8A-491B-4A51-AEA6-1C6AB73B43E7}" type="datetimeFigureOut">
              <a:rPr lang="en-GB" smtClean="0">
                <a:solidFill>
                  <a:prstClr val="black">
                    <a:tint val="75000"/>
                  </a:prstClr>
                </a:solidFill>
              </a:rPr>
              <a:pPr/>
              <a:t>02/07/2012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56AB02-5D1F-424F-A382-11BB9E41D54C}"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42E8A-491B-4A51-AEA6-1C6AB73B43E7}" type="datetimeFigureOut">
              <a:rPr lang="en-GB" smtClean="0">
                <a:solidFill>
                  <a:prstClr val="black">
                    <a:tint val="75000"/>
                  </a:prstClr>
                </a:solidFill>
              </a:rPr>
              <a:pPr/>
              <a:t>02/07/2012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56AB02-5D1F-424F-A382-11BB9E41D54C}"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A42E8A-491B-4A51-AEA6-1C6AB73B43E7}" type="datetimeFigureOut">
              <a:rPr lang="en-GB" smtClean="0">
                <a:solidFill>
                  <a:prstClr val="black">
                    <a:tint val="75000"/>
                  </a:prstClr>
                </a:solidFill>
              </a:rPr>
              <a:pPr/>
              <a:t>02/07/2012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56AB02-5D1F-424F-A382-11BB9E41D54C}"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A42E8A-491B-4A51-AEA6-1C6AB73B43E7}" type="datetimeFigureOut">
              <a:rPr lang="en-GB" smtClean="0">
                <a:solidFill>
                  <a:prstClr val="black">
                    <a:tint val="75000"/>
                  </a:prstClr>
                </a:solidFill>
              </a:rPr>
              <a:pPr/>
              <a:t>02/07/2012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56AB02-5D1F-424F-A382-11BB9E41D54C}" type="slidenum">
              <a:rPr lang="en-GB" smtClean="0">
                <a:solidFill>
                  <a:prstClr val="black">
                    <a:tint val="75000"/>
                  </a:prstClr>
                </a:solidFill>
              </a:rPr>
              <a:pPr/>
              <a:t>‹#›</a:t>
            </a:fld>
            <a:endParaRPr lang="en-GB"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8CC1A151-1BBD-4DC7-A296-4BA687562B7C}"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A6394BB6-FC98-48D1-87A2-FAA5926AA29E}"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371600"/>
            <a:ext cx="3581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371600"/>
            <a:ext cx="3581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86111C95-E5D0-4932-806E-1972219DFD56}"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A39E0475-8814-4670-B98A-A45FE3C73C7A}"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91C36F1E-D56E-4BA0-93E6-AF9610DC6A39}"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2B07BA1F-39CE-4648-B715-F1F527226BB6}"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66E59DFB-0F7E-4174-A471-C83C6E007E79}"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967832DF-713A-4BBD-A7AB-8D47E0FC542A}"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bwMode="auto">
          <a:xfrm>
            <a:off x="1219200" y="1371600"/>
            <a:ext cx="7315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5363" name="Rectangle 3"/>
          <p:cNvSpPr>
            <a:spLocks noGrp="1" noChangeArrowheads="1"/>
          </p:cNvSpPr>
          <p:nvPr>
            <p:ph type="title"/>
          </p:nvPr>
        </p:nvSpPr>
        <p:spPr bwMode="auto">
          <a:xfrm>
            <a:off x="1219200" y="228600"/>
            <a:ext cx="7467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6148" name="Rectangle 4"/>
          <p:cNvSpPr>
            <a:spLocks noChangeArrowheads="1"/>
          </p:cNvSpPr>
          <p:nvPr/>
        </p:nvSpPr>
        <p:spPr bwMode="auto">
          <a:xfrm>
            <a:off x="0" y="0"/>
            <a:ext cx="9144000" cy="152400"/>
          </a:xfrm>
          <a:prstGeom prst="rect">
            <a:avLst/>
          </a:prstGeom>
          <a:solidFill>
            <a:srgbClr val="B2B2B4"/>
          </a:solidFill>
          <a:ln w="9525">
            <a:noFill/>
            <a:miter lim="800000"/>
            <a:headEnd/>
            <a:tailEnd/>
          </a:ln>
          <a:effectLst/>
        </p:spPr>
        <p:txBody>
          <a:bodyPr wrap="none" anchor="ctr"/>
          <a:lstStyle/>
          <a:p>
            <a:pPr>
              <a:defRPr/>
            </a:pPr>
            <a:endParaRPr lang="en-US" dirty="0"/>
          </a:p>
        </p:txBody>
      </p:sp>
      <p:sp>
        <p:nvSpPr>
          <p:cNvPr id="6149" name="Rectangle 5"/>
          <p:cNvSpPr>
            <a:spLocks noGrp="1" noChangeArrowheads="1"/>
          </p:cNvSpPr>
          <p:nvPr>
            <p:ph type="sldNum" sz="quarter" idx="4"/>
          </p:nvPr>
        </p:nvSpPr>
        <p:spPr bwMode="auto">
          <a:xfrm>
            <a:off x="7620000" y="6629400"/>
            <a:ext cx="1371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chemeClr val="bg2"/>
                </a:solidFill>
                <a:latin typeface="CG Omega" pitchFamily="34" charset="0"/>
              </a:defRPr>
            </a:lvl1pPr>
          </a:lstStyle>
          <a:p>
            <a:pPr>
              <a:defRPr/>
            </a:pPr>
            <a:fld id="{C8596B48-C29F-40AC-A87D-49EB014BF1DB}" type="slidenum">
              <a:rPr lang="en-GB"/>
              <a:pPr>
                <a:defRPr/>
              </a:pPr>
              <a:t>‹#›</a:t>
            </a:fld>
            <a:endParaRPr lang="en-GB" dirty="0"/>
          </a:p>
        </p:txBody>
      </p:sp>
      <p:pic>
        <p:nvPicPr>
          <p:cNvPr id="15366" name="Picture 6" descr="STM logo"/>
          <p:cNvPicPr>
            <a:picLocks noChangeAspect="1" noChangeArrowheads="1"/>
          </p:cNvPicPr>
          <p:nvPr/>
        </p:nvPicPr>
        <p:blipFill>
          <a:blip r:embed="rId14" cstate="print"/>
          <a:srcRect l="75497" b="41856"/>
          <a:stretch>
            <a:fillRect/>
          </a:stretch>
        </p:blipFill>
        <p:spPr bwMode="auto">
          <a:xfrm>
            <a:off x="-1588" y="6323013"/>
            <a:ext cx="1171576" cy="4873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fontAlgn="base" hangingPunct="1">
        <a:spcBef>
          <a:spcPct val="0"/>
        </a:spcBef>
        <a:spcAft>
          <a:spcPct val="0"/>
        </a:spcAft>
        <a:defRPr sz="3400" b="1">
          <a:solidFill>
            <a:srgbClr val="810E68"/>
          </a:solidFill>
          <a:latin typeface="+mj-lt"/>
          <a:ea typeface="+mj-ea"/>
          <a:cs typeface="+mj-cs"/>
        </a:defRPr>
      </a:lvl1pPr>
      <a:lvl2pPr algn="l" rtl="0" eaLnBrk="1" fontAlgn="base" hangingPunct="1">
        <a:spcBef>
          <a:spcPct val="0"/>
        </a:spcBef>
        <a:spcAft>
          <a:spcPct val="0"/>
        </a:spcAft>
        <a:defRPr sz="3400" b="1">
          <a:solidFill>
            <a:srgbClr val="810E68"/>
          </a:solidFill>
          <a:latin typeface="Arial" charset="0"/>
        </a:defRPr>
      </a:lvl2pPr>
      <a:lvl3pPr algn="l" rtl="0" eaLnBrk="1" fontAlgn="base" hangingPunct="1">
        <a:spcBef>
          <a:spcPct val="0"/>
        </a:spcBef>
        <a:spcAft>
          <a:spcPct val="0"/>
        </a:spcAft>
        <a:defRPr sz="3400" b="1">
          <a:solidFill>
            <a:srgbClr val="810E68"/>
          </a:solidFill>
          <a:latin typeface="Arial" charset="0"/>
        </a:defRPr>
      </a:lvl3pPr>
      <a:lvl4pPr algn="l" rtl="0" eaLnBrk="1" fontAlgn="base" hangingPunct="1">
        <a:spcBef>
          <a:spcPct val="0"/>
        </a:spcBef>
        <a:spcAft>
          <a:spcPct val="0"/>
        </a:spcAft>
        <a:defRPr sz="3400" b="1">
          <a:solidFill>
            <a:srgbClr val="810E68"/>
          </a:solidFill>
          <a:latin typeface="Arial" charset="0"/>
        </a:defRPr>
      </a:lvl4pPr>
      <a:lvl5pPr algn="l" rtl="0" eaLnBrk="1" fontAlgn="base" hangingPunct="1">
        <a:spcBef>
          <a:spcPct val="0"/>
        </a:spcBef>
        <a:spcAft>
          <a:spcPct val="0"/>
        </a:spcAft>
        <a:defRPr sz="3400" b="1">
          <a:solidFill>
            <a:srgbClr val="810E68"/>
          </a:solidFill>
          <a:latin typeface="Arial" charset="0"/>
        </a:defRPr>
      </a:lvl5pPr>
      <a:lvl6pPr marL="457200" algn="l" rtl="0" eaLnBrk="1" fontAlgn="base" hangingPunct="1">
        <a:spcBef>
          <a:spcPct val="0"/>
        </a:spcBef>
        <a:spcAft>
          <a:spcPct val="0"/>
        </a:spcAft>
        <a:defRPr sz="3400" b="1">
          <a:solidFill>
            <a:srgbClr val="810E68"/>
          </a:solidFill>
          <a:latin typeface="Arial" charset="0"/>
        </a:defRPr>
      </a:lvl6pPr>
      <a:lvl7pPr marL="914400" algn="l" rtl="0" eaLnBrk="1" fontAlgn="base" hangingPunct="1">
        <a:spcBef>
          <a:spcPct val="0"/>
        </a:spcBef>
        <a:spcAft>
          <a:spcPct val="0"/>
        </a:spcAft>
        <a:defRPr sz="3400" b="1">
          <a:solidFill>
            <a:srgbClr val="810E68"/>
          </a:solidFill>
          <a:latin typeface="Arial" charset="0"/>
        </a:defRPr>
      </a:lvl7pPr>
      <a:lvl8pPr marL="1371600" algn="l" rtl="0" eaLnBrk="1" fontAlgn="base" hangingPunct="1">
        <a:spcBef>
          <a:spcPct val="0"/>
        </a:spcBef>
        <a:spcAft>
          <a:spcPct val="0"/>
        </a:spcAft>
        <a:defRPr sz="3400" b="1">
          <a:solidFill>
            <a:srgbClr val="810E68"/>
          </a:solidFill>
          <a:latin typeface="Arial" charset="0"/>
        </a:defRPr>
      </a:lvl8pPr>
      <a:lvl9pPr marL="1828800" algn="l" rtl="0" eaLnBrk="1" fontAlgn="base" hangingPunct="1">
        <a:spcBef>
          <a:spcPct val="0"/>
        </a:spcBef>
        <a:spcAft>
          <a:spcPct val="0"/>
        </a:spcAft>
        <a:defRPr sz="3400" b="1">
          <a:solidFill>
            <a:srgbClr val="810E68"/>
          </a:solidFill>
          <a:latin typeface="Arial" charset="0"/>
        </a:defRPr>
      </a:lvl9pPr>
    </p:titleStyle>
    <p:bodyStyle>
      <a:lvl1pPr marL="342900" indent="-342900" algn="l" rtl="0" eaLnBrk="1" fontAlgn="base" hangingPunct="1">
        <a:spcBef>
          <a:spcPct val="20000"/>
        </a:spcBef>
        <a:spcAft>
          <a:spcPct val="0"/>
        </a:spcAft>
        <a:buClr>
          <a:srgbClr val="000066"/>
        </a:buClr>
        <a:buSzPct val="85000"/>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000066"/>
        </a:buClr>
        <a:buSzPct val="85000"/>
        <a:buChar char="–"/>
        <a:defRPr sz="2400">
          <a:solidFill>
            <a:schemeClr val="tx1"/>
          </a:solidFill>
          <a:latin typeface="+mn-lt"/>
        </a:defRPr>
      </a:lvl2pPr>
      <a:lvl3pPr marL="1143000" indent="-228600" algn="l" rtl="0" eaLnBrk="1" fontAlgn="base" hangingPunct="1">
        <a:spcBef>
          <a:spcPct val="20000"/>
        </a:spcBef>
        <a:spcAft>
          <a:spcPct val="0"/>
        </a:spcAft>
        <a:buClr>
          <a:srgbClr val="000066"/>
        </a:buClr>
        <a:buSzPct val="85000"/>
        <a:buChar char="•"/>
        <a:defRPr sz="2000">
          <a:solidFill>
            <a:schemeClr val="tx1"/>
          </a:solidFill>
          <a:latin typeface="+mn-lt"/>
        </a:defRPr>
      </a:lvl3pPr>
      <a:lvl4pPr marL="1600200" indent="-228600" algn="l" rtl="0" eaLnBrk="1" fontAlgn="base" hangingPunct="1">
        <a:spcBef>
          <a:spcPct val="20000"/>
        </a:spcBef>
        <a:spcAft>
          <a:spcPct val="0"/>
        </a:spcAft>
        <a:buClr>
          <a:srgbClr val="000066"/>
        </a:buClr>
        <a:buSzPct val="85000"/>
        <a:buChar char="–"/>
        <a:defRPr sz="2000">
          <a:solidFill>
            <a:schemeClr val="tx1"/>
          </a:solidFill>
          <a:latin typeface="+mn-lt"/>
        </a:defRPr>
      </a:lvl4pPr>
      <a:lvl5pPr marL="2057400" indent="-228600" algn="l" rtl="0" eaLnBrk="1" fontAlgn="base" hangingPunct="1">
        <a:spcBef>
          <a:spcPct val="20000"/>
        </a:spcBef>
        <a:spcAft>
          <a:spcPct val="0"/>
        </a:spcAft>
        <a:buClr>
          <a:srgbClr val="000066"/>
        </a:buClr>
        <a:buSzPct val="85000"/>
        <a:buChar char="»"/>
        <a:defRPr sz="1600">
          <a:solidFill>
            <a:schemeClr val="tx1"/>
          </a:solidFill>
          <a:latin typeface="+mn-lt"/>
        </a:defRPr>
      </a:lvl5pPr>
      <a:lvl6pPr marL="2514600" indent="-228600" algn="l" rtl="0" eaLnBrk="1" fontAlgn="base" hangingPunct="1">
        <a:spcBef>
          <a:spcPct val="20000"/>
        </a:spcBef>
        <a:spcAft>
          <a:spcPct val="0"/>
        </a:spcAft>
        <a:buClr>
          <a:srgbClr val="000066"/>
        </a:buClr>
        <a:buSzPct val="85000"/>
        <a:buChar char="»"/>
        <a:defRPr sz="1600">
          <a:solidFill>
            <a:schemeClr val="tx1"/>
          </a:solidFill>
          <a:latin typeface="+mn-lt"/>
        </a:defRPr>
      </a:lvl6pPr>
      <a:lvl7pPr marL="2971800" indent="-228600" algn="l" rtl="0" eaLnBrk="1" fontAlgn="base" hangingPunct="1">
        <a:spcBef>
          <a:spcPct val="20000"/>
        </a:spcBef>
        <a:spcAft>
          <a:spcPct val="0"/>
        </a:spcAft>
        <a:buClr>
          <a:srgbClr val="000066"/>
        </a:buClr>
        <a:buSzPct val="85000"/>
        <a:buChar char="»"/>
        <a:defRPr sz="1600">
          <a:solidFill>
            <a:schemeClr val="tx1"/>
          </a:solidFill>
          <a:latin typeface="+mn-lt"/>
        </a:defRPr>
      </a:lvl7pPr>
      <a:lvl8pPr marL="3429000" indent="-228600" algn="l" rtl="0" eaLnBrk="1" fontAlgn="base" hangingPunct="1">
        <a:spcBef>
          <a:spcPct val="20000"/>
        </a:spcBef>
        <a:spcAft>
          <a:spcPct val="0"/>
        </a:spcAft>
        <a:buClr>
          <a:srgbClr val="000066"/>
        </a:buClr>
        <a:buSzPct val="85000"/>
        <a:buChar char="»"/>
        <a:defRPr sz="1600">
          <a:solidFill>
            <a:schemeClr val="tx1"/>
          </a:solidFill>
          <a:latin typeface="+mn-lt"/>
        </a:defRPr>
      </a:lvl8pPr>
      <a:lvl9pPr marL="3886200" indent="-228600" algn="l" rtl="0" eaLnBrk="1" fontAlgn="base" hangingPunct="1">
        <a:spcBef>
          <a:spcPct val="20000"/>
        </a:spcBef>
        <a:spcAft>
          <a:spcPct val="0"/>
        </a:spcAft>
        <a:buClr>
          <a:srgbClr val="000066"/>
        </a:buClr>
        <a:buSzPct val="85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4A42E8A-491B-4A51-AEA6-1C6AB73B43E7}" type="datetimeFigureOut">
              <a:rPr lang="en-GB" smtClean="0">
                <a:solidFill>
                  <a:prstClr val="black">
                    <a:tint val="75000"/>
                  </a:prstClr>
                </a:solidFill>
                <a:latin typeface="Calibri"/>
              </a:rPr>
              <a:pPr eaLnBrk="1" fontAlgn="auto" hangingPunct="1">
                <a:spcBef>
                  <a:spcPts val="0"/>
                </a:spcBef>
                <a:spcAft>
                  <a:spcPts val="0"/>
                </a:spcAft>
              </a:pPr>
              <a:t>02/07/2012</a:t>
            </a:fld>
            <a:endParaRPr lang="en-GB"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956AB02-5D1F-424F-A382-11BB9E41D54C}" type="slidenum">
              <a:rPr lang="en-GB" smtClean="0">
                <a:solidFill>
                  <a:prstClr val="black">
                    <a:tint val="75000"/>
                  </a:prstClr>
                </a:solidFill>
                <a:latin typeface="Calibri"/>
              </a:rPr>
              <a:pPr eaLnBrk="1" fontAlgn="auto" hangingPunct="1">
                <a:spcBef>
                  <a:spcPts val="0"/>
                </a:spcBef>
                <a:spcAft>
                  <a:spcPts val="0"/>
                </a:spcAft>
              </a:pPr>
              <a:t>‹#›</a:t>
            </a:fld>
            <a:endParaRPr lang="en-GB" dirty="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jisc.ac.uk/news/stories/2011/10/participate.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hyperlink" Target="http://images.google.co.uk/imgres?imgurl=http://www.artintoaction.org/_img/_uploaded/unep-logo.jpg&amp;imgrefurl=http://www.artintoaction.org/events.html&amp;h=301&amp;w=300&amp;sz=23&amp;hl=en&amp;start=9&amp;tbnid=ZL8PRmAYJK0sTM:&amp;tbnh=116&amp;tbnw=116&amp;prev=/images?q=UNEP+logo&amp;svnum=10&amp;hl=en&amp;lr=&amp;newwindow=1&amp;sa=G" TargetMode="External"/><Relationship Id="rId3" Type="http://schemas.openxmlformats.org/officeDocument/2006/relationships/hyperlink" Target="http://www.who.int/hinari" TargetMode="External"/><Relationship Id="rId7" Type="http://schemas.openxmlformats.org/officeDocument/2006/relationships/image" Target="../media/image60.jpeg"/><Relationship Id="rId12" Type="http://schemas.openxmlformats.org/officeDocument/2006/relationships/image" Target="../media/image63.jpeg"/><Relationship Id="rId17" Type="http://schemas.openxmlformats.org/officeDocument/2006/relationships/image" Target="../media/image66.png"/><Relationship Id="rId2" Type="http://schemas.openxmlformats.org/officeDocument/2006/relationships/notesSlide" Target="../notesSlides/notesSlide2.xml"/><Relationship Id="rId16" Type="http://schemas.openxmlformats.org/officeDocument/2006/relationships/hyperlink" Target="http://www.wipo.int/ardi" TargetMode="External"/><Relationship Id="rId1" Type="http://schemas.openxmlformats.org/officeDocument/2006/relationships/slideLayout" Target="../slideLayouts/slideLayout14.xml"/><Relationship Id="rId6" Type="http://schemas.openxmlformats.org/officeDocument/2006/relationships/image" Target="../media/image59.jpeg"/><Relationship Id="rId11" Type="http://schemas.openxmlformats.org/officeDocument/2006/relationships/hyperlink" Target="http://images.google.co.uk/imgres?imgurl=http://www.cce.cornell.edu/yates/logo.jpg&amp;imgrefurl=http://www.cce.cornell.edu/yates/nutrition.htm&amp;h=251&amp;w=252&amp;sz=28&amp;hl=en&amp;start=3&amp;tbnid=NlKgZFXLQUOBvM:&amp;tbnh=111&amp;tbnw=111&amp;prev=/images?q=cornell+university+logo&amp;svnum=10&amp;hl=en&amp;lr=&amp;newwindow=1&amp;sa=G" TargetMode="External"/><Relationship Id="rId5" Type="http://schemas.openxmlformats.org/officeDocument/2006/relationships/hyperlink" Target="http://www.oaresciences.org/" TargetMode="External"/><Relationship Id="rId15" Type="http://schemas.openxmlformats.org/officeDocument/2006/relationships/image" Target="../media/image65.jpeg"/><Relationship Id="rId10" Type="http://schemas.openxmlformats.org/officeDocument/2006/relationships/image" Target="../media/image62.jpeg"/><Relationship Id="rId4" Type="http://schemas.openxmlformats.org/officeDocument/2006/relationships/hyperlink" Target="http://www.aginternetwork.org/" TargetMode="External"/><Relationship Id="rId9" Type="http://schemas.openxmlformats.org/officeDocument/2006/relationships/hyperlink" Target="http://images.google.co.uk/imgres?imgurl=http://img.search.com/8/80/300px-FAO_logo.gif&amp;imgrefurl=http://www.search.com/reference/Food_and_Agriculture_Organization&amp;h=300&amp;w=300&amp;sz=90&amp;hl=en&amp;start=15&amp;tbnid=4GSzqtMvCWmKiM:&amp;tbnh=116&amp;tbnw=116&amp;prev=/images?q=FAO+logo&amp;svnum=10&amp;hl=en&amp;lr=&amp;newwindow=1&amp;sa=G" TargetMode="External"/><Relationship Id="rId14" Type="http://schemas.openxmlformats.org/officeDocument/2006/relationships/image" Target="../media/image64.jpeg"/></Relationships>
</file>

<file path=ppt/slides/_rels/slide2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congress2009.metamorphose-vi.org/images/stories/exhibition/elsevier_logo_highres.jpg" TargetMode="Externa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research4life.org/competitionbook"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gedye@stm-assoc.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hyperlink" Target="http://www.peerproject.eu/" TargetMode="External"/><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gif"/><Relationship Id="rId7" Type="http://schemas.openxmlformats.org/officeDocument/2006/relationships/image" Target="../media/image25.jpeg"/><Relationship Id="rId12" Type="http://schemas.openxmlformats.org/officeDocument/2006/relationships/image" Target="../media/image30.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gif"/><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18" Type="http://schemas.openxmlformats.org/officeDocument/2006/relationships/image" Target="../media/image46.jpeg"/><Relationship Id="rId3" Type="http://schemas.openxmlformats.org/officeDocument/2006/relationships/image" Target="../media/image31.gif"/><Relationship Id="rId21" Type="http://schemas.openxmlformats.org/officeDocument/2006/relationships/image" Target="../media/image49.gif"/><Relationship Id="rId7" Type="http://schemas.openxmlformats.org/officeDocument/2006/relationships/image" Target="../media/image35.jpeg"/><Relationship Id="rId12" Type="http://schemas.openxmlformats.org/officeDocument/2006/relationships/image" Target="../media/image40.gif"/><Relationship Id="rId17" Type="http://schemas.openxmlformats.org/officeDocument/2006/relationships/image" Target="../media/image45.jpeg"/><Relationship Id="rId2" Type="http://schemas.openxmlformats.org/officeDocument/2006/relationships/image" Target="../media/image29.png"/><Relationship Id="rId16" Type="http://schemas.openxmlformats.org/officeDocument/2006/relationships/image" Target="../media/image44.gif"/><Relationship Id="rId20"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34.gif"/><Relationship Id="rId11" Type="http://schemas.openxmlformats.org/officeDocument/2006/relationships/image" Target="../media/image39.jpeg"/><Relationship Id="rId5" Type="http://schemas.openxmlformats.org/officeDocument/2006/relationships/image" Target="../media/image33.jpeg"/><Relationship Id="rId15" Type="http://schemas.openxmlformats.org/officeDocument/2006/relationships/image" Target="../media/image43.png"/><Relationship Id="rId23" Type="http://schemas.openxmlformats.org/officeDocument/2006/relationships/image" Target="../media/image30.png"/><Relationship Id="rId10" Type="http://schemas.openxmlformats.org/officeDocument/2006/relationships/image" Target="../media/image38.jpeg"/><Relationship Id="rId19" Type="http://schemas.openxmlformats.org/officeDocument/2006/relationships/image" Target="../media/image47.gif"/><Relationship Id="rId4" Type="http://schemas.openxmlformats.org/officeDocument/2006/relationships/image" Target="../media/image32.jpeg"/><Relationship Id="rId9" Type="http://schemas.openxmlformats.org/officeDocument/2006/relationships/image" Target="../media/image37.jpeg"/><Relationship Id="rId14" Type="http://schemas.openxmlformats.org/officeDocument/2006/relationships/image" Target="../media/image42.jpeg"/><Relationship Id="rId22" Type="http://schemas.openxmlformats.org/officeDocument/2006/relationships/image" Target="../media/image5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idx="4294967295"/>
          </p:nvPr>
        </p:nvSpPr>
        <p:spPr>
          <a:xfrm>
            <a:off x="0" y="2349425"/>
            <a:ext cx="9144000" cy="1871663"/>
          </a:xfrm>
          <a:solidFill>
            <a:srgbClr val="FFFFFF"/>
          </a:solidFill>
        </p:spPr>
        <p:txBody>
          <a:bodyPr/>
          <a:lstStyle/>
          <a:p>
            <a:pPr algn="ctr" eaLnBrk="1" hangingPunct="1"/>
            <a:r>
              <a:rPr lang="en-GB" sz="3600" dirty="0" smtClean="0"/>
              <a:t>Reaching a Wider Audience</a:t>
            </a:r>
            <a:br>
              <a:rPr lang="en-GB" sz="3600" dirty="0" smtClean="0"/>
            </a:br>
            <a:r>
              <a:rPr lang="en-GB" sz="2400" i="1" dirty="0" smtClean="0"/>
              <a:t/>
            </a:r>
            <a:br>
              <a:rPr lang="en-GB" sz="2400" i="1" dirty="0" smtClean="0"/>
            </a:br>
            <a:r>
              <a:rPr lang="en-GB" sz="2000" i="1" dirty="0" smtClean="0"/>
              <a:t>An overview of  </a:t>
            </a:r>
            <a:r>
              <a:rPr lang="en-GB" sz="2000" i="1" smtClean="0"/>
              <a:t>two collaborative </a:t>
            </a:r>
            <a:r>
              <a:rPr lang="en-GB" sz="2000" i="1" dirty="0" smtClean="0"/>
              <a:t>content delivery programmes</a:t>
            </a:r>
            <a:endParaRPr lang="en-GB" sz="4400" i="1" dirty="0" smtClean="0"/>
          </a:p>
        </p:txBody>
      </p:sp>
      <p:sp>
        <p:nvSpPr>
          <p:cNvPr id="17411" name="Rectangle 3"/>
          <p:cNvSpPr>
            <a:spLocks noGrp="1" noChangeArrowheads="1"/>
          </p:cNvSpPr>
          <p:nvPr>
            <p:ph type="subTitle" idx="4294967295"/>
          </p:nvPr>
        </p:nvSpPr>
        <p:spPr>
          <a:xfrm>
            <a:off x="1457348" y="4675188"/>
            <a:ext cx="6400800" cy="1778000"/>
          </a:xfrm>
          <a:solidFill>
            <a:srgbClr val="FFFFFF"/>
          </a:solidFill>
        </p:spPr>
        <p:txBody>
          <a:bodyPr/>
          <a:lstStyle/>
          <a:p>
            <a:pPr marL="0" indent="0" algn="ctr" eaLnBrk="1" hangingPunct="1">
              <a:lnSpc>
                <a:spcPct val="80000"/>
              </a:lnSpc>
              <a:buFontTx/>
              <a:buNone/>
            </a:pPr>
            <a:endParaRPr lang="en-GB" sz="3200" b="1" dirty="0" smtClean="0"/>
          </a:p>
          <a:p>
            <a:pPr marL="0" indent="0" algn="ctr" eaLnBrk="1" hangingPunct="1">
              <a:lnSpc>
                <a:spcPct val="80000"/>
              </a:lnSpc>
              <a:buFontTx/>
              <a:buNone/>
            </a:pPr>
            <a:r>
              <a:rPr lang="en-GB" sz="2400" b="1" dirty="0" smtClean="0"/>
              <a:t>Richard Gedye</a:t>
            </a:r>
          </a:p>
          <a:p>
            <a:pPr marL="0" indent="0" algn="ctr" eaLnBrk="1" hangingPunct="1">
              <a:lnSpc>
                <a:spcPct val="80000"/>
              </a:lnSpc>
              <a:buFontTx/>
              <a:buNone/>
            </a:pPr>
            <a:r>
              <a:rPr lang="en-GB" sz="2000" i="1" dirty="0" smtClean="0"/>
              <a:t>Director of Publishing Outreach Programmes, STM</a:t>
            </a:r>
          </a:p>
        </p:txBody>
      </p:sp>
      <p:sp>
        <p:nvSpPr>
          <p:cNvPr id="4" name="Rectangle 3"/>
          <p:cNvSpPr/>
          <p:nvPr/>
        </p:nvSpPr>
        <p:spPr>
          <a:xfrm>
            <a:off x="0" y="6084585"/>
            <a:ext cx="9144000" cy="584775"/>
          </a:xfrm>
          <a:prstGeom prst="rect">
            <a:avLst/>
          </a:prstGeom>
        </p:spPr>
        <p:txBody>
          <a:bodyPr wrap="square">
            <a:spAutoFit/>
          </a:bodyPr>
          <a:lstStyle/>
          <a:p>
            <a:pPr algn="ctr"/>
            <a:r>
              <a:rPr lang="en-GB" sz="1600" b="1" dirty="0" smtClean="0"/>
              <a:t>SCHOLARLY OUTREACH, IMPACT AND OUTCOMES </a:t>
            </a:r>
          </a:p>
          <a:p>
            <a:pPr algn="ctr"/>
            <a:r>
              <a:rPr lang="en-GB" sz="1600" b="1" dirty="0" smtClean="0"/>
              <a:t>The Sixth UCL Bloomsbury Conference 28-29 June 2012</a:t>
            </a:r>
            <a:endParaRPr lang="en-GB" sz="1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carer’s problem......</a:t>
            </a:r>
            <a:endParaRPr lang="en-GB" dirty="0"/>
          </a:p>
        </p:txBody>
      </p:sp>
      <p:sp>
        <p:nvSpPr>
          <p:cNvPr id="3" name="Content Placeholder 2"/>
          <p:cNvSpPr>
            <a:spLocks noGrp="1"/>
          </p:cNvSpPr>
          <p:nvPr>
            <p:ph idx="1"/>
          </p:nvPr>
        </p:nvSpPr>
        <p:spPr/>
        <p:txBody>
          <a:bodyPr/>
          <a:lstStyle/>
          <a:p>
            <a:pPr>
              <a:buNone/>
            </a:pPr>
            <a:r>
              <a:rPr lang="en-GB" dirty="0" smtClean="0">
                <a:solidFill>
                  <a:srgbClr val="000000"/>
                </a:solidFill>
              </a:rPr>
              <a:t>	</a:t>
            </a:r>
          </a:p>
          <a:p>
            <a:pPr>
              <a:buNone/>
            </a:pPr>
            <a:endParaRPr lang="en-GB" dirty="0" smtClean="0">
              <a:solidFill>
                <a:srgbClr val="000000"/>
              </a:solidFill>
            </a:endParaRPr>
          </a:p>
          <a:p>
            <a:pPr>
              <a:buNone/>
            </a:pPr>
            <a:r>
              <a:rPr lang="en-GB" dirty="0" smtClean="0">
                <a:solidFill>
                  <a:srgbClr val="000000"/>
                </a:solidFill>
              </a:rPr>
              <a:t>	“</a:t>
            </a:r>
            <a:r>
              <a:rPr lang="en-GB" sz="2400" i="1" dirty="0" smtClean="0">
                <a:solidFill>
                  <a:srgbClr val="000000"/>
                </a:solidFill>
              </a:rPr>
              <a:t>I’m educated to degree level but my degree is in  geography. Most  research articles that relate to my son’s condition are couched in such detailed specialist scientific jargon and presuppose such an immense knowledge of biology, biochemistry, genetics, pharmacology etc  that they might as well  be written in Esperanto.”</a:t>
            </a:r>
            <a:endParaRPr lang="en-GB" dirty="0"/>
          </a:p>
        </p:txBody>
      </p:sp>
      <p:pic>
        <p:nvPicPr>
          <p:cNvPr id="4" name="Picture 22" descr="http://www.patientinform.org/storage/psp.png?__SQUARESPACE_CACHEVERSION=1270155380081"/>
          <p:cNvPicPr>
            <a:picLocks noChangeAspect="1" noChangeArrowheads="1"/>
          </p:cNvPicPr>
          <p:nvPr/>
        </p:nvPicPr>
        <p:blipFill>
          <a:blip r:embed="rId2" cstate="print"/>
          <a:srcRect/>
          <a:stretch>
            <a:fillRect/>
          </a:stretch>
        </p:blipFill>
        <p:spPr bwMode="auto">
          <a:xfrm>
            <a:off x="7035105" y="6337126"/>
            <a:ext cx="1857375" cy="4762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lstStyle/>
          <a:p>
            <a:pPr>
              <a:buNone/>
            </a:pPr>
            <a:r>
              <a:rPr lang="en-GB" dirty="0" smtClean="0"/>
              <a:t>	</a:t>
            </a:r>
          </a:p>
          <a:p>
            <a:pPr>
              <a:buNone/>
            </a:pPr>
            <a:endParaRPr lang="en-GB" sz="2400" dirty="0" smtClean="0"/>
          </a:p>
          <a:p>
            <a:pPr>
              <a:buNone/>
            </a:pPr>
            <a:r>
              <a:rPr lang="en-GB" sz="2400" dirty="0" smtClean="0"/>
              <a:t>	“</a:t>
            </a:r>
            <a:r>
              <a:rPr lang="en-GB" sz="2400" i="1" dirty="0" smtClean="0"/>
              <a:t>Even for any articles which are marginally more comprehensible, it is still just about impossible for me to know which, of the many hundreds that appear, represent significant advances in knowledge or significant steps in the quest for a treatment or cure.”</a:t>
            </a:r>
          </a:p>
          <a:p>
            <a:pPr>
              <a:buNone/>
            </a:pPr>
            <a:endParaRPr lang="en-GB" sz="2400" i="1" dirty="0"/>
          </a:p>
        </p:txBody>
      </p:sp>
      <p:pic>
        <p:nvPicPr>
          <p:cNvPr id="4" name="Picture 22" descr="http://www.patientinform.org/storage/psp.png?__SQUARESPACE_CACHEVERSION=1270155380081"/>
          <p:cNvPicPr>
            <a:picLocks noChangeAspect="1" noChangeArrowheads="1"/>
          </p:cNvPicPr>
          <p:nvPr/>
        </p:nvPicPr>
        <p:blipFill>
          <a:blip r:embed="rId2" cstate="print"/>
          <a:srcRect/>
          <a:stretch>
            <a:fillRect/>
          </a:stretch>
        </p:blipFill>
        <p:spPr bwMode="auto">
          <a:xfrm>
            <a:off x="7035105" y="6337126"/>
            <a:ext cx="1857375" cy="4762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recommended solution.....</a:t>
            </a:r>
            <a:endParaRPr lang="en-GB" dirty="0"/>
          </a:p>
        </p:txBody>
      </p:sp>
      <p:sp>
        <p:nvSpPr>
          <p:cNvPr id="3" name="Content Placeholder 2"/>
          <p:cNvSpPr>
            <a:spLocks noGrp="1"/>
          </p:cNvSpPr>
          <p:nvPr>
            <p:ph idx="1"/>
          </p:nvPr>
        </p:nvSpPr>
        <p:spPr/>
        <p:txBody>
          <a:bodyPr/>
          <a:lstStyle/>
          <a:p>
            <a:r>
              <a:rPr lang="en-GB" sz="1800" i="1" dirty="0" smtClean="0"/>
              <a:t>Publishing a lay summary alongside every research article could be the answer to assisting in the wider understanding of health-related information...... </a:t>
            </a:r>
            <a:endParaRPr lang="en-GB" sz="1800" dirty="0" smtClean="0"/>
          </a:p>
          <a:p>
            <a:endParaRPr lang="en-GB" sz="1800" dirty="0" smtClean="0"/>
          </a:p>
          <a:p>
            <a:r>
              <a:rPr lang="en-GB" sz="1800" i="1" dirty="0" smtClean="0"/>
              <a:t>Patients... want easy-to-understand, evidence-based information relating to biomedical and health research....</a:t>
            </a:r>
            <a:endParaRPr lang="en-GB" sz="1800" dirty="0" smtClean="0"/>
          </a:p>
          <a:p>
            <a:pPr>
              <a:buNone/>
            </a:pPr>
            <a:r>
              <a:rPr lang="en-GB" sz="1800" i="1" dirty="0" smtClean="0"/>
              <a:t> </a:t>
            </a:r>
            <a:endParaRPr lang="en-GB" sz="1800" dirty="0" smtClean="0"/>
          </a:p>
          <a:p>
            <a:r>
              <a:rPr lang="en-GB" sz="1800" i="1" dirty="0" smtClean="0"/>
              <a:t>Dr Liz Lyon, director of UKOLN, University of Bath explains, "The Patients Participate! Project has demonstrated the potential value of lay summaries to make research more accessible to a wider audience. ...."</a:t>
            </a:r>
            <a:endParaRPr lang="en-GB" sz="1800" dirty="0" smtClean="0"/>
          </a:p>
          <a:p>
            <a:pPr>
              <a:buNone/>
            </a:pPr>
            <a:r>
              <a:rPr lang="en-GB" sz="1800" i="1" dirty="0" smtClean="0"/>
              <a:t> </a:t>
            </a:r>
            <a:endParaRPr lang="en-GB" sz="1800" dirty="0" smtClean="0"/>
          </a:p>
          <a:p>
            <a:r>
              <a:rPr lang="en-GB" sz="1800" i="1" dirty="0" smtClean="0"/>
              <a:t>Medical research charities have an important role in providing patients and the public with information about the research they fund.</a:t>
            </a:r>
            <a:endParaRPr lang="en-GB" sz="1800" dirty="0" smtClean="0"/>
          </a:p>
          <a:p>
            <a:pPr>
              <a:buNone/>
            </a:pPr>
            <a:r>
              <a:rPr lang="en-GB" sz="1800" i="1" dirty="0" smtClean="0"/>
              <a:t> </a:t>
            </a:r>
            <a:endParaRPr lang="en-GB" sz="1800" dirty="0" smtClean="0"/>
          </a:p>
          <a:p>
            <a:pPr>
              <a:buNone/>
            </a:pPr>
            <a:r>
              <a:rPr lang="en-GB" sz="1800" i="1" dirty="0" smtClean="0"/>
              <a:t>	</a:t>
            </a:r>
            <a:r>
              <a:rPr lang="en-GB" sz="1200" b="1" i="1" dirty="0" smtClean="0"/>
              <a:t>From the Patients Participate! project press release at </a:t>
            </a:r>
            <a:r>
              <a:rPr lang="en-GB" sz="1200" b="1" i="1" u="sng" dirty="0" smtClean="0">
                <a:hlinkClick r:id="rId2"/>
              </a:rPr>
              <a:t>http://www.jisc.ac.uk/news/stories/2011/10/participate.aspx</a:t>
            </a:r>
            <a:r>
              <a:rPr lang="en-GB" sz="1200" b="1" i="1" dirty="0" smtClean="0"/>
              <a:t> </a:t>
            </a:r>
            <a:endParaRPr lang="en-GB" sz="1200" b="1" dirty="0" smtClean="0"/>
          </a:p>
          <a:p>
            <a:endParaRPr lang="en-GB" sz="1800" dirty="0"/>
          </a:p>
        </p:txBody>
      </p:sp>
      <p:pic>
        <p:nvPicPr>
          <p:cNvPr id="4" name="Picture 22" descr="http://www.patientinform.org/storage/psp.png?__SQUARESPACE_CACHEVERSION=1270155380081"/>
          <p:cNvPicPr>
            <a:picLocks noChangeAspect="1" noChangeArrowheads="1"/>
          </p:cNvPicPr>
          <p:nvPr/>
        </p:nvPicPr>
        <p:blipFill>
          <a:blip r:embed="rId3" cstate="print"/>
          <a:srcRect/>
          <a:stretch>
            <a:fillRect/>
          </a:stretch>
        </p:blipFill>
        <p:spPr bwMode="auto">
          <a:xfrm>
            <a:off x="7035105" y="6337126"/>
            <a:ext cx="1857375" cy="4762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recommended solution.....</a:t>
            </a:r>
            <a:endParaRPr lang="en-GB" dirty="0"/>
          </a:p>
        </p:txBody>
      </p:sp>
      <p:sp>
        <p:nvSpPr>
          <p:cNvPr id="3" name="Content Placeholder 2"/>
          <p:cNvSpPr>
            <a:spLocks noGrp="1"/>
          </p:cNvSpPr>
          <p:nvPr>
            <p:ph idx="1"/>
          </p:nvPr>
        </p:nvSpPr>
        <p:spPr/>
        <p:txBody>
          <a:bodyPr/>
          <a:lstStyle/>
          <a:p>
            <a:r>
              <a:rPr lang="en-GB" sz="2400" dirty="0" smtClean="0"/>
              <a:t>the Patients Participate! Report recommended  publishing a lay summary alongside every research article and had two suggestions as to ways in which this might be achieved:-</a:t>
            </a:r>
          </a:p>
          <a:p>
            <a:pPr>
              <a:buNone/>
            </a:pPr>
            <a:endParaRPr lang="en-GB" sz="2000" dirty="0" smtClean="0"/>
          </a:p>
          <a:p>
            <a:pPr lvl="1"/>
            <a:r>
              <a:rPr lang="en-GB" sz="1800" dirty="0" smtClean="0"/>
              <a:t>Each researcher produces such a summary for each paper they publish, with training provided  by their institutions and others to help them develop the communication skills necessary to share their findings with a lay audience and so bridge the understanding gap</a:t>
            </a:r>
          </a:p>
          <a:p>
            <a:pPr lvl="0"/>
            <a:endParaRPr lang="en-GB" sz="1800" dirty="0" smtClean="0"/>
          </a:p>
          <a:p>
            <a:pPr lvl="1"/>
            <a:r>
              <a:rPr lang="en-GB" sz="1800" dirty="0" smtClean="0"/>
              <a:t>Encourage, support and further leverage the role of medical research charities in providing patients and the public with information about the research they fund.  </a:t>
            </a:r>
          </a:p>
          <a:p>
            <a:endParaRPr lang="en-GB" dirty="0"/>
          </a:p>
        </p:txBody>
      </p:sp>
      <p:pic>
        <p:nvPicPr>
          <p:cNvPr id="4" name="Picture 22" descr="http://www.patientinform.org/storage/psp.png?__SQUARESPACE_CACHEVERSION=1270155380081"/>
          <p:cNvPicPr>
            <a:picLocks noChangeAspect="1" noChangeArrowheads="1"/>
          </p:cNvPicPr>
          <p:nvPr/>
        </p:nvPicPr>
        <p:blipFill>
          <a:blip r:embed="rId2" cstate="print"/>
          <a:srcRect/>
          <a:stretch>
            <a:fillRect/>
          </a:stretch>
        </p:blipFill>
        <p:spPr bwMode="auto">
          <a:xfrm>
            <a:off x="7035105" y="6337126"/>
            <a:ext cx="1857375" cy="4762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96258" name="Picture 2"/>
          <p:cNvPicPr>
            <a:picLocks noGrp="1" noChangeAspect="1" noChangeArrowheads="1"/>
          </p:cNvPicPr>
          <p:nvPr>
            <p:ph idx="1"/>
          </p:nvPr>
        </p:nvPicPr>
        <p:blipFill>
          <a:blip r:embed="rId2" cstate="print"/>
          <a:srcRect/>
          <a:stretch>
            <a:fillRect/>
          </a:stretch>
        </p:blipFill>
        <p:spPr bwMode="auto">
          <a:xfrm>
            <a:off x="1219200" y="203979"/>
            <a:ext cx="7315200" cy="1280805"/>
          </a:xfrm>
          <a:prstGeom prst="rect">
            <a:avLst/>
          </a:prstGeom>
          <a:noFill/>
          <a:ln w="9525">
            <a:noFill/>
            <a:miter lim="800000"/>
            <a:headEnd/>
            <a:tailEnd/>
          </a:ln>
        </p:spPr>
      </p:pic>
      <p:sp>
        <p:nvSpPr>
          <p:cNvPr id="5" name="Rectangle 4"/>
          <p:cNvSpPr/>
          <p:nvPr/>
        </p:nvSpPr>
        <p:spPr>
          <a:xfrm>
            <a:off x="1187624" y="1556792"/>
            <a:ext cx="7812360" cy="5632311"/>
          </a:xfrm>
          <a:prstGeom prst="rect">
            <a:avLst/>
          </a:prstGeom>
        </p:spPr>
        <p:txBody>
          <a:bodyPr wrap="square">
            <a:spAutoFit/>
          </a:bodyPr>
          <a:lstStyle/>
          <a:p>
            <a:r>
              <a:rPr lang="en-GB" dirty="0" smtClean="0"/>
              <a:t>patientINFORM:-</a:t>
            </a:r>
          </a:p>
          <a:p>
            <a:r>
              <a:rPr lang="en-GB" dirty="0" smtClean="0"/>
              <a:t> </a:t>
            </a:r>
          </a:p>
          <a:p>
            <a:pPr lvl="0">
              <a:buFont typeface="Arial" pitchFamily="34" charset="0"/>
              <a:buChar char="•"/>
            </a:pPr>
            <a:r>
              <a:rPr lang="en-GB" dirty="0" smtClean="0"/>
              <a:t>  Makes it easier for medical research charities, or voluntary health  </a:t>
            </a:r>
          </a:p>
          <a:p>
            <a:pPr lvl="0"/>
            <a:r>
              <a:rPr lang="en-GB" dirty="0" smtClean="0"/>
              <a:t>   organisations (VHOs), to keep up to date with the latest research </a:t>
            </a:r>
          </a:p>
          <a:p>
            <a:pPr lvl="0"/>
            <a:r>
              <a:rPr lang="en-GB" dirty="0" smtClean="0"/>
              <a:t>   in their field by giving them unlimited access to around 1000 </a:t>
            </a:r>
          </a:p>
          <a:p>
            <a:pPr lvl="0"/>
            <a:r>
              <a:rPr lang="en-GB" dirty="0" smtClean="0"/>
              <a:t>   subscription based journals from participating publishers</a:t>
            </a:r>
          </a:p>
          <a:p>
            <a:pPr lvl="0">
              <a:buFont typeface="Arial" pitchFamily="34" charset="0"/>
              <a:buChar char="•"/>
            </a:pPr>
            <a:endParaRPr lang="en-GB" dirty="0" smtClean="0"/>
          </a:p>
          <a:p>
            <a:pPr lvl="0">
              <a:buFont typeface="Arial" pitchFamily="34" charset="0"/>
              <a:buChar char="•"/>
            </a:pPr>
            <a:r>
              <a:rPr lang="en-GB" dirty="0" smtClean="0"/>
              <a:t>  Provides a mechanism whereby VHO lay summaries of what they   </a:t>
            </a:r>
          </a:p>
          <a:p>
            <a:pPr lvl="0"/>
            <a:r>
              <a:rPr lang="en-GB" dirty="0" smtClean="0"/>
              <a:t>   judge to be key articles can be linked to the full text of these  </a:t>
            </a:r>
          </a:p>
          <a:p>
            <a:pPr lvl="0"/>
            <a:r>
              <a:rPr lang="en-GB" dirty="0" smtClean="0"/>
              <a:t>   articles without users encountering paywalls.</a:t>
            </a:r>
          </a:p>
          <a:p>
            <a:r>
              <a:rPr lang="en-GB" dirty="0" smtClean="0"/>
              <a:t> </a:t>
            </a:r>
          </a:p>
          <a:p>
            <a:pPr>
              <a:buFont typeface="Arial" pitchFamily="34" charset="0"/>
              <a:buChar char="•"/>
            </a:pPr>
            <a:r>
              <a:rPr lang="en-GB" dirty="0" smtClean="0"/>
              <a:t> This means that patients and carers can get an intelligible </a:t>
            </a:r>
          </a:p>
          <a:p>
            <a:r>
              <a:rPr lang="en-GB" dirty="0" smtClean="0"/>
              <a:t>   summary of the most significant and important latest research, but </a:t>
            </a:r>
          </a:p>
          <a:p>
            <a:r>
              <a:rPr lang="en-GB" dirty="0" smtClean="0"/>
              <a:t>   can also access and print out the research article on which the </a:t>
            </a:r>
          </a:p>
          <a:p>
            <a:r>
              <a:rPr lang="en-GB" dirty="0" smtClean="0"/>
              <a:t>   summary is based and share it with their physician, as part of </a:t>
            </a:r>
          </a:p>
          <a:p>
            <a:r>
              <a:rPr lang="en-GB" dirty="0" smtClean="0"/>
              <a:t>   their physician-patient dialogue on matters of disease progression    </a:t>
            </a:r>
          </a:p>
          <a:p>
            <a:r>
              <a:rPr lang="en-GB" dirty="0" smtClean="0"/>
              <a:t>   and treatment.</a:t>
            </a:r>
          </a:p>
          <a:p>
            <a:endParaRPr lang="en-GB"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p:cNvPicPr>
            <a:picLocks noChangeAspect="1" noChangeArrowheads="1"/>
          </p:cNvPicPr>
          <p:nvPr/>
        </p:nvPicPr>
        <p:blipFill>
          <a:blip r:embed="rId2" cstate="print"/>
          <a:srcRect/>
          <a:stretch>
            <a:fillRect/>
          </a:stretch>
        </p:blipFill>
        <p:spPr bwMode="auto">
          <a:xfrm>
            <a:off x="2267744" y="-27383"/>
            <a:ext cx="6840760" cy="6904101"/>
          </a:xfrm>
          <a:prstGeom prst="rect">
            <a:avLst/>
          </a:prstGeom>
          <a:noFill/>
          <a:ln w="9525">
            <a:noFill/>
            <a:miter lim="800000"/>
            <a:headEnd/>
            <a:tailEnd/>
          </a:ln>
        </p:spPr>
      </p:pic>
      <p:pic>
        <p:nvPicPr>
          <p:cNvPr id="3" name="Picture 22" descr="http://www.patientinform.org/storage/psp.png?__SQUARESPACE_CACHEVERSION=1270155380081"/>
          <p:cNvPicPr>
            <a:picLocks noChangeAspect="1" noChangeArrowheads="1"/>
          </p:cNvPicPr>
          <p:nvPr/>
        </p:nvPicPr>
        <p:blipFill>
          <a:blip r:embed="rId3" cstate="print"/>
          <a:srcRect/>
          <a:stretch>
            <a:fillRect/>
          </a:stretch>
        </p:blipFill>
        <p:spPr bwMode="auto">
          <a:xfrm>
            <a:off x="7035105" y="6337126"/>
            <a:ext cx="1857375" cy="476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34146"/>
                                        </p:tgtEl>
                                      </p:cBhvr>
                                      <p:by x="170000" y="1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p:cNvPicPr>
            <a:picLocks noChangeAspect="1" noChangeArrowheads="1"/>
          </p:cNvPicPr>
          <p:nvPr/>
        </p:nvPicPr>
        <p:blipFill>
          <a:blip r:embed="rId2" cstate="print"/>
          <a:srcRect/>
          <a:stretch>
            <a:fillRect/>
          </a:stretch>
        </p:blipFill>
        <p:spPr bwMode="auto">
          <a:xfrm>
            <a:off x="2267744" y="-27383"/>
            <a:ext cx="6840760" cy="6904101"/>
          </a:xfrm>
          <a:prstGeom prst="rect">
            <a:avLst/>
          </a:prstGeom>
          <a:noFill/>
          <a:ln w="9525">
            <a:noFill/>
            <a:miter lim="800000"/>
            <a:headEnd/>
            <a:tailEnd/>
          </a:ln>
        </p:spPr>
      </p:pic>
      <p:sp>
        <p:nvSpPr>
          <p:cNvPr id="3" name="Rectangle 2"/>
          <p:cNvSpPr/>
          <p:nvPr/>
        </p:nvSpPr>
        <p:spPr bwMode="auto">
          <a:xfrm>
            <a:off x="2483768" y="6093296"/>
            <a:ext cx="3096344" cy="216024"/>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p:txBody>
      </p:sp>
      <p:pic>
        <p:nvPicPr>
          <p:cNvPr id="4" name="Picture 22" descr="http://www.patientinform.org/storage/psp.png?__SQUARESPACE_CACHEVERSION=1270155380081"/>
          <p:cNvPicPr>
            <a:picLocks noChangeAspect="1" noChangeArrowheads="1"/>
          </p:cNvPicPr>
          <p:nvPr/>
        </p:nvPicPr>
        <p:blipFill>
          <a:blip r:embed="rId3" cstate="print"/>
          <a:srcRect/>
          <a:stretch>
            <a:fillRect/>
          </a:stretch>
        </p:blipFill>
        <p:spPr bwMode="auto">
          <a:xfrm>
            <a:off x="7035105" y="6337126"/>
            <a:ext cx="1857375" cy="476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2" cstate="print"/>
          <a:srcRect/>
          <a:stretch>
            <a:fillRect/>
          </a:stretch>
        </p:blipFill>
        <p:spPr bwMode="auto">
          <a:xfrm>
            <a:off x="2028825" y="172541"/>
            <a:ext cx="5086350" cy="7000875"/>
          </a:xfrm>
          <a:prstGeom prst="rect">
            <a:avLst/>
          </a:prstGeom>
          <a:noFill/>
          <a:ln w="9525">
            <a:noFill/>
            <a:miter lim="800000"/>
            <a:headEnd/>
            <a:tailEnd/>
          </a:ln>
        </p:spPr>
      </p:pic>
      <p:sp>
        <p:nvSpPr>
          <p:cNvPr id="3" name="Rectangle 2"/>
          <p:cNvSpPr/>
          <p:nvPr/>
        </p:nvSpPr>
        <p:spPr bwMode="auto">
          <a:xfrm>
            <a:off x="2195736" y="5661248"/>
            <a:ext cx="1224136" cy="216024"/>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p:txBody>
      </p:sp>
      <p:pic>
        <p:nvPicPr>
          <p:cNvPr id="4" name="Picture 22" descr="http://www.patientinform.org/storage/psp.png?__SQUARESPACE_CACHEVERSION=1270155380081"/>
          <p:cNvPicPr>
            <a:picLocks noChangeAspect="1" noChangeArrowheads="1"/>
          </p:cNvPicPr>
          <p:nvPr/>
        </p:nvPicPr>
        <p:blipFill>
          <a:blip r:embed="rId3" cstate="print"/>
          <a:srcRect/>
          <a:stretch>
            <a:fillRect/>
          </a:stretch>
        </p:blipFill>
        <p:spPr bwMode="auto">
          <a:xfrm>
            <a:off x="7035105" y="6337126"/>
            <a:ext cx="1857375" cy="476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2" cstate="print"/>
          <a:srcRect/>
          <a:stretch>
            <a:fillRect/>
          </a:stretch>
        </p:blipFill>
        <p:spPr bwMode="auto">
          <a:xfrm>
            <a:off x="1009650" y="332656"/>
            <a:ext cx="7124700" cy="5924550"/>
          </a:xfrm>
          <a:prstGeom prst="rect">
            <a:avLst/>
          </a:prstGeom>
          <a:noFill/>
          <a:ln w="9525">
            <a:noFill/>
            <a:miter lim="800000"/>
            <a:headEnd/>
            <a:tailEnd/>
          </a:ln>
        </p:spPr>
      </p:pic>
      <p:pic>
        <p:nvPicPr>
          <p:cNvPr id="3" name="Picture 22" descr="http://www.patientinform.org/storage/psp.png?__SQUARESPACE_CACHEVERSION=1270155380081"/>
          <p:cNvPicPr>
            <a:picLocks noChangeAspect="1" noChangeArrowheads="1"/>
          </p:cNvPicPr>
          <p:nvPr/>
        </p:nvPicPr>
        <p:blipFill>
          <a:blip r:embed="rId3" cstate="print"/>
          <a:srcRect/>
          <a:stretch>
            <a:fillRect/>
          </a:stretch>
        </p:blipFill>
        <p:spPr bwMode="auto">
          <a:xfrm>
            <a:off x="7035105" y="6337126"/>
            <a:ext cx="1857375" cy="4762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1423804"/>
            <a:ext cx="5545108" cy="4093428"/>
          </a:xfrm>
          <a:prstGeom prst="rect">
            <a:avLst/>
          </a:prstGeom>
        </p:spPr>
        <p:txBody>
          <a:bodyPr wrap="none">
            <a:spAutoFit/>
          </a:bodyPr>
          <a:lstStyle/>
          <a:p>
            <a:pPr marL="457200" indent="-457200">
              <a:buFont typeface="Arial" pitchFamily="34" charset="0"/>
              <a:buChar char="•"/>
            </a:pPr>
            <a:r>
              <a:rPr lang="en-GB" b="1" dirty="0" smtClean="0"/>
              <a:t>What is the topic?</a:t>
            </a:r>
          </a:p>
          <a:p>
            <a:pPr marL="457200" indent="-457200">
              <a:buFont typeface="Arial" pitchFamily="34" charset="0"/>
              <a:buChar char="•"/>
            </a:pPr>
            <a:endParaRPr lang="en-GB" b="1" dirty="0" smtClean="0"/>
          </a:p>
          <a:p>
            <a:pPr marL="457200" indent="-457200">
              <a:buFont typeface="Arial" pitchFamily="34" charset="0"/>
              <a:buChar char="•"/>
            </a:pPr>
            <a:r>
              <a:rPr lang="en-GB" b="1" dirty="0" smtClean="0"/>
              <a:t>What did the researchers hope to learn?</a:t>
            </a:r>
          </a:p>
          <a:p>
            <a:pPr marL="457200" indent="-457200">
              <a:buFont typeface="Arial" pitchFamily="34" charset="0"/>
              <a:buChar char="•"/>
            </a:pPr>
            <a:endParaRPr lang="en-GB" b="1" dirty="0" smtClean="0"/>
          </a:p>
          <a:p>
            <a:pPr marL="457200" indent="-457200">
              <a:buFont typeface="Arial" pitchFamily="34" charset="0"/>
              <a:buChar char="•"/>
            </a:pPr>
            <a:r>
              <a:rPr lang="en-GB" b="1" dirty="0" smtClean="0"/>
              <a:t>Who was studied?</a:t>
            </a:r>
          </a:p>
          <a:p>
            <a:pPr marL="457200" indent="-457200">
              <a:buFont typeface="Arial" pitchFamily="34" charset="0"/>
              <a:buChar char="•"/>
            </a:pPr>
            <a:endParaRPr lang="en-GB" b="1" dirty="0" smtClean="0"/>
          </a:p>
          <a:p>
            <a:pPr marL="457200" indent="-457200">
              <a:buFont typeface="Arial" pitchFamily="34" charset="0"/>
              <a:buChar char="•"/>
            </a:pPr>
            <a:r>
              <a:rPr lang="en-GB" b="1" dirty="0" smtClean="0"/>
              <a:t>How was the study conducted?</a:t>
            </a:r>
          </a:p>
          <a:p>
            <a:pPr marL="457200" indent="-457200">
              <a:buFont typeface="Arial" pitchFamily="34" charset="0"/>
              <a:buChar char="•"/>
            </a:pPr>
            <a:endParaRPr lang="en-GB" b="1" dirty="0" smtClean="0"/>
          </a:p>
          <a:p>
            <a:pPr marL="457200" indent="-457200">
              <a:buFont typeface="Arial" pitchFamily="34" charset="0"/>
              <a:buChar char="•"/>
            </a:pPr>
            <a:r>
              <a:rPr lang="en-GB" b="1" dirty="0" smtClean="0"/>
              <a:t>What did the researchers find?</a:t>
            </a:r>
          </a:p>
          <a:p>
            <a:pPr marL="457200" indent="-457200">
              <a:buFont typeface="Arial" pitchFamily="34" charset="0"/>
              <a:buChar char="•"/>
            </a:pPr>
            <a:endParaRPr lang="en-GB" b="1" dirty="0" smtClean="0"/>
          </a:p>
          <a:p>
            <a:pPr marL="457200" indent="-457200">
              <a:buFont typeface="Arial" pitchFamily="34" charset="0"/>
              <a:buChar char="•"/>
            </a:pPr>
            <a:r>
              <a:rPr lang="en-GB" b="1" dirty="0" smtClean="0"/>
              <a:t>What were the limitations of the study?</a:t>
            </a:r>
          </a:p>
          <a:p>
            <a:pPr marL="457200" indent="-457200">
              <a:buFont typeface="Arial" pitchFamily="34" charset="0"/>
              <a:buChar char="•"/>
            </a:pPr>
            <a:endParaRPr lang="en-GB" b="1" dirty="0" smtClean="0"/>
          </a:p>
          <a:p>
            <a:pPr marL="457200" indent="-457200">
              <a:buFont typeface="Arial" pitchFamily="34" charset="0"/>
              <a:buChar char="•"/>
            </a:pPr>
            <a:r>
              <a:rPr lang="en-GB" b="1" dirty="0" smtClean="0">
                <a:solidFill>
                  <a:srgbClr val="FF0000"/>
                </a:solidFill>
              </a:rPr>
              <a:t>What do the results means for you?</a:t>
            </a:r>
            <a:endParaRPr lang="en-GB" dirty="0">
              <a:solidFill>
                <a:srgbClr val="FF0000"/>
              </a:solidFill>
            </a:endParaRPr>
          </a:p>
        </p:txBody>
      </p:sp>
      <p:pic>
        <p:nvPicPr>
          <p:cNvPr id="3" name="Picture 22" descr="http://www.patientinform.org/storage/psp.png?__SQUARESPACE_CACHEVERSION=1270155380081"/>
          <p:cNvPicPr>
            <a:picLocks noChangeAspect="1" noChangeArrowheads="1"/>
          </p:cNvPicPr>
          <p:nvPr/>
        </p:nvPicPr>
        <p:blipFill>
          <a:blip r:embed="rId2" cstate="print"/>
          <a:srcRect/>
          <a:stretch>
            <a:fillRect/>
          </a:stretch>
        </p:blipFill>
        <p:spPr bwMode="auto">
          <a:xfrm>
            <a:off x="7035105" y="6337126"/>
            <a:ext cx="1857375" cy="4762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600"/>
            <a:ext cx="8435280" cy="685800"/>
          </a:xfrm>
        </p:spPr>
        <p:txBody>
          <a:bodyPr/>
          <a:lstStyle/>
          <a:p>
            <a:r>
              <a:rPr lang="en-GB" sz="3200" dirty="0" smtClean="0"/>
              <a:t>Reaching a Wider Audience</a:t>
            </a:r>
            <a:endParaRPr lang="en-GB" dirty="0"/>
          </a:p>
        </p:txBody>
      </p:sp>
      <p:sp>
        <p:nvSpPr>
          <p:cNvPr id="3" name="Content Placeholder 2"/>
          <p:cNvSpPr>
            <a:spLocks noGrp="1"/>
          </p:cNvSpPr>
          <p:nvPr>
            <p:ph idx="1"/>
          </p:nvPr>
        </p:nvSpPr>
        <p:spPr>
          <a:xfrm>
            <a:off x="1219200" y="1580728"/>
            <a:ext cx="7315200" cy="4800600"/>
          </a:xfrm>
        </p:spPr>
        <p:txBody>
          <a:bodyPr/>
          <a:lstStyle/>
          <a:p>
            <a:endParaRPr lang="en-GB" dirty="0" smtClean="0"/>
          </a:p>
          <a:p>
            <a:r>
              <a:rPr lang="en-GB" sz="3600" dirty="0" smtClean="0"/>
              <a:t>New Business Models</a:t>
            </a:r>
          </a:p>
          <a:p>
            <a:pPr lvl="2"/>
            <a:r>
              <a:rPr lang="en-GB" sz="2800" dirty="0" smtClean="0"/>
              <a:t>Open Access</a:t>
            </a:r>
          </a:p>
          <a:p>
            <a:pPr lvl="2">
              <a:buNone/>
            </a:pPr>
            <a:endParaRPr lang="en-GB" dirty="0" smtClean="0"/>
          </a:p>
          <a:p>
            <a:r>
              <a:rPr lang="en-GB" sz="3600" dirty="0" smtClean="0"/>
              <a:t>Information philanthropy</a:t>
            </a:r>
          </a:p>
          <a:p>
            <a:pPr lvl="2"/>
            <a:r>
              <a:rPr lang="en-GB" sz="2800" dirty="0" smtClean="0"/>
              <a:t>patientINFORM</a:t>
            </a:r>
          </a:p>
          <a:p>
            <a:pPr lvl="2"/>
            <a:r>
              <a:rPr lang="en-GB" sz="2800" dirty="0" smtClean="0"/>
              <a:t>Research4Life</a:t>
            </a:r>
          </a:p>
          <a:p>
            <a:pPr lvl="2"/>
            <a:endParaRPr lang="en-GB" dirty="0" smtClean="0"/>
          </a:p>
          <a:p>
            <a:pPr lvl="2">
              <a:buNone/>
            </a:pPr>
            <a:endParaRPr lang="en-GB" dirty="0" smtClean="0"/>
          </a:p>
          <a:p>
            <a:pPr>
              <a:buNone/>
            </a:pPr>
            <a:endParaRPr lang="en-GB" dirty="0" smtClean="0"/>
          </a:p>
          <a:p>
            <a:pPr lvl="1"/>
            <a:endParaRPr lang="en-GB" dirty="0" smtClean="0"/>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p:cNvPicPr>
            <a:picLocks noChangeAspect="1" noChangeArrowheads="1"/>
          </p:cNvPicPr>
          <p:nvPr/>
        </p:nvPicPr>
        <p:blipFill>
          <a:blip r:embed="rId2" cstate="print"/>
          <a:srcRect/>
          <a:stretch>
            <a:fillRect/>
          </a:stretch>
        </p:blipFill>
        <p:spPr bwMode="auto">
          <a:xfrm>
            <a:off x="538163" y="514350"/>
            <a:ext cx="8067675" cy="582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2" cstate="print"/>
          <a:srcRect/>
          <a:stretch>
            <a:fillRect/>
          </a:stretch>
        </p:blipFill>
        <p:spPr bwMode="auto">
          <a:xfrm>
            <a:off x="661988" y="332656"/>
            <a:ext cx="7820025" cy="593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2" cstate="print"/>
          <a:srcRect/>
          <a:stretch>
            <a:fillRect/>
          </a:stretch>
        </p:blipFill>
        <p:spPr bwMode="auto">
          <a:xfrm>
            <a:off x="704850" y="260648"/>
            <a:ext cx="7734300"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673280" cy="685800"/>
          </a:xfrm>
        </p:spPr>
        <p:txBody>
          <a:bodyPr/>
          <a:lstStyle/>
          <a:p>
            <a:r>
              <a:rPr lang="en-GB" sz="3300" smtClean="0"/>
              <a:t>patientINFORM – making an impact?</a:t>
            </a:r>
            <a:endParaRPr lang="en-GB" sz="3300"/>
          </a:p>
        </p:txBody>
      </p:sp>
      <p:sp>
        <p:nvSpPr>
          <p:cNvPr id="3" name="Content Placeholder 2"/>
          <p:cNvSpPr>
            <a:spLocks noGrp="1"/>
          </p:cNvSpPr>
          <p:nvPr>
            <p:ph idx="1"/>
          </p:nvPr>
        </p:nvSpPr>
        <p:spPr/>
        <p:txBody>
          <a:bodyPr/>
          <a:lstStyle/>
          <a:p>
            <a:endParaRPr lang="en-GB" smtClean="0"/>
          </a:p>
          <a:p>
            <a:r>
              <a:rPr lang="en-GB" smtClean="0"/>
              <a:t>Over 20,000 article downloads in 2011 from HighWire hosted journals, which comprise 22% of patientINFORM journals</a:t>
            </a:r>
          </a:p>
          <a:p>
            <a:endParaRPr lang="en-GB" smtClean="0"/>
          </a:p>
          <a:p>
            <a:r>
              <a:rPr lang="en-GB" smtClean="0"/>
              <a:t>Initial evidence shows 2% of lay summary readers click through to access the original article </a:t>
            </a:r>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001216" y="1788155"/>
            <a:ext cx="7315200" cy="1280805"/>
          </a:xfrm>
          <a:prstGeom prst="rect">
            <a:avLst/>
          </a:prstGeom>
          <a:noFill/>
          <a:ln w="9525">
            <a:noFill/>
            <a:miter lim="800000"/>
            <a:headEnd/>
            <a:tailEnd/>
          </a:ln>
        </p:spPr>
      </p:pic>
      <p:sp>
        <p:nvSpPr>
          <p:cNvPr id="3" name="Rectangle 2"/>
          <p:cNvSpPr/>
          <p:nvPr/>
        </p:nvSpPr>
        <p:spPr>
          <a:xfrm>
            <a:off x="2267744" y="4006805"/>
            <a:ext cx="4750211" cy="646331"/>
          </a:xfrm>
          <a:prstGeom prst="rect">
            <a:avLst/>
          </a:prstGeom>
        </p:spPr>
        <p:txBody>
          <a:bodyPr wrap="none">
            <a:spAutoFit/>
          </a:bodyPr>
          <a:lstStyle/>
          <a:p>
            <a:r>
              <a:rPr lang="en-GB" sz="3600" dirty="0" smtClean="0"/>
              <a:t>www.patientinform.org</a:t>
            </a:r>
            <a:endParaRPr lang="en-GB" sz="3600" dirty="0"/>
          </a:p>
        </p:txBody>
      </p:sp>
    </p:spTree>
  </p:cSld>
  <p:clrMapOvr>
    <a:masterClrMapping/>
  </p:clrMapOvr>
  <p:transition spd="med">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600"/>
            <a:ext cx="8435280" cy="685800"/>
          </a:xfrm>
        </p:spPr>
        <p:txBody>
          <a:bodyPr/>
          <a:lstStyle/>
          <a:p>
            <a:r>
              <a:rPr lang="en-GB" sz="3200" dirty="0" smtClean="0"/>
              <a:t>Reaching a Wider Audience</a:t>
            </a:r>
            <a:endParaRPr lang="en-GB" dirty="0"/>
          </a:p>
        </p:txBody>
      </p:sp>
      <p:sp>
        <p:nvSpPr>
          <p:cNvPr id="3" name="Content Placeholder 2"/>
          <p:cNvSpPr>
            <a:spLocks noGrp="1"/>
          </p:cNvSpPr>
          <p:nvPr>
            <p:ph idx="1"/>
          </p:nvPr>
        </p:nvSpPr>
        <p:spPr>
          <a:xfrm>
            <a:off x="1219200" y="1580728"/>
            <a:ext cx="7315200" cy="4800600"/>
          </a:xfrm>
        </p:spPr>
        <p:txBody>
          <a:bodyPr/>
          <a:lstStyle/>
          <a:p>
            <a:endParaRPr lang="en-GB" dirty="0" smtClean="0"/>
          </a:p>
          <a:p>
            <a:r>
              <a:rPr lang="en-GB" sz="3600" dirty="0" smtClean="0"/>
              <a:t>New Business Models</a:t>
            </a:r>
          </a:p>
          <a:p>
            <a:pPr lvl="2"/>
            <a:r>
              <a:rPr lang="en-GB" sz="2800" dirty="0" smtClean="0"/>
              <a:t>Open Access</a:t>
            </a:r>
          </a:p>
          <a:p>
            <a:pPr lvl="2">
              <a:buNone/>
            </a:pPr>
            <a:endParaRPr lang="en-GB" dirty="0" smtClean="0"/>
          </a:p>
          <a:p>
            <a:r>
              <a:rPr lang="en-GB" sz="3600" dirty="0" smtClean="0"/>
              <a:t>Information philanthropy</a:t>
            </a:r>
          </a:p>
          <a:p>
            <a:pPr lvl="2"/>
            <a:r>
              <a:rPr lang="en-GB" sz="2800" dirty="0" smtClean="0"/>
              <a:t>patientINFORM</a:t>
            </a:r>
          </a:p>
          <a:p>
            <a:pPr lvl="2"/>
            <a:r>
              <a:rPr lang="en-GB" sz="2800" dirty="0" smtClean="0"/>
              <a:t>Research4Life</a:t>
            </a:r>
          </a:p>
          <a:p>
            <a:pPr lvl="2"/>
            <a:endParaRPr lang="en-GB" dirty="0" smtClean="0"/>
          </a:p>
          <a:p>
            <a:pPr lvl="2">
              <a:buNone/>
            </a:pPr>
            <a:endParaRPr lang="en-GB" dirty="0" smtClean="0"/>
          </a:p>
          <a:p>
            <a:pPr>
              <a:buNone/>
            </a:pPr>
            <a:endParaRPr lang="en-GB" dirty="0" smtClean="0"/>
          </a:p>
          <a:p>
            <a:pPr lvl="1"/>
            <a:endParaRPr lang="en-GB" dirty="0" smtClean="0"/>
          </a:p>
          <a:p>
            <a:endParaRPr lang="en-GB" dirty="0"/>
          </a:p>
        </p:txBody>
      </p:sp>
      <p:sp>
        <p:nvSpPr>
          <p:cNvPr id="4" name="Rectangle 3"/>
          <p:cNvSpPr/>
          <p:nvPr/>
        </p:nvSpPr>
        <p:spPr bwMode="auto">
          <a:xfrm>
            <a:off x="971600" y="1988840"/>
            <a:ext cx="5544616" cy="151216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p:txBody>
      </p:sp>
      <p:sp>
        <p:nvSpPr>
          <p:cNvPr id="5" name="Rectangle 4"/>
          <p:cNvSpPr/>
          <p:nvPr/>
        </p:nvSpPr>
        <p:spPr bwMode="auto">
          <a:xfrm>
            <a:off x="2051720" y="4797152"/>
            <a:ext cx="3096344" cy="576064"/>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95234" name="Picture 2"/>
          <p:cNvPicPr>
            <a:picLocks noGrp="1" noChangeAspect="1" noChangeArrowheads="1"/>
          </p:cNvPicPr>
          <p:nvPr>
            <p:ph idx="1"/>
          </p:nvPr>
        </p:nvPicPr>
        <p:blipFill>
          <a:blip r:embed="rId2" cstate="print"/>
          <a:srcRect/>
          <a:stretch>
            <a:fillRect/>
          </a:stretch>
        </p:blipFill>
        <p:spPr bwMode="auto">
          <a:xfrm>
            <a:off x="2051720" y="1340768"/>
            <a:ext cx="4968552" cy="1623060"/>
          </a:xfrm>
          <a:prstGeom prst="rect">
            <a:avLst/>
          </a:prstGeom>
          <a:noFill/>
          <a:ln w="9525">
            <a:noFill/>
            <a:miter lim="800000"/>
            <a:headEnd/>
            <a:tailEnd/>
          </a:ln>
        </p:spPr>
      </p:pic>
      <p:sp>
        <p:nvSpPr>
          <p:cNvPr id="5" name="Rectangle 4"/>
          <p:cNvSpPr/>
          <p:nvPr/>
        </p:nvSpPr>
        <p:spPr>
          <a:xfrm>
            <a:off x="1979712" y="3021920"/>
            <a:ext cx="4572000" cy="1631216"/>
          </a:xfrm>
          <a:prstGeom prst="rect">
            <a:avLst/>
          </a:prstGeom>
        </p:spPr>
        <p:txBody>
          <a:bodyPr>
            <a:spAutoFit/>
          </a:bodyPr>
          <a:lstStyle/>
          <a:p>
            <a:pPr>
              <a:buNone/>
            </a:pPr>
            <a:r>
              <a:rPr lang="en-GB" dirty="0" smtClean="0"/>
              <a:t>Reducing the knowledge gap between industrialized countries and developing countries by providing affordable access to critical scientific research.</a:t>
            </a:r>
          </a:p>
          <a:p>
            <a:pPr>
              <a:buNone/>
            </a:pPr>
            <a:r>
              <a:rPr lang="en-GB" u="sng" dirty="0" smtClean="0">
                <a:solidFill>
                  <a:srgbClr val="0070C0"/>
                </a:solidFill>
              </a:rPr>
              <a:t>www.research4life.org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a:xfrm>
            <a:off x="1219200" y="1868760"/>
            <a:ext cx="7315200" cy="4800600"/>
          </a:xfrm>
        </p:spPr>
        <p:txBody>
          <a:bodyPr/>
          <a:lstStyle/>
          <a:p>
            <a:endParaRPr lang="en-GB" sz="2400" dirty="0" smtClean="0"/>
          </a:p>
          <a:p>
            <a:r>
              <a:rPr lang="en-GB" sz="2400" dirty="0" smtClean="0"/>
              <a:t>Institutions in 78 of the world’s poorest countries receive free access to journal and book content via Research4Life</a:t>
            </a:r>
          </a:p>
          <a:p>
            <a:endParaRPr lang="en-GB" sz="2400" dirty="0" smtClean="0"/>
          </a:p>
          <a:p>
            <a:r>
              <a:rPr lang="en-GB" sz="2400" dirty="0" smtClean="0"/>
              <a:t>Institutions in a further 28 countries pay US $1,000 per year for a subscription to the Research4Life content – an effective discount of over 99.9%.</a:t>
            </a:r>
          </a:p>
          <a:p>
            <a:endParaRPr lang="en-GB" sz="2400" dirty="0" smtClean="0"/>
          </a:p>
        </p:txBody>
      </p:sp>
      <p:pic>
        <p:nvPicPr>
          <p:cNvPr id="4" name="Picture 2"/>
          <p:cNvPicPr>
            <a:picLocks noChangeAspect="1" noChangeArrowheads="1"/>
          </p:cNvPicPr>
          <p:nvPr/>
        </p:nvPicPr>
        <p:blipFill>
          <a:blip r:embed="rId2" cstate="print"/>
          <a:srcRect/>
          <a:stretch>
            <a:fillRect/>
          </a:stretch>
        </p:blipFill>
        <p:spPr bwMode="auto">
          <a:xfrm>
            <a:off x="1691680" y="188640"/>
            <a:ext cx="4968552" cy="16230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algn="l"/>
            <a:r>
              <a:rPr lang="en-GB" dirty="0" smtClean="0">
                <a:ea typeface="ＭＳ Ｐゴシック" pitchFamily="34" charset="-128"/>
              </a:rPr>
              <a:t>Research4Life Programmes</a:t>
            </a:r>
            <a:endParaRPr lang="en-US" dirty="0" smtClean="0">
              <a:ea typeface="ＭＳ Ｐゴシック" pitchFamily="34" charset="-128"/>
            </a:endParaRPr>
          </a:p>
        </p:txBody>
      </p:sp>
      <p:sp>
        <p:nvSpPr>
          <p:cNvPr id="158723" name="Rectangle 3"/>
          <p:cNvSpPr>
            <a:spLocks noGrp="1" noChangeArrowheads="1"/>
          </p:cNvSpPr>
          <p:nvPr>
            <p:ph type="body" idx="1"/>
          </p:nvPr>
        </p:nvSpPr>
        <p:spPr>
          <a:xfrm>
            <a:off x="961131" y="1268760"/>
            <a:ext cx="6347173" cy="4573587"/>
          </a:xfrm>
        </p:spPr>
        <p:txBody>
          <a:bodyPr>
            <a:normAutofit/>
          </a:bodyPr>
          <a:lstStyle/>
          <a:p>
            <a:pPr>
              <a:buFont typeface="Wingdings" pitchFamily="2" charset="2"/>
              <a:buNone/>
            </a:pPr>
            <a:r>
              <a:rPr lang="en-GB" sz="2000" dirty="0" smtClean="0">
                <a:ea typeface="ＭＳ Ｐゴシック" pitchFamily="34" charset="-128"/>
              </a:rPr>
              <a:t>HINARI (2001): </a:t>
            </a:r>
            <a:r>
              <a:rPr lang="en-GB" sz="2000" dirty="0" smtClean="0">
                <a:ea typeface="ＭＳ Ｐゴシック" pitchFamily="34" charset="-128"/>
                <a:hlinkClick r:id="rId3"/>
              </a:rPr>
              <a:t>www.who.int/hinari</a:t>
            </a:r>
            <a:r>
              <a:rPr lang="en-GB" sz="2000" dirty="0" smtClean="0">
                <a:ea typeface="ＭＳ Ｐゴシック" pitchFamily="34" charset="-128"/>
              </a:rPr>
              <a:t>   </a:t>
            </a:r>
            <a:r>
              <a:rPr lang="en-GB" sz="2000" b="1" dirty="0" smtClean="0">
                <a:solidFill>
                  <a:srgbClr val="FF0000"/>
                </a:solidFill>
                <a:ea typeface="ＭＳ Ｐゴシック" pitchFamily="34" charset="-128"/>
              </a:rPr>
              <a:t>MEDICINE</a:t>
            </a:r>
          </a:p>
          <a:p>
            <a:r>
              <a:rPr lang="en-GB" sz="2000" dirty="0" smtClean="0">
                <a:ea typeface="ＭＳ Ｐゴシック" pitchFamily="34" charset="-128"/>
              </a:rPr>
              <a:t>270 publishers: 8100 journals</a:t>
            </a:r>
          </a:p>
          <a:p>
            <a:r>
              <a:rPr lang="en-GB" sz="2000" dirty="0" smtClean="0">
                <a:ea typeface="ＭＳ Ｐゴシック" pitchFamily="34" charset="-128"/>
              </a:rPr>
              <a:t>4800 institutions registered for access</a:t>
            </a:r>
          </a:p>
          <a:p>
            <a:pPr>
              <a:buFont typeface="Wingdings" pitchFamily="2" charset="2"/>
              <a:buNone/>
            </a:pPr>
            <a:endParaRPr lang="en-GB" sz="2000" dirty="0" smtClean="0">
              <a:ea typeface="ＭＳ Ｐゴシック" pitchFamily="34" charset="-128"/>
            </a:endParaRPr>
          </a:p>
          <a:p>
            <a:pPr>
              <a:buFont typeface="Wingdings" pitchFamily="2" charset="2"/>
              <a:buNone/>
            </a:pPr>
            <a:r>
              <a:rPr lang="en-GB" sz="2000" dirty="0" smtClean="0">
                <a:ea typeface="ＭＳ Ｐゴシック" pitchFamily="34" charset="-128"/>
              </a:rPr>
              <a:t>AGORA (2003): </a:t>
            </a:r>
            <a:r>
              <a:rPr lang="en-GB" sz="2000" dirty="0" smtClean="0">
                <a:ea typeface="ＭＳ Ｐゴシック" pitchFamily="34" charset="-128"/>
                <a:hlinkClick r:id="rId4"/>
              </a:rPr>
              <a:t>www.aginternetwork.org</a:t>
            </a:r>
            <a:r>
              <a:rPr lang="en-GB" sz="2000" dirty="0" smtClean="0">
                <a:ea typeface="ＭＳ Ｐゴシック" pitchFamily="34" charset="-128"/>
              </a:rPr>
              <a:t>  </a:t>
            </a:r>
            <a:r>
              <a:rPr lang="en-GB" sz="2000" b="1" dirty="0" smtClean="0">
                <a:solidFill>
                  <a:srgbClr val="FF0000"/>
                </a:solidFill>
                <a:ea typeface="ＭＳ Ｐゴシック" pitchFamily="34" charset="-128"/>
              </a:rPr>
              <a:t>AGRICULTURE</a:t>
            </a:r>
          </a:p>
          <a:p>
            <a:r>
              <a:rPr lang="en-GB" sz="2000" dirty="0" smtClean="0">
                <a:ea typeface="ＭＳ Ｐゴシック" pitchFamily="34" charset="-128"/>
              </a:rPr>
              <a:t>80 publishers: 3000 journals</a:t>
            </a:r>
          </a:p>
          <a:p>
            <a:r>
              <a:rPr lang="en-GB" sz="2000" dirty="0" smtClean="0">
                <a:ea typeface="ＭＳ Ｐゴシック" pitchFamily="34" charset="-128"/>
              </a:rPr>
              <a:t>2400 institutions registered for access</a:t>
            </a:r>
          </a:p>
          <a:p>
            <a:endParaRPr lang="en-GB" sz="2000" dirty="0" smtClean="0">
              <a:ea typeface="ＭＳ Ｐゴシック" pitchFamily="34" charset="-128"/>
            </a:endParaRPr>
          </a:p>
          <a:p>
            <a:pPr>
              <a:buFont typeface="Wingdings" pitchFamily="2" charset="2"/>
              <a:buNone/>
            </a:pPr>
            <a:r>
              <a:rPr lang="en-GB" sz="2000" dirty="0" smtClean="0">
                <a:ea typeface="ＭＳ Ｐゴシック" pitchFamily="34" charset="-128"/>
              </a:rPr>
              <a:t>OARE (2006): </a:t>
            </a:r>
            <a:r>
              <a:rPr lang="en-GB" sz="2000" dirty="0" smtClean="0">
                <a:ea typeface="ＭＳ Ｐゴシック" pitchFamily="34" charset="-128"/>
                <a:hlinkClick r:id="rId5"/>
              </a:rPr>
              <a:t>www.oaresciences.org</a:t>
            </a:r>
            <a:r>
              <a:rPr lang="en-GB" sz="2000" dirty="0" smtClean="0">
                <a:ea typeface="ＭＳ Ｐゴシック" pitchFamily="34" charset="-128"/>
              </a:rPr>
              <a:t>  </a:t>
            </a:r>
            <a:r>
              <a:rPr lang="en-GB" sz="2000" b="1" dirty="0" smtClean="0">
                <a:solidFill>
                  <a:srgbClr val="FF0000"/>
                </a:solidFill>
                <a:ea typeface="ＭＳ Ｐゴシック" pitchFamily="34" charset="-128"/>
              </a:rPr>
              <a:t>ENVIRONMENT</a:t>
            </a:r>
          </a:p>
          <a:p>
            <a:r>
              <a:rPr lang="en-GB" sz="2000" dirty="0" smtClean="0">
                <a:ea typeface="ＭＳ Ｐゴシック" pitchFamily="34" charset="-128"/>
              </a:rPr>
              <a:t>85 publishers: 3900 journals</a:t>
            </a:r>
          </a:p>
          <a:p>
            <a:r>
              <a:rPr lang="en-GB" sz="2000" dirty="0" smtClean="0">
                <a:ea typeface="ＭＳ Ｐゴシック" pitchFamily="34" charset="-128"/>
              </a:rPr>
              <a:t>2200 institutions registered for access</a:t>
            </a:r>
            <a:endParaRPr lang="en-US" sz="2000" dirty="0" smtClean="0">
              <a:ea typeface="ＭＳ Ｐゴシック" pitchFamily="34" charset="-128"/>
            </a:endParaRPr>
          </a:p>
        </p:txBody>
      </p:sp>
      <p:pic>
        <p:nvPicPr>
          <p:cNvPr id="158724" name="Picture 4" descr="yaleshield"/>
          <p:cNvPicPr>
            <a:picLocks noChangeAspect="1" noChangeArrowheads="1"/>
          </p:cNvPicPr>
          <p:nvPr/>
        </p:nvPicPr>
        <p:blipFill>
          <a:blip r:embed="rId6" cstate="print"/>
          <a:srcRect/>
          <a:stretch>
            <a:fillRect/>
          </a:stretch>
        </p:blipFill>
        <p:spPr bwMode="auto">
          <a:xfrm>
            <a:off x="7308304" y="1668538"/>
            <a:ext cx="720080" cy="752350"/>
          </a:xfrm>
          <a:prstGeom prst="rect">
            <a:avLst/>
          </a:prstGeom>
          <a:noFill/>
          <a:ln w="9525">
            <a:noFill/>
            <a:miter lim="800000"/>
            <a:headEnd/>
            <a:tailEnd/>
          </a:ln>
        </p:spPr>
      </p:pic>
      <p:pic>
        <p:nvPicPr>
          <p:cNvPr id="158725" name="Picture 5"/>
          <p:cNvPicPr>
            <a:picLocks noChangeAspect="1" noChangeArrowheads="1"/>
          </p:cNvPicPr>
          <p:nvPr/>
        </p:nvPicPr>
        <p:blipFill>
          <a:blip r:embed="rId7" cstate="print"/>
          <a:srcRect r="64580"/>
          <a:stretch>
            <a:fillRect/>
          </a:stretch>
        </p:blipFill>
        <p:spPr bwMode="auto">
          <a:xfrm>
            <a:off x="6084168" y="1628800"/>
            <a:ext cx="883221" cy="764579"/>
          </a:xfrm>
          <a:prstGeom prst="rect">
            <a:avLst/>
          </a:prstGeom>
          <a:noFill/>
          <a:ln w="9525">
            <a:noFill/>
            <a:miter lim="800000"/>
            <a:headEnd/>
            <a:tailEnd/>
          </a:ln>
          <a:effectLst/>
        </p:spPr>
      </p:pic>
      <p:pic>
        <p:nvPicPr>
          <p:cNvPr id="158726" name="Picture 6" descr="STM logo"/>
          <p:cNvPicPr>
            <a:picLocks noChangeAspect="1" noChangeArrowheads="1"/>
          </p:cNvPicPr>
          <p:nvPr/>
        </p:nvPicPr>
        <p:blipFill>
          <a:blip r:embed="rId8" cstate="print"/>
          <a:srcRect/>
          <a:stretch>
            <a:fillRect/>
          </a:stretch>
        </p:blipFill>
        <p:spPr bwMode="auto">
          <a:xfrm>
            <a:off x="6876256" y="681488"/>
            <a:ext cx="1080120" cy="371248"/>
          </a:xfrm>
          <a:prstGeom prst="rect">
            <a:avLst/>
          </a:prstGeom>
          <a:noFill/>
          <a:ln w="9525">
            <a:noFill/>
            <a:miter lim="800000"/>
            <a:headEnd/>
            <a:tailEnd/>
          </a:ln>
        </p:spPr>
      </p:pic>
      <p:pic>
        <p:nvPicPr>
          <p:cNvPr id="158727" name="Picture 7" descr="300px-FAO_logo">
            <a:hlinkClick r:id="rId9"/>
          </p:cNvPr>
          <p:cNvPicPr>
            <a:picLocks noChangeAspect="1" noChangeArrowheads="1"/>
          </p:cNvPicPr>
          <p:nvPr/>
        </p:nvPicPr>
        <p:blipFill>
          <a:blip r:embed="rId10" cstate="print"/>
          <a:srcRect/>
          <a:stretch>
            <a:fillRect/>
          </a:stretch>
        </p:blipFill>
        <p:spPr bwMode="auto">
          <a:xfrm>
            <a:off x="6084168" y="3212976"/>
            <a:ext cx="744884" cy="744884"/>
          </a:xfrm>
          <a:prstGeom prst="rect">
            <a:avLst/>
          </a:prstGeom>
          <a:noFill/>
        </p:spPr>
      </p:pic>
      <p:pic>
        <p:nvPicPr>
          <p:cNvPr id="158728" name="Picture 8" descr="logo">
            <a:hlinkClick r:id="rId11"/>
          </p:cNvPr>
          <p:cNvPicPr>
            <a:picLocks noChangeAspect="1" noChangeArrowheads="1"/>
          </p:cNvPicPr>
          <p:nvPr/>
        </p:nvPicPr>
        <p:blipFill>
          <a:blip r:embed="rId12" cstate="print"/>
          <a:srcRect/>
          <a:stretch>
            <a:fillRect/>
          </a:stretch>
        </p:blipFill>
        <p:spPr bwMode="auto">
          <a:xfrm>
            <a:off x="7308304" y="3212976"/>
            <a:ext cx="720329" cy="720329"/>
          </a:xfrm>
          <a:prstGeom prst="rect">
            <a:avLst/>
          </a:prstGeom>
          <a:noFill/>
        </p:spPr>
      </p:pic>
      <p:pic>
        <p:nvPicPr>
          <p:cNvPr id="158729" name="Picture 9" descr="unep-logo">
            <a:hlinkClick r:id="rId13"/>
          </p:cNvPr>
          <p:cNvPicPr>
            <a:picLocks noChangeAspect="1" noChangeArrowheads="1"/>
          </p:cNvPicPr>
          <p:nvPr/>
        </p:nvPicPr>
        <p:blipFill>
          <a:blip r:embed="rId14" cstate="print"/>
          <a:srcRect/>
          <a:stretch>
            <a:fillRect/>
          </a:stretch>
        </p:blipFill>
        <p:spPr bwMode="auto">
          <a:xfrm>
            <a:off x="6084168" y="4653136"/>
            <a:ext cx="792088" cy="792088"/>
          </a:xfrm>
          <a:prstGeom prst="rect">
            <a:avLst/>
          </a:prstGeom>
          <a:noFill/>
        </p:spPr>
      </p:pic>
      <p:pic>
        <p:nvPicPr>
          <p:cNvPr id="158730" name="Picture 10" descr="yaleshield"/>
          <p:cNvPicPr>
            <a:picLocks noChangeAspect="1" noChangeArrowheads="1"/>
          </p:cNvPicPr>
          <p:nvPr/>
        </p:nvPicPr>
        <p:blipFill>
          <a:blip r:embed="rId15" cstate="print"/>
          <a:srcRect/>
          <a:stretch>
            <a:fillRect/>
          </a:stretch>
        </p:blipFill>
        <p:spPr bwMode="auto">
          <a:xfrm>
            <a:off x="7308304" y="4653136"/>
            <a:ext cx="725935" cy="758468"/>
          </a:xfrm>
          <a:prstGeom prst="rect">
            <a:avLst/>
          </a:prstGeom>
          <a:noFill/>
          <a:ln w="9525">
            <a:noFill/>
            <a:miter lim="800000"/>
            <a:headEnd/>
            <a:tailEnd/>
          </a:ln>
        </p:spPr>
      </p:pic>
      <p:sp>
        <p:nvSpPr>
          <p:cNvPr id="12" name="Rectangle 11"/>
          <p:cNvSpPr/>
          <p:nvPr/>
        </p:nvSpPr>
        <p:spPr>
          <a:xfrm>
            <a:off x="936104" y="5581689"/>
            <a:ext cx="7092280" cy="1015663"/>
          </a:xfrm>
          <a:prstGeom prst="rect">
            <a:avLst/>
          </a:prstGeom>
        </p:spPr>
        <p:txBody>
          <a:bodyPr wrap="square">
            <a:spAutoFit/>
          </a:bodyPr>
          <a:lstStyle/>
          <a:p>
            <a:pPr eaLnBrk="1" fontAlgn="auto" hangingPunct="1">
              <a:spcBef>
                <a:spcPts val="0"/>
              </a:spcBef>
              <a:spcAft>
                <a:spcPts val="0"/>
              </a:spcAft>
            </a:pPr>
            <a:r>
              <a:rPr lang="en-GB" dirty="0" smtClean="0">
                <a:solidFill>
                  <a:prstClr val="black"/>
                </a:solidFill>
                <a:latin typeface="Calibri"/>
                <a:ea typeface="ＭＳ Ｐゴシック" pitchFamily="34" charset="-128"/>
              </a:rPr>
              <a:t>ARDI (2009): </a:t>
            </a:r>
            <a:r>
              <a:rPr lang="en-GB" dirty="0" smtClean="0">
                <a:solidFill>
                  <a:prstClr val="black"/>
                </a:solidFill>
                <a:latin typeface="Calibri"/>
                <a:ea typeface="ＭＳ Ｐゴシック" pitchFamily="34" charset="-128"/>
                <a:hlinkClick r:id="rId16"/>
              </a:rPr>
              <a:t>http://www.wipo.int/ardi</a:t>
            </a:r>
            <a:r>
              <a:rPr lang="en-GB" dirty="0" smtClean="0">
                <a:solidFill>
                  <a:prstClr val="black"/>
                </a:solidFill>
                <a:latin typeface="Calibri"/>
                <a:ea typeface="ＭＳ Ｐゴシック" pitchFamily="34" charset="-128"/>
              </a:rPr>
              <a:t>  </a:t>
            </a:r>
            <a:r>
              <a:rPr lang="en-GB" b="1" dirty="0" smtClean="0">
                <a:solidFill>
                  <a:srgbClr val="FF0000"/>
                </a:solidFill>
                <a:latin typeface="Calibri"/>
                <a:ea typeface="ＭＳ Ｐゴシック" pitchFamily="34" charset="-128"/>
              </a:rPr>
              <a:t>TECHNOLOGY</a:t>
            </a:r>
            <a:r>
              <a:rPr lang="en-GB" b="1" dirty="0" smtClean="0">
                <a:solidFill>
                  <a:prstClr val="black"/>
                </a:solidFill>
                <a:latin typeface="Calibri"/>
                <a:ea typeface="ＭＳ Ｐゴシック" pitchFamily="34" charset="-128"/>
              </a:rPr>
              <a:t> </a:t>
            </a:r>
          </a:p>
          <a:p>
            <a:pPr eaLnBrk="1" fontAlgn="auto" hangingPunct="1">
              <a:spcBef>
                <a:spcPts val="0"/>
              </a:spcBef>
              <a:spcAft>
                <a:spcPts val="0"/>
              </a:spcAft>
              <a:buFont typeface="Arial" pitchFamily="34" charset="0"/>
              <a:buChar char="•"/>
            </a:pPr>
            <a:r>
              <a:rPr lang="en-GB" dirty="0" smtClean="0">
                <a:solidFill>
                  <a:prstClr val="black"/>
                </a:solidFill>
                <a:latin typeface="Calibri"/>
                <a:ea typeface="ＭＳ Ｐゴシック" pitchFamily="34" charset="-128"/>
              </a:rPr>
              <a:t>     12 publishers: 200 journals</a:t>
            </a:r>
          </a:p>
          <a:p>
            <a:pPr eaLnBrk="1" fontAlgn="auto" hangingPunct="1">
              <a:spcBef>
                <a:spcPts val="0"/>
              </a:spcBef>
              <a:spcAft>
                <a:spcPts val="0"/>
              </a:spcAft>
              <a:buFont typeface="Arial" pitchFamily="34" charset="0"/>
              <a:buChar char="•"/>
            </a:pPr>
            <a:r>
              <a:rPr lang="en-GB" dirty="0" smtClean="0">
                <a:solidFill>
                  <a:prstClr val="black"/>
                </a:solidFill>
                <a:latin typeface="Calibri"/>
                <a:ea typeface="ＭＳ Ｐゴシック" pitchFamily="34" charset="-128"/>
              </a:rPr>
              <a:t>     100 institutions registered for access</a:t>
            </a:r>
            <a:endParaRPr lang="en-US" dirty="0" smtClean="0">
              <a:solidFill>
                <a:prstClr val="black"/>
              </a:solidFill>
              <a:latin typeface="Calibri"/>
              <a:ea typeface="ＭＳ Ｐゴシック" pitchFamily="34" charset="-128"/>
            </a:endParaRPr>
          </a:p>
        </p:txBody>
      </p:sp>
      <p:pic>
        <p:nvPicPr>
          <p:cNvPr id="13" name="Picture 2"/>
          <p:cNvPicPr>
            <a:picLocks noChangeAspect="1" noChangeArrowheads="1"/>
          </p:cNvPicPr>
          <p:nvPr/>
        </p:nvPicPr>
        <p:blipFill>
          <a:blip r:embed="rId17" cstate="print"/>
          <a:srcRect/>
          <a:stretch>
            <a:fillRect/>
          </a:stretch>
        </p:blipFill>
        <p:spPr bwMode="auto">
          <a:xfrm>
            <a:off x="6322268" y="5892502"/>
            <a:ext cx="1562100" cy="704850"/>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00" dirty="0" smtClean="0"/>
              <a:t>Research4Life – 10 years of growth</a:t>
            </a:r>
            <a:endParaRPr lang="en-GB" sz="33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1381406"/>
            <a:ext cx="7315200" cy="4780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Gold Open Access	</a:t>
            </a:r>
            <a:endParaRPr lang="en-GB" dirty="0"/>
          </a:p>
        </p:txBody>
      </p:sp>
      <p:grpSp>
        <p:nvGrpSpPr>
          <p:cNvPr id="3" name="Gruppieren 12"/>
          <p:cNvGrpSpPr>
            <a:grpSpLocks/>
          </p:cNvGrpSpPr>
          <p:nvPr/>
        </p:nvGrpSpPr>
        <p:grpSpPr bwMode="auto">
          <a:xfrm>
            <a:off x="3563888" y="2636912"/>
            <a:ext cx="1224136" cy="648072"/>
            <a:chOff x="611560" y="1628800"/>
            <a:chExt cx="1224136" cy="720080"/>
          </a:xfrm>
        </p:grpSpPr>
        <p:pic>
          <p:nvPicPr>
            <p:cNvPr id="11" name="Picture 6"/>
            <p:cNvPicPr>
              <a:picLocks noChangeAspect="1" noChangeArrowheads="1"/>
            </p:cNvPicPr>
            <p:nvPr/>
          </p:nvPicPr>
          <p:blipFill>
            <a:blip r:embed="rId2" cstate="print"/>
            <a:srcRect/>
            <a:stretch>
              <a:fillRect/>
            </a:stretch>
          </p:blipFill>
          <p:spPr bwMode="auto">
            <a:xfrm>
              <a:off x="611560" y="2132856"/>
              <a:ext cx="1224136" cy="216024"/>
            </a:xfrm>
            <a:prstGeom prst="rect">
              <a:avLst/>
            </a:prstGeom>
            <a:noFill/>
            <a:ln w="9525">
              <a:noFill/>
              <a:miter lim="800000"/>
              <a:headEnd/>
              <a:tailEnd/>
            </a:ln>
          </p:spPr>
        </p:pic>
        <p:pic>
          <p:nvPicPr>
            <p:cNvPr id="12" name="Picture 8" descr="Vollbild anzeigen">
              <a:hlinkClick r:id="rId3"/>
            </p:cNvPr>
            <p:cNvPicPr>
              <a:picLocks noChangeAspect="1" noChangeArrowheads="1"/>
            </p:cNvPicPr>
            <p:nvPr/>
          </p:nvPicPr>
          <p:blipFill>
            <a:blip r:embed="rId4" cstate="print"/>
            <a:srcRect/>
            <a:stretch>
              <a:fillRect/>
            </a:stretch>
          </p:blipFill>
          <p:spPr bwMode="auto">
            <a:xfrm>
              <a:off x="827584" y="1628800"/>
              <a:ext cx="518677" cy="545976"/>
            </a:xfrm>
            <a:prstGeom prst="rect">
              <a:avLst/>
            </a:prstGeom>
            <a:noFill/>
            <a:ln w="9525">
              <a:noFill/>
              <a:miter lim="800000"/>
              <a:headEnd/>
              <a:tailEnd/>
            </a:ln>
          </p:spPr>
        </p:pic>
      </p:grpSp>
      <p:pic>
        <p:nvPicPr>
          <p:cNvPr id="13"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78147" y="2708920"/>
            <a:ext cx="2225701" cy="360040"/>
          </a:xfrm>
          <a:prstGeom prst="rect">
            <a:avLst/>
          </a:prstGeom>
          <a:noFill/>
          <a:ln w="9525">
            <a:noFill/>
            <a:miter lim="800000"/>
            <a:headEnd/>
            <a:tailEnd/>
          </a:ln>
        </p:spPr>
      </p:pic>
      <p:pic>
        <p:nvPicPr>
          <p:cNvPr id="14" name="Picture 13" descr="SOpen_logo_2c_web.jpg"/>
          <p:cNvPicPr>
            <a:picLocks noChangeAspect="1"/>
          </p:cNvPicPr>
          <p:nvPr/>
        </p:nvPicPr>
        <p:blipFill>
          <a:blip r:embed="rId6" cstate="print">
            <a:clrChange>
              <a:clrFrom>
                <a:srgbClr val="FBFFFA"/>
              </a:clrFrom>
              <a:clrTo>
                <a:srgbClr val="FBFFFA">
                  <a:alpha val="0"/>
                </a:srgbClr>
              </a:clrTo>
            </a:clrChange>
          </a:blip>
          <a:stretch>
            <a:fillRect/>
          </a:stretch>
        </p:blipFill>
        <p:spPr>
          <a:xfrm>
            <a:off x="1387283" y="1700808"/>
            <a:ext cx="1744557" cy="288032"/>
          </a:xfrm>
          <a:prstGeom prst="rect">
            <a:avLst/>
          </a:prstGeom>
        </p:spPr>
      </p:pic>
      <p:pic>
        <p:nvPicPr>
          <p:cNvPr id="97282" name="Picture 2"/>
          <p:cNvPicPr>
            <a:picLocks noChangeAspect="1" noChangeArrowheads="1"/>
          </p:cNvPicPr>
          <p:nvPr/>
        </p:nvPicPr>
        <p:blipFill>
          <a:blip r:embed="rId7" cstate="print"/>
          <a:srcRect/>
          <a:stretch>
            <a:fillRect/>
          </a:stretch>
        </p:blipFill>
        <p:spPr bwMode="auto">
          <a:xfrm>
            <a:off x="5722962" y="2559943"/>
            <a:ext cx="1657350" cy="581025"/>
          </a:xfrm>
          <a:prstGeom prst="rect">
            <a:avLst/>
          </a:prstGeom>
          <a:noFill/>
          <a:ln w="9525">
            <a:noFill/>
            <a:miter lim="800000"/>
            <a:headEnd/>
            <a:tailEnd/>
          </a:ln>
        </p:spPr>
      </p:pic>
      <p:pic>
        <p:nvPicPr>
          <p:cNvPr id="97283" name="Picture 3"/>
          <p:cNvPicPr>
            <a:picLocks noChangeAspect="1" noChangeArrowheads="1"/>
          </p:cNvPicPr>
          <p:nvPr/>
        </p:nvPicPr>
        <p:blipFill>
          <a:blip r:embed="rId8" cstate="print"/>
          <a:srcRect/>
          <a:stretch>
            <a:fillRect/>
          </a:stretch>
        </p:blipFill>
        <p:spPr bwMode="auto">
          <a:xfrm>
            <a:off x="1547664" y="3257922"/>
            <a:ext cx="800100" cy="819150"/>
          </a:xfrm>
          <a:prstGeom prst="rect">
            <a:avLst/>
          </a:prstGeom>
          <a:noFill/>
          <a:ln w="9525">
            <a:noFill/>
            <a:miter lim="800000"/>
            <a:headEnd/>
            <a:tailEnd/>
          </a:ln>
        </p:spPr>
      </p:pic>
      <p:pic>
        <p:nvPicPr>
          <p:cNvPr id="97284" name="Picture 4"/>
          <p:cNvPicPr>
            <a:picLocks noGrp="1" noChangeAspect="1" noChangeArrowheads="1"/>
          </p:cNvPicPr>
          <p:nvPr>
            <p:ph idx="1"/>
          </p:nvPr>
        </p:nvPicPr>
        <p:blipFill>
          <a:blip r:embed="rId9" cstate="print"/>
          <a:srcRect/>
          <a:stretch>
            <a:fillRect/>
          </a:stretch>
        </p:blipFill>
        <p:spPr bwMode="auto">
          <a:xfrm>
            <a:off x="3767112" y="1484785"/>
            <a:ext cx="1020912" cy="792087"/>
          </a:xfrm>
          <a:prstGeom prst="rect">
            <a:avLst/>
          </a:prstGeom>
          <a:noFill/>
          <a:ln w="9525">
            <a:noFill/>
            <a:miter lim="800000"/>
            <a:headEnd/>
            <a:tailEnd/>
          </a:ln>
        </p:spPr>
      </p:pic>
      <p:pic>
        <p:nvPicPr>
          <p:cNvPr id="97285" name="Picture 5"/>
          <p:cNvPicPr>
            <a:picLocks noChangeAspect="1" noChangeArrowheads="1"/>
          </p:cNvPicPr>
          <p:nvPr/>
        </p:nvPicPr>
        <p:blipFill>
          <a:blip r:embed="rId10" cstate="print"/>
          <a:srcRect/>
          <a:stretch>
            <a:fillRect/>
          </a:stretch>
        </p:blipFill>
        <p:spPr bwMode="auto">
          <a:xfrm>
            <a:off x="3563888" y="3572331"/>
            <a:ext cx="1152128" cy="504741"/>
          </a:xfrm>
          <a:prstGeom prst="rect">
            <a:avLst/>
          </a:prstGeom>
          <a:noFill/>
          <a:ln w="9525">
            <a:noFill/>
            <a:miter lim="800000"/>
            <a:headEnd/>
            <a:tailEnd/>
          </a:ln>
        </p:spPr>
      </p:pic>
      <p:pic>
        <p:nvPicPr>
          <p:cNvPr id="97286" name="Picture 6"/>
          <p:cNvPicPr>
            <a:picLocks noChangeAspect="1" noChangeArrowheads="1"/>
          </p:cNvPicPr>
          <p:nvPr/>
        </p:nvPicPr>
        <p:blipFill>
          <a:blip r:embed="rId11" cstate="print"/>
          <a:srcRect/>
          <a:stretch>
            <a:fillRect/>
          </a:stretch>
        </p:blipFill>
        <p:spPr bwMode="auto">
          <a:xfrm>
            <a:off x="5724128" y="1700808"/>
            <a:ext cx="1800200" cy="385347"/>
          </a:xfrm>
          <a:prstGeom prst="rect">
            <a:avLst/>
          </a:prstGeom>
          <a:noFill/>
          <a:ln w="9525">
            <a:noFill/>
            <a:miter lim="800000"/>
            <a:headEnd/>
            <a:tailEnd/>
          </a:ln>
        </p:spPr>
      </p:pic>
      <p:pic>
        <p:nvPicPr>
          <p:cNvPr id="97287" name="Picture 7"/>
          <p:cNvPicPr>
            <a:picLocks noChangeAspect="1" noChangeArrowheads="1"/>
          </p:cNvPicPr>
          <p:nvPr/>
        </p:nvPicPr>
        <p:blipFill>
          <a:blip r:embed="rId12" cstate="print"/>
          <a:srcRect/>
          <a:stretch>
            <a:fillRect/>
          </a:stretch>
        </p:blipFill>
        <p:spPr bwMode="auto">
          <a:xfrm>
            <a:off x="6032723" y="3390131"/>
            <a:ext cx="771525" cy="542925"/>
          </a:xfrm>
          <a:prstGeom prst="rect">
            <a:avLst/>
          </a:prstGeom>
          <a:noFill/>
          <a:ln w="9525">
            <a:noFill/>
            <a:miter lim="800000"/>
            <a:headEnd/>
            <a:tailEnd/>
          </a:ln>
        </p:spPr>
      </p:pic>
      <p:sp>
        <p:nvSpPr>
          <p:cNvPr id="97288" name="Rectangle 8"/>
          <p:cNvSpPr>
            <a:spLocks noChangeArrowheads="1"/>
          </p:cNvSpPr>
          <p:nvPr/>
        </p:nvSpPr>
        <p:spPr bwMode="auto">
          <a:xfrm>
            <a:off x="1019131" y="4758243"/>
            <a:ext cx="6721221"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457200" algn="l"/>
              </a:tabLst>
            </a:pPr>
            <a:r>
              <a:rPr kumimoji="0" lang="en-GB"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Gold open access, author/funder pays models are now offered by almost every STM member</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00" dirty="0" smtClean="0"/>
              <a:t>Research4Life – making an impact?</a:t>
            </a:r>
            <a:endParaRPr lang="en-GB" sz="3300" dirty="0"/>
          </a:p>
        </p:txBody>
      </p:sp>
      <p:sp>
        <p:nvSpPr>
          <p:cNvPr id="3" name="Content Placeholder 2"/>
          <p:cNvSpPr>
            <a:spLocks noGrp="1"/>
          </p:cNvSpPr>
          <p:nvPr>
            <p:ph idx="1"/>
          </p:nvPr>
        </p:nvSpPr>
        <p:spPr>
          <a:xfrm>
            <a:off x="1219200" y="1868760"/>
            <a:ext cx="7315200" cy="4800600"/>
          </a:xfrm>
        </p:spPr>
        <p:txBody>
          <a:bodyPr/>
          <a:lstStyle/>
          <a:p>
            <a:endParaRPr lang="en-GB" sz="2400" dirty="0" smtClean="0"/>
          </a:p>
          <a:p>
            <a:endParaRPr lang="en-GB" sz="2400" dirty="0" smtClean="0"/>
          </a:p>
          <a:p>
            <a:endParaRPr lang="en-GB" sz="2400" dirty="0" smtClean="0"/>
          </a:p>
          <a:p>
            <a:r>
              <a:rPr lang="en-GB" sz="2400" dirty="0" smtClean="0"/>
              <a:t>10 years after the launch of Research4Life’s first programme, what do we know of its impact on its target communities? </a:t>
            </a:r>
            <a:endParaRPr lang="en-GB"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2" cstate="print"/>
          <a:srcRect/>
          <a:stretch>
            <a:fillRect/>
          </a:stretch>
        </p:blipFill>
        <p:spPr bwMode="auto">
          <a:xfrm>
            <a:off x="1462088" y="1143000"/>
            <a:ext cx="6219825" cy="4572000"/>
          </a:xfrm>
          <a:prstGeom prst="rect">
            <a:avLst/>
          </a:prstGeom>
          <a:noFill/>
          <a:ln w="9525">
            <a:noFill/>
            <a:miter lim="800000"/>
            <a:headEnd/>
            <a:tailEnd/>
          </a:ln>
        </p:spPr>
      </p:pic>
      <p:sp>
        <p:nvSpPr>
          <p:cNvPr id="3" name="Rectangle 2"/>
          <p:cNvSpPr/>
          <p:nvPr/>
        </p:nvSpPr>
        <p:spPr bwMode="auto">
          <a:xfrm>
            <a:off x="5364088" y="4653136"/>
            <a:ext cx="2520280" cy="12241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Stories (Personal Testimonies)</a:t>
            </a:r>
            <a:endParaRPr lang="en-GB" dirty="0"/>
          </a:p>
        </p:txBody>
      </p:sp>
      <p:sp>
        <p:nvSpPr>
          <p:cNvPr id="4" name="Rectangle 3"/>
          <p:cNvSpPr/>
          <p:nvPr/>
        </p:nvSpPr>
        <p:spPr bwMode="auto">
          <a:xfrm>
            <a:off x="1259632" y="6021288"/>
            <a:ext cx="360040" cy="5040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p:txBody>
      </p:sp>
      <p:pic>
        <p:nvPicPr>
          <p:cNvPr id="5" name="Picture 2"/>
          <p:cNvPicPr>
            <a:picLocks noChangeAspect="1" noChangeArrowheads="1"/>
          </p:cNvPicPr>
          <p:nvPr/>
        </p:nvPicPr>
        <p:blipFill>
          <a:blip r:embed="rId2" cstate="print"/>
          <a:srcRect/>
          <a:stretch>
            <a:fillRect/>
          </a:stretch>
        </p:blipFill>
        <p:spPr bwMode="auto">
          <a:xfrm>
            <a:off x="2267745" y="764704"/>
            <a:ext cx="4304782" cy="6043613"/>
          </a:xfrm>
          <a:prstGeom prst="rect">
            <a:avLst/>
          </a:prstGeom>
          <a:noFill/>
          <a:ln w="9525" cap="flat" cmpd="sng" algn="ctr">
            <a:noFill/>
            <a:prstDash val="solid"/>
            <a:miter lim="800000"/>
            <a:headEnd/>
            <a:tailEnd/>
          </a:ln>
        </p:spPr>
      </p:pic>
      <p:sp>
        <p:nvSpPr>
          <p:cNvPr id="6" name="Content Placeholder 5"/>
          <p:cNvSpPr>
            <a:spLocks noGrp="1"/>
          </p:cNvSpPr>
          <p:nvPr>
            <p:ph idx="1"/>
          </p:nvPr>
        </p:nvSpPr>
        <p:spPr/>
        <p:txBody>
          <a:bodyPr/>
          <a:lstStyle/>
          <a:p>
            <a:pPr>
              <a:buNone/>
            </a:pPr>
            <a:r>
              <a:rPr lang="en-GB" smtClean="0"/>
              <a:t>    </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Stories (Personal Testimonies)</a:t>
            </a:r>
            <a:endParaRPr lang="en-GB" dirty="0"/>
          </a:p>
        </p:txBody>
      </p:sp>
      <p:sp>
        <p:nvSpPr>
          <p:cNvPr id="3" name="Content Placeholder 2"/>
          <p:cNvSpPr>
            <a:spLocks noGrp="1"/>
          </p:cNvSpPr>
          <p:nvPr>
            <p:ph idx="1"/>
          </p:nvPr>
        </p:nvSpPr>
        <p:spPr>
          <a:xfrm>
            <a:off x="1219200" y="1124744"/>
            <a:ext cx="7315200" cy="4800600"/>
          </a:xfrm>
        </p:spPr>
        <p:txBody>
          <a:bodyPr/>
          <a:lstStyle/>
          <a:p>
            <a:pPr>
              <a:buNone/>
            </a:pPr>
            <a:endParaRPr lang="en-GB" sz="2400" smtClean="0"/>
          </a:p>
          <a:p>
            <a:pPr>
              <a:buNone/>
            </a:pPr>
            <a:r>
              <a:rPr lang="en-GB" sz="2400" smtClean="0"/>
              <a:t>Access to Research4Life content has resulted in:-</a:t>
            </a:r>
          </a:p>
          <a:p>
            <a:pPr lvl="1"/>
            <a:r>
              <a:rPr lang="en-GB" sz="2000" smtClean="0"/>
              <a:t>More </a:t>
            </a:r>
            <a:r>
              <a:rPr lang="en-GB" sz="2000" dirty="0" smtClean="0"/>
              <a:t>effective clinical treatment </a:t>
            </a:r>
            <a:r>
              <a:rPr lang="en-GB" sz="2000" smtClean="0"/>
              <a:t>and training</a:t>
            </a:r>
            <a:endParaRPr lang="en-GB" sz="2000" dirty="0" smtClean="0"/>
          </a:p>
          <a:p>
            <a:pPr lvl="1"/>
            <a:r>
              <a:rPr lang="en-GB" sz="2000" dirty="0" smtClean="0"/>
              <a:t>More successful bids for research funding </a:t>
            </a:r>
          </a:p>
          <a:p>
            <a:pPr lvl="1"/>
            <a:r>
              <a:rPr lang="en-GB" sz="2000" dirty="0" smtClean="0"/>
              <a:t>More productive and effective research</a:t>
            </a:r>
          </a:p>
          <a:p>
            <a:pPr lvl="1"/>
            <a:r>
              <a:rPr lang="en-GB" sz="2000" dirty="0" smtClean="0"/>
              <a:t>More credibility and respect from peer-reviewers and journal editors</a:t>
            </a:r>
          </a:p>
          <a:p>
            <a:pPr lvl="1"/>
            <a:r>
              <a:rPr lang="en-GB" sz="2000" dirty="0" smtClean="0"/>
              <a:t>More opportunities for participating in international collaborative research</a:t>
            </a:r>
          </a:p>
          <a:p>
            <a:pPr lvl="1"/>
            <a:r>
              <a:rPr lang="en-GB" sz="2000" dirty="0" smtClean="0"/>
              <a:t>Improved scientific writing skills</a:t>
            </a:r>
          </a:p>
          <a:p>
            <a:pPr lvl="1"/>
            <a:r>
              <a:rPr lang="en-GB" sz="2000" dirty="0" smtClean="0"/>
              <a:t>More evidence based policy development</a:t>
            </a:r>
          </a:p>
          <a:p>
            <a:pPr lvl="1"/>
            <a:r>
              <a:rPr lang="en-GB" sz="2000" dirty="0" smtClean="0"/>
              <a:t>More opportunities for distance learning</a:t>
            </a:r>
          </a:p>
          <a:p>
            <a:pPr lvl="0"/>
            <a:endParaRPr lang="en-GB" sz="2400" dirty="0" smtClean="0"/>
          </a:p>
          <a:p>
            <a:pPr lvl="0">
              <a:buNone/>
            </a:pPr>
            <a:r>
              <a:rPr lang="en-GB" sz="2400" dirty="0" smtClean="0">
                <a:hlinkClick r:id="rId2"/>
              </a:rPr>
              <a:t>	http://www.research4life.org/competitionbook</a:t>
            </a:r>
            <a:endParaRPr lang="en-GB" sz="2400" dirty="0" smtClean="0"/>
          </a:p>
          <a:p>
            <a:pPr lvl="0"/>
            <a:endParaRPr lang="en-GB" sz="2400" dirty="0"/>
          </a:p>
        </p:txBody>
      </p:sp>
      <p:sp>
        <p:nvSpPr>
          <p:cNvPr id="4" name="Rectangle 3"/>
          <p:cNvSpPr/>
          <p:nvPr/>
        </p:nvSpPr>
        <p:spPr bwMode="auto">
          <a:xfrm>
            <a:off x="1259632" y="6021288"/>
            <a:ext cx="360040" cy="5040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Statistics</a:t>
            </a:r>
            <a:endParaRPr lang="en-GB" dirty="0"/>
          </a:p>
        </p:txBody>
      </p:sp>
      <p:sp>
        <p:nvSpPr>
          <p:cNvPr id="3" name="Content Placeholder 2"/>
          <p:cNvSpPr>
            <a:spLocks noGrp="1"/>
          </p:cNvSpPr>
          <p:nvPr>
            <p:ph idx="1"/>
          </p:nvPr>
        </p:nvSpPr>
        <p:spPr/>
        <p:txBody>
          <a:bodyPr/>
          <a:lstStyle/>
          <a:p>
            <a:endParaRPr lang="en-GB" dirty="0" smtClean="0"/>
          </a:p>
          <a:p>
            <a:endParaRPr lang="en-GB" dirty="0" smtClean="0"/>
          </a:p>
          <a:p>
            <a:r>
              <a:rPr lang="en-GB" dirty="0" smtClean="0"/>
              <a:t>Research4Life is developing a programme which will aim to use bibliometric analysis as a tool to see if there is evidence that access to HINARI mediated content has affected research output and quality at participating user institutions.  </a:t>
            </a:r>
          </a:p>
          <a:p>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Statistics</a:t>
            </a:r>
            <a:endParaRPr lang="en-GB" dirty="0"/>
          </a:p>
        </p:txBody>
      </p:sp>
      <p:sp>
        <p:nvSpPr>
          <p:cNvPr id="3" name="Content Placeholder 2"/>
          <p:cNvSpPr>
            <a:spLocks noGrp="1"/>
          </p:cNvSpPr>
          <p:nvPr>
            <p:ph idx="1"/>
          </p:nvPr>
        </p:nvSpPr>
        <p:spPr/>
        <p:txBody>
          <a:bodyPr/>
          <a:lstStyle/>
          <a:p>
            <a:pPr lvl="0"/>
            <a:r>
              <a:rPr lang="en-GB" sz="2400" dirty="0" smtClean="0"/>
              <a:t>We will identify a number of institutions that have registered for HINARI at least four years ago (and have had significant use of its content)</a:t>
            </a:r>
          </a:p>
          <a:p>
            <a:pPr lvl="0"/>
            <a:endParaRPr lang="en-GB" sz="2400" dirty="0" smtClean="0"/>
          </a:p>
          <a:p>
            <a:pPr lvl="0"/>
            <a:r>
              <a:rPr lang="en-GB" sz="2400" dirty="0" smtClean="0"/>
              <a:t>By examining their research output over the last 15 years, we will seek to measure whether, since the introduction of access to HINARI content:-</a:t>
            </a:r>
          </a:p>
          <a:p>
            <a:pPr lvl="1"/>
            <a:endParaRPr lang="en-GB" sz="800" dirty="0" smtClean="0"/>
          </a:p>
          <a:p>
            <a:pPr lvl="1"/>
            <a:r>
              <a:rPr lang="en-GB" sz="2000" dirty="0" smtClean="0"/>
              <a:t>there has been a significant increase in the production of research articles</a:t>
            </a:r>
          </a:p>
          <a:p>
            <a:pPr lvl="1"/>
            <a:r>
              <a:rPr lang="en-GB" sz="2000" dirty="0" smtClean="0"/>
              <a:t>there has been a significant increase in the number of cited references in these articles</a:t>
            </a:r>
          </a:p>
          <a:p>
            <a:pPr lvl="1"/>
            <a:r>
              <a:rPr lang="en-GB" sz="2000" dirty="0" smtClean="0"/>
              <a:t>article reference lists include more citations to HINARI journals </a:t>
            </a:r>
          </a:p>
          <a:p>
            <a:pPr lvl="1"/>
            <a:r>
              <a:rPr lang="en-GB" sz="2000" dirty="0" smtClean="0"/>
              <a:t>the median age of article references decreases</a:t>
            </a:r>
          </a:p>
          <a:p>
            <a:endParaRPr lang="en-GB"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Statistics</a:t>
            </a:r>
            <a:endParaRPr lang="en-GB" dirty="0"/>
          </a:p>
        </p:txBody>
      </p:sp>
      <p:sp>
        <p:nvSpPr>
          <p:cNvPr id="3" name="Content Placeholder 2"/>
          <p:cNvSpPr>
            <a:spLocks noGrp="1"/>
          </p:cNvSpPr>
          <p:nvPr>
            <p:ph idx="1"/>
          </p:nvPr>
        </p:nvSpPr>
        <p:spPr/>
        <p:txBody>
          <a:bodyPr/>
          <a:lstStyle/>
          <a:p>
            <a:pPr lvl="0"/>
            <a:r>
              <a:rPr lang="en-GB" sz="2400" dirty="0" smtClean="0"/>
              <a:t>We </a:t>
            </a:r>
            <a:r>
              <a:rPr lang="en-GB" sz="2400" smtClean="0"/>
              <a:t>will identify </a:t>
            </a:r>
            <a:r>
              <a:rPr lang="en-GB" sz="2400" dirty="0" smtClean="0"/>
              <a:t>a number of institutions that have registered for HINARI very recently (in the last 12 months)  and will gather the same data on research article production over the last 15 years.</a:t>
            </a:r>
          </a:p>
          <a:p>
            <a:pPr lvl="0"/>
            <a:endParaRPr lang="en-GB" sz="2400" dirty="0" smtClean="0"/>
          </a:p>
          <a:p>
            <a:pPr lvl="0"/>
            <a:r>
              <a:rPr lang="en-GB" sz="2400" dirty="0" smtClean="0"/>
              <a:t>We will identify a number of developing world institutions that have not registered for HINARI, and who do not have formal institutional access to HINARI journals via any other means, and gather the same data on research article production over the last 15 years. </a:t>
            </a:r>
          </a:p>
          <a:p>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Statistics</a:t>
            </a:r>
            <a:endParaRPr lang="en-GB" dirty="0"/>
          </a:p>
        </p:txBody>
      </p:sp>
      <p:sp>
        <p:nvSpPr>
          <p:cNvPr id="3" name="Content Placeholder 2"/>
          <p:cNvSpPr>
            <a:spLocks noGrp="1"/>
          </p:cNvSpPr>
          <p:nvPr>
            <p:ph idx="1"/>
          </p:nvPr>
        </p:nvSpPr>
        <p:spPr/>
        <p:txBody>
          <a:bodyPr/>
          <a:lstStyle/>
          <a:p>
            <a:endParaRPr lang="en-GB" dirty="0" smtClean="0"/>
          </a:p>
          <a:p>
            <a:endParaRPr lang="en-GB" dirty="0" smtClean="0"/>
          </a:p>
          <a:p>
            <a:r>
              <a:rPr lang="en-GB" dirty="0" smtClean="0"/>
              <a:t>This work is just starting</a:t>
            </a:r>
          </a:p>
          <a:p>
            <a:endParaRPr lang="en-GB" dirty="0" smtClean="0"/>
          </a:p>
          <a:p>
            <a:r>
              <a:rPr lang="en-GB" dirty="0" smtClean="0"/>
              <a:t>Comments, suggestions, critique welcomed</a:t>
            </a: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a:buNone/>
            </a:pPr>
            <a:r>
              <a:rPr lang="en-GB" dirty="0" smtClean="0"/>
              <a:t>			</a:t>
            </a:r>
          </a:p>
          <a:p>
            <a:pPr>
              <a:buNone/>
            </a:pPr>
            <a:endParaRPr lang="en-GB" dirty="0" smtClean="0"/>
          </a:p>
          <a:p>
            <a:pPr>
              <a:buNone/>
            </a:pPr>
            <a:endParaRPr lang="en-GB" dirty="0" smtClean="0"/>
          </a:p>
          <a:p>
            <a:pPr>
              <a:buNone/>
            </a:pPr>
            <a:r>
              <a:rPr lang="en-GB" dirty="0" smtClean="0"/>
              <a:t>			</a:t>
            </a:r>
            <a:r>
              <a:rPr lang="en-GB" sz="5400" dirty="0" smtClean="0"/>
              <a:t>Thank you</a:t>
            </a:r>
          </a:p>
          <a:p>
            <a:pPr>
              <a:buNone/>
            </a:pPr>
            <a:endParaRPr lang="en-GB" sz="5400" dirty="0" smtClean="0"/>
          </a:p>
          <a:p>
            <a:pPr algn="ctr">
              <a:buNone/>
            </a:pPr>
            <a:r>
              <a:rPr lang="en-GB" sz="2000" dirty="0" smtClean="0"/>
              <a:t>Richard Gedye	</a:t>
            </a:r>
            <a:r>
              <a:rPr lang="en-GB" sz="2000" dirty="0" smtClean="0">
                <a:hlinkClick r:id="rId2"/>
              </a:rPr>
              <a:t>gedye@stm-assoc.org</a:t>
            </a:r>
            <a:endParaRPr lang="en-GB" sz="2000" dirty="0" smtClean="0"/>
          </a:p>
          <a:p>
            <a:pPr algn="ctr">
              <a:buNone/>
            </a:pPr>
            <a:endParaRPr lang="en-GB"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Green Open Access</a:t>
            </a:r>
            <a:endParaRPr lang="en-GB" dirty="0"/>
          </a:p>
        </p:txBody>
      </p:sp>
      <p:sp>
        <p:nvSpPr>
          <p:cNvPr id="3" name="Content Placeholder 2"/>
          <p:cNvSpPr>
            <a:spLocks noGrp="1"/>
          </p:cNvSpPr>
          <p:nvPr>
            <p:ph idx="1"/>
          </p:nvPr>
        </p:nvSpPr>
        <p:spPr>
          <a:xfrm>
            <a:off x="827584" y="1580728"/>
            <a:ext cx="7315200" cy="4800600"/>
          </a:xfrm>
        </p:spPr>
        <p:txBody>
          <a:bodyPr/>
          <a:lstStyle/>
          <a:p>
            <a:r>
              <a:rPr lang="en-GB" dirty="0" smtClean="0"/>
              <a:t>Authors self-archive a version of their article for free public use in an institutional repository, or in a subject based repository, or on some other Open Access website. </a:t>
            </a:r>
          </a:p>
          <a:p>
            <a:r>
              <a:rPr lang="en-GB" dirty="0" smtClean="0"/>
              <a:t>What is deposited is either the author's refereed, revised final draft or the publisher's version of record.</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PEER Project</a:t>
            </a:r>
            <a:endParaRPr lang="en-GB" dirty="0"/>
          </a:p>
        </p:txBody>
      </p:sp>
      <p:pic>
        <p:nvPicPr>
          <p:cNvPr id="4" name="Picture 12" descr="peer_logo2"/>
          <p:cNvPicPr>
            <a:picLocks noChangeAspect="1" noChangeArrowheads="1"/>
          </p:cNvPicPr>
          <p:nvPr/>
        </p:nvPicPr>
        <p:blipFill>
          <a:blip r:embed="rId2" cstate="print"/>
          <a:srcRect/>
          <a:stretch>
            <a:fillRect/>
          </a:stretch>
        </p:blipFill>
        <p:spPr bwMode="auto">
          <a:xfrm>
            <a:off x="35496" y="188640"/>
            <a:ext cx="1080120" cy="1058025"/>
          </a:xfrm>
          <a:prstGeom prst="rect">
            <a:avLst/>
          </a:prstGeom>
          <a:noFill/>
          <a:ln w="9525">
            <a:noFill/>
            <a:miter lim="800000"/>
            <a:headEnd/>
            <a:tailEnd/>
          </a:ln>
        </p:spPr>
      </p:pic>
      <p:pic>
        <p:nvPicPr>
          <p:cNvPr id="110594" name="Picture 2"/>
          <p:cNvPicPr>
            <a:picLocks noChangeAspect="1" noChangeArrowheads="1"/>
          </p:cNvPicPr>
          <p:nvPr/>
        </p:nvPicPr>
        <p:blipFill>
          <a:blip r:embed="rId3" cstate="print"/>
          <a:srcRect/>
          <a:stretch>
            <a:fillRect/>
          </a:stretch>
        </p:blipFill>
        <p:spPr bwMode="auto">
          <a:xfrm>
            <a:off x="3852863" y="1829569"/>
            <a:ext cx="1438275" cy="1095375"/>
          </a:xfrm>
          <a:prstGeom prst="rect">
            <a:avLst/>
          </a:prstGeom>
          <a:noFill/>
          <a:ln w="9525">
            <a:noFill/>
            <a:miter lim="800000"/>
            <a:headEnd/>
            <a:tailEnd/>
          </a:ln>
        </p:spPr>
      </p:pic>
      <p:pic>
        <p:nvPicPr>
          <p:cNvPr id="110595" name="Picture 3"/>
          <p:cNvPicPr>
            <a:picLocks noChangeAspect="1" noChangeArrowheads="1"/>
          </p:cNvPicPr>
          <p:nvPr/>
        </p:nvPicPr>
        <p:blipFill>
          <a:blip r:embed="rId4" cstate="print"/>
          <a:srcRect/>
          <a:stretch>
            <a:fillRect/>
          </a:stretch>
        </p:blipFill>
        <p:spPr bwMode="auto">
          <a:xfrm>
            <a:off x="6028531" y="1873771"/>
            <a:ext cx="847725" cy="619125"/>
          </a:xfrm>
          <a:prstGeom prst="rect">
            <a:avLst/>
          </a:prstGeom>
          <a:noFill/>
          <a:ln w="9525">
            <a:noFill/>
            <a:miter lim="800000"/>
            <a:headEnd/>
            <a:tailEnd/>
          </a:ln>
        </p:spPr>
      </p:pic>
      <p:pic>
        <p:nvPicPr>
          <p:cNvPr id="110597" name="Picture 5"/>
          <p:cNvPicPr>
            <a:picLocks noGrp="1" noChangeAspect="1" noChangeArrowheads="1"/>
          </p:cNvPicPr>
          <p:nvPr>
            <p:ph idx="1"/>
          </p:nvPr>
        </p:nvPicPr>
        <p:blipFill>
          <a:blip r:embed="rId5" cstate="print"/>
          <a:srcRect/>
          <a:stretch>
            <a:fillRect/>
          </a:stretch>
        </p:blipFill>
        <p:spPr bwMode="auto">
          <a:xfrm>
            <a:off x="2411760" y="4552925"/>
            <a:ext cx="1559573" cy="676275"/>
          </a:xfrm>
          <a:prstGeom prst="rect">
            <a:avLst/>
          </a:prstGeom>
          <a:noFill/>
          <a:ln w="9525">
            <a:noFill/>
            <a:miter lim="800000"/>
            <a:headEnd/>
            <a:tailEnd/>
          </a:ln>
        </p:spPr>
      </p:pic>
      <p:pic>
        <p:nvPicPr>
          <p:cNvPr id="110598" name="Picture 6"/>
          <p:cNvPicPr>
            <a:picLocks noChangeAspect="1" noChangeArrowheads="1"/>
          </p:cNvPicPr>
          <p:nvPr/>
        </p:nvPicPr>
        <p:blipFill>
          <a:blip r:embed="rId6" cstate="print"/>
          <a:srcRect/>
          <a:stretch>
            <a:fillRect/>
          </a:stretch>
        </p:blipFill>
        <p:spPr bwMode="auto">
          <a:xfrm>
            <a:off x="1259632" y="4672558"/>
            <a:ext cx="933450" cy="628650"/>
          </a:xfrm>
          <a:prstGeom prst="rect">
            <a:avLst/>
          </a:prstGeom>
          <a:noFill/>
          <a:ln w="9525">
            <a:noFill/>
            <a:miter lim="800000"/>
            <a:headEnd/>
            <a:tailEnd/>
          </a:ln>
        </p:spPr>
      </p:pic>
      <p:pic>
        <p:nvPicPr>
          <p:cNvPr id="110599" name="Picture 7"/>
          <p:cNvPicPr>
            <a:picLocks noChangeAspect="1" noChangeArrowheads="1"/>
          </p:cNvPicPr>
          <p:nvPr/>
        </p:nvPicPr>
        <p:blipFill>
          <a:blip r:embed="rId7" cstate="print"/>
          <a:srcRect/>
          <a:stretch>
            <a:fillRect/>
          </a:stretch>
        </p:blipFill>
        <p:spPr bwMode="auto">
          <a:xfrm>
            <a:off x="4355976" y="4719042"/>
            <a:ext cx="2990850" cy="438150"/>
          </a:xfrm>
          <a:prstGeom prst="rect">
            <a:avLst/>
          </a:prstGeom>
          <a:noFill/>
          <a:ln w="9525">
            <a:noFill/>
            <a:miter lim="800000"/>
            <a:headEnd/>
            <a:tailEnd/>
          </a:ln>
        </p:spPr>
      </p:pic>
      <p:pic>
        <p:nvPicPr>
          <p:cNvPr id="110600" name="Picture 8"/>
          <p:cNvPicPr>
            <a:picLocks noChangeAspect="1" noChangeArrowheads="1"/>
          </p:cNvPicPr>
          <p:nvPr/>
        </p:nvPicPr>
        <p:blipFill>
          <a:blip r:embed="rId8" cstate="print"/>
          <a:srcRect/>
          <a:stretch>
            <a:fillRect/>
          </a:stretch>
        </p:blipFill>
        <p:spPr bwMode="auto">
          <a:xfrm>
            <a:off x="1115616" y="1926729"/>
            <a:ext cx="2038350" cy="638175"/>
          </a:xfrm>
          <a:prstGeom prst="rect">
            <a:avLst/>
          </a:prstGeom>
          <a:noFill/>
          <a:ln w="9525">
            <a:noFill/>
            <a:miter lim="800000"/>
            <a:headEnd/>
            <a:tailEnd/>
          </a:ln>
        </p:spPr>
      </p:pic>
      <p:pic>
        <p:nvPicPr>
          <p:cNvPr id="110601" name="Picture 9"/>
          <p:cNvPicPr>
            <a:picLocks noChangeAspect="1" noChangeArrowheads="1"/>
          </p:cNvPicPr>
          <p:nvPr/>
        </p:nvPicPr>
        <p:blipFill>
          <a:blip r:embed="rId9" cstate="print"/>
          <a:srcRect/>
          <a:stretch>
            <a:fillRect/>
          </a:stretch>
        </p:blipFill>
        <p:spPr bwMode="auto">
          <a:xfrm>
            <a:off x="2219300" y="3319264"/>
            <a:ext cx="4152900" cy="685800"/>
          </a:xfrm>
          <a:prstGeom prst="rect">
            <a:avLst/>
          </a:prstGeom>
          <a:noFill/>
          <a:ln w="9525">
            <a:noFill/>
            <a:miter lim="800000"/>
            <a:headEnd/>
            <a:tailEnd/>
          </a:ln>
        </p:spPr>
      </p:pic>
      <p:sp>
        <p:nvSpPr>
          <p:cNvPr id="13" name="Rectangle 12"/>
          <p:cNvSpPr/>
          <p:nvPr/>
        </p:nvSpPr>
        <p:spPr>
          <a:xfrm>
            <a:off x="0" y="4725144"/>
            <a:ext cx="9144000" cy="1015663"/>
          </a:xfrm>
          <a:prstGeom prst="rect">
            <a:avLst/>
          </a:prstGeom>
        </p:spPr>
        <p:txBody>
          <a:bodyPr wrap="square">
            <a:spAutoFit/>
          </a:bodyPr>
          <a:lstStyle/>
          <a:p>
            <a:endParaRPr lang="en-GB" dirty="0" smtClean="0"/>
          </a:p>
          <a:p>
            <a:endParaRPr lang="en-GB" dirty="0" smtClean="0"/>
          </a:p>
          <a:p>
            <a:endParaRPr lang="en-GB" dirty="0"/>
          </a:p>
        </p:txBody>
      </p:sp>
      <p:sp>
        <p:nvSpPr>
          <p:cNvPr id="12" name="TextBox 11"/>
          <p:cNvSpPr txBox="1"/>
          <p:nvPr/>
        </p:nvSpPr>
        <p:spPr>
          <a:xfrm>
            <a:off x="5148064" y="364594"/>
            <a:ext cx="4032448" cy="400110"/>
          </a:xfrm>
          <a:prstGeom prst="rect">
            <a:avLst/>
          </a:prstGeom>
          <a:noFill/>
        </p:spPr>
        <p:txBody>
          <a:bodyPr wrap="square" rtlCol="0">
            <a:spAutoFit/>
          </a:bodyPr>
          <a:lstStyle/>
          <a:p>
            <a:r>
              <a:rPr lang="en-GB" dirty="0" smtClean="0">
                <a:hlinkClick r:id="rId10"/>
              </a:rPr>
              <a:t>www.peerproject.eu</a:t>
            </a:r>
            <a:endParaRPr lang="en-GB" dirty="0"/>
          </a:p>
        </p:txBody>
      </p:sp>
      <p:sp>
        <p:nvSpPr>
          <p:cNvPr id="14" name="Rectangle 13"/>
          <p:cNvSpPr/>
          <p:nvPr/>
        </p:nvSpPr>
        <p:spPr bwMode="auto">
          <a:xfrm>
            <a:off x="5148064" y="332656"/>
            <a:ext cx="2520280" cy="576064"/>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600"/>
            <a:ext cx="8435280" cy="685800"/>
          </a:xfrm>
        </p:spPr>
        <p:txBody>
          <a:bodyPr/>
          <a:lstStyle/>
          <a:p>
            <a:r>
              <a:rPr lang="en-GB" sz="3200" dirty="0" smtClean="0"/>
              <a:t>Reaching a Wider Audience</a:t>
            </a:r>
            <a:endParaRPr lang="en-GB" dirty="0"/>
          </a:p>
        </p:txBody>
      </p:sp>
      <p:sp>
        <p:nvSpPr>
          <p:cNvPr id="3" name="Content Placeholder 2"/>
          <p:cNvSpPr>
            <a:spLocks noGrp="1"/>
          </p:cNvSpPr>
          <p:nvPr>
            <p:ph idx="1"/>
          </p:nvPr>
        </p:nvSpPr>
        <p:spPr>
          <a:xfrm>
            <a:off x="1219200" y="1580728"/>
            <a:ext cx="7315200" cy="4800600"/>
          </a:xfrm>
        </p:spPr>
        <p:txBody>
          <a:bodyPr/>
          <a:lstStyle/>
          <a:p>
            <a:endParaRPr lang="en-GB" dirty="0" smtClean="0"/>
          </a:p>
          <a:p>
            <a:r>
              <a:rPr lang="en-GB" sz="3600" dirty="0" smtClean="0"/>
              <a:t>New Business Models</a:t>
            </a:r>
          </a:p>
          <a:p>
            <a:pPr lvl="2"/>
            <a:r>
              <a:rPr lang="en-GB" sz="2800" dirty="0" smtClean="0"/>
              <a:t>Open Access</a:t>
            </a:r>
          </a:p>
          <a:p>
            <a:pPr lvl="2">
              <a:buNone/>
            </a:pPr>
            <a:endParaRPr lang="en-GB" dirty="0" smtClean="0"/>
          </a:p>
          <a:p>
            <a:r>
              <a:rPr lang="en-GB" sz="3600" dirty="0" smtClean="0"/>
              <a:t>Information philanthropy</a:t>
            </a:r>
          </a:p>
          <a:p>
            <a:pPr lvl="2"/>
            <a:r>
              <a:rPr lang="en-GB" sz="2800" dirty="0" smtClean="0"/>
              <a:t>patientINFORM</a:t>
            </a:r>
          </a:p>
          <a:p>
            <a:pPr lvl="2"/>
            <a:r>
              <a:rPr lang="en-GB" sz="2800" dirty="0" smtClean="0"/>
              <a:t>Research4Life</a:t>
            </a:r>
          </a:p>
          <a:p>
            <a:pPr lvl="2"/>
            <a:endParaRPr lang="en-GB" dirty="0" smtClean="0"/>
          </a:p>
          <a:p>
            <a:pPr lvl="2">
              <a:buNone/>
            </a:pPr>
            <a:endParaRPr lang="en-GB" dirty="0" smtClean="0"/>
          </a:p>
          <a:p>
            <a:pPr>
              <a:buNone/>
            </a:pPr>
            <a:endParaRPr lang="en-GB" dirty="0" smtClean="0"/>
          </a:p>
          <a:p>
            <a:pPr lvl="1"/>
            <a:endParaRPr lang="en-GB" dirty="0" smtClean="0"/>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600"/>
            <a:ext cx="8435280" cy="685800"/>
          </a:xfrm>
        </p:spPr>
        <p:txBody>
          <a:bodyPr/>
          <a:lstStyle/>
          <a:p>
            <a:r>
              <a:rPr lang="en-GB" sz="3200" dirty="0" smtClean="0"/>
              <a:t>Reaching a Wider Audience</a:t>
            </a:r>
            <a:endParaRPr lang="en-GB" dirty="0"/>
          </a:p>
        </p:txBody>
      </p:sp>
      <p:sp>
        <p:nvSpPr>
          <p:cNvPr id="3" name="Content Placeholder 2"/>
          <p:cNvSpPr>
            <a:spLocks noGrp="1"/>
          </p:cNvSpPr>
          <p:nvPr>
            <p:ph idx="1"/>
          </p:nvPr>
        </p:nvSpPr>
        <p:spPr>
          <a:xfrm>
            <a:off x="1219200" y="1580728"/>
            <a:ext cx="7315200" cy="4800600"/>
          </a:xfrm>
        </p:spPr>
        <p:txBody>
          <a:bodyPr/>
          <a:lstStyle/>
          <a:p>
            <a:endParaRPr lang="en-GB" dirty="0" smtClean="0"/>
          </a:p>
          <a:p>
            <a:r>
              <a:rPr lang="en-GB" sz="3600" dirty="0" smtClean="0"/>
              <a:t>New Business Models</a:t>
            </a:r>
          </a:p>
          <a:p>
            <a:pPr lvl="2"/>
            <a:r>
              <a:rPr lang="en-GB" sz="2800" dirty="0" smtClean="0"/>
              <a:t>Open Access</a:t>
            </a:r>
          </a:p>
          <a:p>
            <a:pPr lvl="2">
              <a:buNone/>
            </a:pPr>
            <a:endParaRPr lang="en-GB" dirty="0" smtClean="0"/>
          </a:p>
          <a:p>
            <a:r>
              <a:rPr lang="en-GB" sz="3600" dirty="0" smtClean="0"/>
              <a:t>Information philanthropy</a:t>
            </a:r>
          </a:p>
          <a:p>
            <a:pPr lvl="2"/>
            <a:r>
              <a:rPr lang="en-GB" sz="2800" dirty="0" smtClean="0"/>
              <a:t>patientINFORM</a:t>
            </a:r>
          </a:p>
          <a:p>
            <a:pPr lvl="2"/>
            <a:r>
              <a:rPr lang="en-GB" sz="2800" dirty="0" smtClean="0"/>
              <a:t>Research4Life</a:t>
            </a:r>
          </a:p>
          <a:p>
            <a:pPr lvl="2"/>
            <a:endParaRPr lang="en-GB" dirty="0" smtClean="0"/>
          </a:p>
          <a:p>
            <a:pPr lvl="2">
              <a:buNone/>
            </a:pPr>
            <a:endParaRPr lang="en-GB" dirty="0" smtClean="0"/>
          </a:p>
          <a:p>
            <a:pPr>
              <a:buNone/>
            </a:pPr>
            <a:endParaRPr lang="en-GB" dirty="0" smtClean="0"/>
          </a:p>
          <a:p>
            <a:pPr lvl="1"/>
            <a:endParaRPr lang="en-GB" dirty="0" smtClean="0"/>
          </a:p>
          <a:p>
            <a:endParaRPr lang="en-GB" dirty="0"/>
          </a:p>
        </p:txBody>
      </p:sp>
      <p:sp>
        <p:nvSpPr>
          <p:cNvPr id="4" name="Rectangle 3"/>
          <p:cNvSpPr/>
          <p:nvPr/>
        </p:nvSpPr>
        <p:spPr bwMode="auto">
          <a:xfrm>
            <a:off x="971600" y="1988840"/>
            <a:ext cx="5544616" cy="151216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p:txBody>
      </p:sp>
      <p:sp>
        <p:nvSpPr>
          <p:cNvPr id="5" name="Rectangle 4"/>
          <p:cNvSpPr/>
          <p:nvPr/>
        </p:nvSpPr>
        <p:spPr bwMode="auto">
          <a:xfrm>
            <a:off x="2051720" y="4293096"/>
            <a:ext cx="3096344" cy="576064"/>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www.patientinform.org/storage/acs.jpg?__SQUARESPACE_CACHEVERSION=1270154456360"/>
          <p:cNvPicPr>
            <a:picLocks noChangeAspect="1" noChangeArrowheads="1"/>
          </p:cNvPicPr>
          <p:nvPr/>
        </p:nvPicPr>
        <p:blipFill>
          <a:blip r:embed="rId2" cstate="print"/>
          <a:srcRect/>
          <a:stretch>
            <a:fillRect/>
          </a:stretch>
        </p:blipFill>
        <p:spPr bwMode="auto">
          <a:xfrm>
            <a:off x="155575" y="679350"/>
            <a:ext cx="1162050" cy="733426"/>
          </a:xfrm>
          <a:prstGeom prst="rect">
            <a:avLst/>
          </a:prstGeom>
          <a:noFill/>
        </p:spPr>
      </p:pic>
      <p:pic>
        <p:nvPicPr>
          <p:cNvPr id="90116" name="Picture 4" descr="http://www.patientinform.org/storage/ada.gif?__SQUARESPACE_CACHEVERSION=1270154577925"/>
          <p:cNvPicPr>
            <a:picLocks noChangeAspect="1" noChangeArrowheads="1"/>
          </p:cNvPicPr>
          <p:nvPr/>
        </p:nvPicPr>
        <p:blipFill>
          <a:blip r:embed="rId3" cstate="print"/>
          <a:srcRect/>
          <a:stretch>
            <a:fillRect/>
          </a:stretch>
        </p:blipFill>
        <p:spPr bwMode="auto">
          <a:xfrm>
            <a:off x="1151781" y="692696"/>
            <a:ext cx="2124075" cy="676276"/>
          </a:xfrm>
          <a:prstGeom prst="rect">
            <a:avLst/>
          </a:prstGeom>
          <a:noFill/>
        </p:spPr>
      </p:pic>
      <p:pic>
        <p:nvPicPr>
          <p:cNvPr id="90118" name="Picture 6" descr="http://www.patientinform.org/storage/aha.gif?__SQUARESPACE_CACHEVERSION=1270154593588"/>
          <p:cNvPicPr>
            <a:picLocks noChangeAspect="1" noChangeArrowheads="1"/>
          </p:cNvPicPr>
          <p:nvPr/>
        </p:nvPicPr>
        <p:blipFill>
          <a:blip r:embed="rId4" cstate="print"/>
          <a:srcRect/>
          <a:stretch>
            <a:fillRect/>
          </a:stretch>
        </p:blipFill>
        <p:spPr bwMode="auto">
          <a:xfrm>
            <a:off x="3365748" y="620688"/>
            <a:ext cx="1638300" cy="714375"/>
          </a:xfrm>
          <a:prstGeom prst="rect">
            <a:avLst/>
          </a:prstGeom>
          <a:noFill/>
        </p:spPr>
      </p:pic>
      <p:pic>
        <p:nvPicPr>
          <p:cNvPr id="90120" name="Picture 8" descr="http://www.patientinform.org/storage/research1stlogo.jpg?__SQUARESPACE_CACHEVERSION=1315031043221"/>
          <p:cNvPicPr>
            <a:picLocks noChangeAspect="1" noChangeArrowheads="1"/>
          </p:cNvPicPr>
          <p:nvPr/>
        </p:nvPicPr>
        <p:blipFill>
          <a:blip r:embed="rId5" cstate="print"/>
          <a:srcRect/>
          <a:stretch>
            <a:fillRect/>
          </a:stretch>
        </p:blipFill>
        <p:spPr bwMode="auto">
          <a:xfrm>
            <a:off x="155575" y="1510679"/>
            <a:ext cx="3810000" cy="838201"/>
          </a:xfrm>
          <a:prstGeom prst="rect">
            <a:avLst/>
          </a:prstGeom>
          <a:noFill/>
        </p:spPr>
      </p:pic>
      <p:pic>
        <p:nvPicPr>
          <p:cNvPr id="90122" name="Picture 10" descr="http://www.patientinform.org/storage/logo-eurordis.jpg?__SQUARESPACE_CACHEVERSION=1310438112464"/>
          <p:cNvPicPr>
            <a:picLocks noChangeAspect="1" noChangeArrowheads="1"/>
          </p:cNvPicPr>
          <p:nvPr/>
        </p:nvPicPr>
        <p:blipFill>
          <a:blip r:embed="rId6" cstate="print"/>
          <a:srcRect/>
          <a:stretch>
            <a:fillRect/>
          </a:stretch>
        </p:blipFill>
        <p:spPr bwMode="auto">
          <a:xfrm>
            <a:off x="5119464" y="769267"/>
            <a:ext cx="1828800" cy="571501"/>
          </a:xfrm>
          <a:prstGeom prst="rect">
            <a:avLst/>
          </a:prstGeom>
          <a:noFill/>
        </p:spPr>
      </p:pic>
      <p:pic>
        <p:nvPicPr>
          <p:cNvPr id="90124" name="Picture 12" descr="http://www.patientinform.org/storage/lupus.jpg?__SQUARESPACE_CACHEVERSION=1270154663783"/>
          <p:cNvPicPr>
            <a:picLocks noChangeAspect="1" noChangeArrowheads="1"/>
          </p:cNvPicPr>
          <p:nvPr/>
        </p:nvPicPr>
        <p:blipFill>
          <a:blip r:embed="rId7" cstate="print"/>
          <a:srcRect/>
          <a:stretch>
            <a:fillRect/>
          </a:stretch>
        </p:blipFill>
        <p:spPr bwMode="auto">
          <a:xfrm>
            <a:off x="7175698" y="476672"/>
            <a:ext cx="1428750" cy="1133476"/>
          </a:xfrm>
          <a:prstGeom prst="rect">
            <a:avLst/>
          </a:prstGeom>
          <a:noFill/>
        </p:spPr>
      </p:pic>
      <p:pic>
        <p:nvPicPr>
          <p:cNvPr id="90126" name="Picture 14" descr="http://www.patientinform.org/storage/mdc_kite_logo_RGB_web.jpg?__SQUARESPACE_CACHEVERSION=1298656676345"/>
          <p:cNvPicPr>
            <a:picLocks noChangeAspect="1" noChangeArrowheads="1"/>
          </p:cNvPicPr>
          <p:nvPr/>
        </p:nvPicPr>
        <p:blipFill>
          <a:blip r:embed="rId8" cstate="print"/>
          <a:srcRect/>
          <a:stretch>
            <a:fillRect/>
          </a:stretch>
        </p:blipFill>
        <p:spPr bwMode="auto">
          <a:xfrm>
            <a:off x="4139952" y="1556792"/>
            <a:ext cx="1857375" cy="828676"/>
          </a:xfrm>
          <a:prstGeom prst="rect">
            <a:avLst/>
          </a:prstGeom>
          <a:noFill/>
        </p:spPr>
      </p:pic>
      <p:pic>
        <p:nvPicPr>
          <p:cNvPr id="90128" name="Picture 16" descr="http://www.patientinform.org/storage/nbcc.jpg?__SQUARESPACE_CACHEVERSION=1270154736148"/>
          <p:cNvPicPr>
            <a:picLocks noChangeAspect="1" noChangeArrowheads="1"/>
          </p:cNvPicPr>
          <p:nvPr/>
        </p:nvPicPr>
        <p:blipFill>
          <a:blip r:embed="rId9" cstate="print"/>
          <a:srcRect/>
          <a:stretch>
            <a:fillRect/>
          </a:stretch>
        </p:blipFill>
        <p:spPr bwMode="auto">
          <a:xfrm>
            <a:off x="155575" y="2513459"/>
            <a:ext cx="2095500" cy="771525"/>
          </a:xfrm>
          <a:prstGeom prst="rect">
            <a:avLst/>
          </a:prstGeom>
          <a:noFill/>
        </p:spPr>
      </p:pic>
      <p:pic>
        <p:nvPicPr>
          <p:cNvPr id="90130" name="Picture 18" descr="http://www.patientinform.org/storage/nord.jpg?__SQUARESPACE_CACHEVERSION=1270154834618"/>
          <p:cNvPicPr>
            <a:picLocks noChangeAspect="1" noChangeArrowheads="1"/>
          </p:cNvPicPr>
          <p:nvPr/>
        </p:nvPicPr>
        <p:blipFill>
          <a:blip r:embed="rId10" cstate="print"/>
          <a:srcRect/>
          <a:stretch>
            <a:fillRect/>
          </a:stretch>
        </p:blipFill>
        <p:spPr bwMode="auto">
          <a:xfrm>
            <a:off x="107504" y="3507853"/>
            <a:ext cx="2857500" cy="857251"/>
          </a:xfrm>
          <a:prstGeom prst="rect">
            <a:avLst/>
          </a:prstGeom>
          <a:noFill/>
        </p:spPr>
      </p:pic>
      <p:pic>
        <p:nvPicPr>
          <p:cNvPr id="90132" name="Picture 20" descr="patientINFORM"/>
          <p:cNvPicPr>
            <a:picLocks noChangeAspect="1" noChangeArrowheads="1"/>
          </p:cNvPicPr>
          <p:nvPr/>
        </p:nvPicPr>
        <p:blipFill>
          <a:blip r:embed="rId11" cstate="print"/>
          <a:srcRect/>
          <a:stretch>
            <a:fillRect/>
          </a:stretch>
        </p:blipFill>
        <p:spPr bwMode="auto">
          <a:xfrm>
            <a:off x="155575" y="4917529"/>
            <a:ext cx="8477250" cy="1247775"/>
          </a:xfrm>
          <a:prstGeom prst="rect">
            <a:avLst/>
          </a:prstGeom>
          <a:noFill/>
        </p:spPr>
      </p:pic>
      <p:pic>
        <p:nvPicPr>
          <p:cNvPr id="90134" name="Picture 22" descr="http://www.patientinform.org/storage/psp.png?__SQUARESPACE_CACHEVERSION=1270155380081"/>
          <p:cNvPicPr>
            <a:picLocks noChangeAspect="1" noChangeArrowheads="1"/>
          </p:cNvPicPr>
          <p:nvPr/>
        </p:nvPicPr>
        <p:blipFill>
          <a:blip r:embed="rId12" cstate="print"/>
          <a:srcRect/>
          <a:stretch>
            <a:fillRect/>
          </a:stretch>
        </p:blipFill>
        <p:spPr bwMode="auto">
          <a:xfrm>
            <a:off x="7035105" y="6337126"/>
            <a:ext cx="1857375" cy="4762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32" name="Picture 20" descr="patientINFORM"/>
          <p:cNvPicPr>
            <a:picLocks noChangeAspect="1" noChangeArrowheads="1"/>
          </p:cNvPicPr>
          <p:nvPr/>
        </p:nvPicPr>
        <p:blipFill>
          <a:blip r:embed="rId2" cstate="print"/>
          <a:srcRect/>
          <a:stretch>
            <a:fillRect/>
          </a:stretch>
        </p:blipFill>
        <p:spPr bwMode="auto">
          <a:xfrm>
            <a:off x="155575" y="4917529"/>
            <a:ext cx="8477250" cy="1247775"/>
          </a:xfrm>
          <a:prstGeom prst="rect">
            <a:avLst/>
          </a:prstGeom>
          <a:noFill/>
        </p:spPr>
      </p:pic>
      <p:pic>
        <p:nvPicPr>
          <p:cNvPr id="130050" name="Picture 2" descr="http://www.patientinform.org/storage/aaas.gif?__SQUARESPACE_CACHEVERSION=1270154849223"/>
          <p:cNvPicPr>
            <a:picLocks noChangeAspect="1" noChangeArrowheads="1"/>
          </p:cNvPicPr>
          <p:nvPr/>
        </p:nvPicPr>
        <p:blipFill>
          <a:blip r:embed="rId3" cstate="print"/>
          <a:srcRect/>
          <a:stretch>
            <a:fillRect/>
          </a:stretch>
        </p:blipFill>
        <p:spPr bwMode="auto">
          <a:xfrm>
            <a:off x="155575" y="294928"/>
            <a:ext cx="1962150" cy="685800"/>
          </a:xfrm>
          <a:prstGeom prst="rect">
            <a:avLst/>
          </a:prstGeom>
          <a:noFill/>
        </p:spPr>
      </p:pic>
      <p:pic>
        <p:nvPicPr>
          <p:cNvPr id="130052" name="Picture 4" descr="http://www.patientinform.org/storage/aacr.jpg?__SQUARESPACE_CACHEVERSION=1270154977034"/>
          <p:cNvPicPr>
            <a:picLocks noChangeAspect="1" noChangeArrowheads="1"/>
          </p:cNvPicPr>
          <p:nvPr/>
        </p:nvPicPr>
        <p:blipFill>
          <a:blip r:embed="rId4" cstate="print"/>
          <a:srcRect/>
          <a:stretch>
            <a:fillRect/>
          </a:stretch>
        </p:blipFill>
        <p:spPr bwMode="auto">
          <a:xfrm>
            <a:off x="2257772" y="379512"/>
            <a:ext cx="4762500" cy="457200"/>
          </a:xfrm>
          <a:prstGeom prst="rect">
            <a:avLst/>
          </a:prstGeom>
          <a:noFill/>
        </p:spPr>
      </p:pic>
      <p:pic>
        <p:nvPicPr>
          <p:cNvPr id="130054" name="Picture 6" descr="http://www.patientinform.org/storage/aps.jpg?__SQUARESPACE_CACHEVERSION=1270155038795"/>
          <p:cNvPicPr>
            <a:picLocks noChangeAspect="1" noChangeArrowheads="1"/>
          </p:cNvPicPr>
          <p:nvPr/>
        </p:nvPicPr>
        <p:blipFill>
          <a:blip r:embed="rId5" cstate="print"/>
          <a:srcRect/>
          <a:stretch>
            <a:fillRect/>
          </a:stretch>
        </p:blipFill>
        <p:spPr bwMode="auto">
          <a:xfrm>
            <a:off x="7129983" y="163859"/>
            <a:ext cx="1114425" cy="1104901"/>
          </a:xfrm>
          <a:prstGeom prst="rect">
            <a:avLst/>
          </a:prstGeom>
          <a:noFill/>
        </p:spPr>
      </p:pic>
      <p:pic>
        <p:nvPicPr>
          <p:cNvPr id="130056" name="Picture 8" descr="http://www.patientinform.org/storage/arrs.gif?__SQUARESPACE_CACHEVERSION=1270155055020"/>
          <p:cNvPicPr>
            <a:picLocks noChangeAspect="1" noChangeArrowheads="1"/>
          </p:cNvPicPr>
          <p:nvPr/>
        </p:nvPicPr>
        <p:blipFill>
          <a:blip r:embed="rId6" cstate="print"/>
          <a:srcRect/>
          <a:stretch>
            <a:fillRect/>
          </a:stretch>
        </p:blipFill>
        <p:spPr bwMode="auto">
          <a:xfrm>
            <a:off x="306710" y="1114449"/>
            <a:ext cx="3905250" cy="514351"/>
          </a:xfrm>
          <a:prstGeom prst="rect">
            <a:avLst/>
          </a:prstGeom>
          <a:noFill/>
        </p:spPr>
      </p:pic>
      <p:pic>
        <p:nvPicPr>
          <p:cNvPr id="130058" name="Picture 10" descr="http://www.patientinform.org/storage/asoh.jpg?__SQUARESPACE_CACHEVERSION=1270155070487"/>
          <p:cNvPicPr>
            <a:picLocks noChangeAspect="1" noChangeArrowheads="1"/>
          </p:cNvPicPr>
          <p:nvPr/>
        </p:nvPicPr>
        <p:blipFill>
          <a:blip r:embed="rId7" cstate="print"/>
          <a:srcRect/>
          <a:stretch>
            <a:fillRect/>
          </a:stretch>
        </p:blipFill>
        <p:spPr bwMode="auto">
          <a:xfrm>
            <a:off x="4427984" y="980728"/>
            <a:ext cx="781050" cy="781051"/>
          </a:xfrm>
          <a:prstGeom prst="rect">
            <a:avLst/>
          </a:prstGeom>
          <a:noFill/>
        </p:spPr>
      </p:pic>
      <p:pic>
        <p:nvPicPr>
          <p:cNvPr id="130060" name="Picture 12" descr="http://www.patientinform.org/storage/asn.jpg?__SQUARESPACE_CACHEVERSION=1270155088882"/>
          <p:cNvPicPr>
            <a:picLocks noChangeAspect="1" noChangeArrowheads="1"/>
          </p:cNvPicPr>
          <p:nvPr/>
        </p:nvPicPr>
        <p:blipFill>
          <a:blip r:embed="rId8" cstate="print"/>
          <a:srcRect/>
          <a:stretch>
            <a:fillRect/>
          </a:stretch>
        </p:blipFill>
        <p:spPr bwMode="auto">
          <a:xfrm>
            <a:off x="5257006" y="692696"/>
            <a:ext cx="1619250" cy="1143001"/>
          </a:xfrm>
          <a:prstGeom prst="rect">
            <a:avLst/>
          </a:prstGeom>
          <a:noFill/>
        </p:spPr>
      </p:pic>
      <p:pic>
        <p:nvPicPr>
          <p:cNvPr id="130062" name="Picture 14" descr="http://www.patientinform.org/storage/annalsofim.jpg?__SQUARESPACE_CACHEVERSION=1270155105199"/>
          <p:cNvPicPr>
            <a:picLocks noChangeAspect="1" noChangeArrowheads="1"/>
          </p:cNvPicPr>
          <p:nvPr/>
        </p:nvPicPr>
        <p:blipFill>
          <a:blip r:embed="rId9" cstate="print"/>
          <a:srcRect/>
          <a:stretch>
            <a:fillRect/>
          </a:stretch>
        </p:blipFill>
        <p:spPr bwMode="auto">
          <a:xfrm>
            <a:off x="251520" y="1853951"/>
            <a:ext cx="1600200" cy="1143001"/>
          </a:xfrm>
          <a:prstGeom prst="rect">
            <a:avLst/>
          </a:prstGeom>
          <a:noFill/>
        </p:spPr>
      </p:pic>
      <p:pic>
        <p:nvPicPr>
          <p:cNvPr id="130064" name="Picture 16" descr="http://www.patientinform.org/storage/bmj.jpg?__SQUARESPACE_CACHEVERSION=1270155121144"/>
          <p:cNvPicPr>
            <a:picLocks noChangeAspect="1" noChangeArrowheads="1"/>
          </p:cNvPicPr>
          <p:nvPr/>
        </p:nvPicPr>
        <p:blipFill>
          <a:blip r:embed="rId10" cstate="print"/>
          <a:srcRect/>
          <a:stretch>
            <a:fillRect/>
          </a:stretch>
        </p:blipFill>
        <p:spPr bwMode="auto">
          <a:xfrm>
            <a:off x="1968252" y="2132856"/>
            <a:ext cx="2171700" cy="819151"/>
          </a:xfrm>
          <a:prstGeom prst="rect">
            <a:avLst/>
          </a:prstGeom>
          <a:noFill/>
        </p:spPr>
      </p:pic>
      <p:pic>
        <p:nvPicPr>
          <p:cNvPr id="130066" name="Picture 18" descr="http://www.patientinform.org/storage/elsevier.jpg?__SQUARESPACE_CACHEVERSION=1270155134329"/>
          <p:cNvPicPr>
            <a:picLocks noChangeAspect="1" noChangeArrowheads="1"/>
          </p:cNvPicPr>
          <p:nvPr/>
        </p:nvPicPr>
        <p:blipFill>
          <a:blip r:embed="rId11" cstate="print"/>
          <a:srcRect/>
          <a:stretch>
            <a:fillRect/>
          </a:stretch>
        </p:blipFill>
        <p:spPr bwMode="auto">
          <a:xfrm>
            <a:off x="4211960" y="2060848"/>
            <a:ext cx="847725" cy="904876"/>
          </a:xfrm>
          <a:prstGeom prst="rect">
            <a:avLst/>
          </a:prstGeom>
          <a:noFill/>
        </p:spPr>
      </p:pic>
      <p:pic>
        <p:nvPicPr>
          <p:cNvPr id="130068" name="Picture 20" descr="http://www.patientinform.org/storage/endocrine.gif?__SQUARESPACE_CACHEVERSION=1270155152260"/>
          <p:cNvPicPr>
            <a:picLocks noChangeAspect="1" noChangeArrowheads="1"/>
          </p:cNvPicPr>
          <p:nvPr/>
        </p:nvPicPr>
        <p:blipFill>
          <a:blip r:embed="rId12" cstate="print"/>
          <a:srcRect/>
          <a:stretch>
            <a:fillRect/>
          </a:stretch>
        </p:blipFill>
        <p:spPr bwMode="auto">
          <a:xfrm>
            <a:off x="5220072" y="2060848"/>
            <a:ext cx="1905000" cy="781051"/>
          </a:xfrm>
          <a:prstGeom prst="rect">
            <a:avLst/>
          </a:prstGeom>
          <a:noFill/>
        </p:spPr>
      </p:pic>
      <p:pic>
        <p:nvPicPr>
          <p:cNvPr id="130070" name="Picture 22" descr="http://www.patientinform.org/storage/jrrd.jpg?__SQUARESPACE_CACHEVERSION=1287033044699"/>
          <p:cNvPicPr>
            <a:picLocks noChangeAspect="1" noChangeArrowheads="1"/>
          </p:cNvPicPr>
          <p:nvPr/>
        </p:nvPicPr>
        <p:blipFill>
          <a:blip r:embed="rId13" cstate="print"/>
          <a:srcRect/>
          <a:stretch>
            <a:fillRect/>
          </a:stretch>
        </p:blipFill>
        <p:spPr bwMode="auto">
          <a:xfrm>
            <a:off x="7120830" y="2114177"/>
            <a:ext cx="1771650" cy="666751"/>
          </a:xfrm>
          <a:prstGeom prst="rect">
            <a:avLst/>
          </a:prstGeom>
          <a:noFill/>
        </p:spPr>
      </p:pic>
      <p:pic>
        <p:nvPicPr>
          <p:cNvPr id="130072" name="Picture 24" descr="http://www.patientinform.org/storage/mms.jpg?__SQUARESPACE_CACHEVERSION=1270155166372"/>
          <p:cNvPicPr>
            <a:picLocks noChangeAspect="1" noChangeArrowheads="1"/>
          </p:cNvPicPr>
          <p:nvPr/>
        </p:nvPicPr>
        <p:blipFill>
          <a:blip r:embed="rId14" cstate="print"/>
          <a:srcRect/>
          <a:stretch>
            <a:fillRect/>
          </a:stretch>
        </p:blipFill>
        <p:spPr bwMode="auto">
          <a:xfrm>
            <a:off x="308620" y="3140968"/>
            <a:ext cx="3543300" cy="876300"/>
          </a:xfrm>
          <a:prstGeom prst="rect">
            <a:avLst/>
          </a:prstGeom>
          <a:noFill/>
        </p:spPr>
      </p:pic>
      <p:pic>
        <p:nvPicPr>
          <p:cNvPr id="130074" name="Picture 26" descr="http://www.patientinform.org/storage/npg.png?__SQUARESPACE_CACHEVERSION=1270155181297"/>
          <p:cNvPicPr>
            <a:picLocks noChangeAspect="1" noChangeArrowheads="1"/>
          </p:cNvPicPr>
          <p:nvPr/>
        </p:nvPicPr>
        <p:blipFill>
          <a:blip r:embed="rId15" cstate="print"/>
          <a:srcRect/>
          <a:stretch>
            <a:fillRect/>
          </a:stretch>
        </p:blipFill>
        <p:spPr bwMode="auto">
          <a:xfrm>
            <a:off x="3960093" y="3284984"/>
            <a:ext cx="2124075" cy="533400"/>
          </a:xfrm>
          <a:prstGeom prst="rect">
            <a:avLst/>
          </a:prstGeom>
          <a:noFill/>
        </p:spPr>
      </p:pic>
      <p:pic>
        <p:nvPicPr>
          <p:cNvPr id="130076" name="Picture 28" descr="http://www.patientinform.org/storage/oup.gif?__SQUARESPACE_CACHEVERSION=1270155199580"/>
          <p:cNvPicPr>
            <a:picLocks noChangeAspect="1" noChangeArrowheads="1"/>
          </p:cNvPicPr>
          <p:nvPr/>
        </p:nvPicPr>
        <p:blipFill>
          <a:blip r:embed="rId16" cstate="print"/>
          <a:srcRect/>
          <a:stretch>
            <a:fillRect/>
          </a:stretch>
        </p:blipFill>
        <p:spPr bwMode="auto">
          <a:xfrm>
            <a:off x="6084168" y="3140968"/>
            <a:ext cx="1905000" cy="838201"/>
          </a:xfrm>
          <a:prstGeom prst="rect">
            <a:avLst/>
          </a:prstGeom>
          <a:noFill/>
        </p:spPr>
      </p:pic>
      <p:pic>
        <p:nvPicPr>
          <p:cNvPr id="130078" name="Picture 30" descr="http://www.patientinform.org/storage/pnas.jpg?__SQUARESPACE_CACHEVERSION=1270155246366"/>
          <p:cNvPicPr>
            <a:picLocks noChangeAspect="1" noChangeArrowheads="1"/>
          </p:cNvPicPr>
          <p:nvPr/>
        </p:nvPicPr>
        <p:blipFill>
          <a:blip r:embed="rId17" cstate="print"/>
          <a:srcRect/>
          <a:stretch>
            <a:fillRect/>
          </a:stretch>
        </p:blipFill>
        <p:spPr bwMode="auto">
          <a:xfrm>
            <a:off x="216446" y="4116684"/>
            <a:ext cx="1619250" cy="752476"/>
          </a:xfrm>
          <a:prstGeom prst="rect">
            <a:avLst/>
          </a:prstGeom>
          <a:noFill/>
        </p:spPr>
      </p:pic>
      <p:pic>
        <p:nvPicPr>
          <p:cNvPr id="130080" name="Picture 32" descr="http://www.patientinform.org/storage/sage.jpg?__SQUARESPACE_CACHEVERSION=1287033150774"/>
          <p:cNvPicPr>
            <a:picLocks noChangeAspect="1" noChangeArrowheads="1"/>
          </p:cNvPicPr>
          <p:nvPr/>
        </p:nvPicPr>
        <p:blipFill>
          <a:blip r:embed="rId18" cstate="print"/>
          <a:srcRect/>
          <a:stretch>
            <a:fillRect/>
          </a:stretch>
        </p:blipFill>
        <p:spPr bwMode="auto">
          <a:xfrm>
            <a:off x="1979712" y="4086969"/>
            <a:ext cx="2057400" cy="638175"/>
          </a:xfrm>
          <a:prstGeom prst="rect">
            <a:avLst/>
          </a:prstGeom>
          <a:noFill/>
        </p:spPr>
      </p:pic>
      <p:pic>
        <p:nvPicPr>
          <p:cNvPr id="130082" name="Picture 34" descr="http://www.patientinform.org/storage/snm.gif?__SQUARESPACE_CACHEVERSION=1270155266958"/>
          <p:cNvPicPr>
            <a:picLocks noChangeAspect="1" noChangeArrowheads="1"/>
          </p:cNvPicPr>
          <p:nvPr/>
        </p:nvPicPr>
        <p:blipFill>
          <a:blip r:embed="rId19" cstate="print"/>
          <a:srcRect/>
          <a:stretch>
            <a:fillRect/>
          </a:stretch>
        </p:blipFill>
        <p:spPr bwMode="auto">
          <a:xfrm>
            <a:off x="4252317" y="4144118"/>
            <a:ext cx="2047875" cy="581026"/>
          </a:xfrm>
          <a:prstGeom prst="rect">
            <a:avLst/>
          </a:prstGeom>
          <a:noFill/>
        </p:spPr>
      </p:pic>
      <p:pic>
        <p:nvPicPr>
          <p:cNvPr id="130084" name="Picture 36" descr="http://www.patientinform.org/storage/springer.jpg?__SQUARESPACE_CACHEVERSION=1270155300786"/>
          <p:cNvPicPr>
            <a:picLocks noChangeAspect="1" noChangeArrowheads="1"/>
          </p:cNvPicPr>
          <p:nvPr/>
        </p:nvPicPr>
        <p:blipFill>
          <a:blip r:embed="rId20" cstate="print"/>
          <a:srcRect/>
          <a:stretch>
            <a:fillRect/>
          </a:stretch>
        </p:blipFill>
        <p:spPr bwMode="auto">
          <a:xfrm>
            <a:off x="6961956" y="1273323"/>
            <a:ext cx="1714500" cy="571501"/>
          </a:xfrm>
          <a:prstGeom prst="rect">
            <a:avLst/>
          </a:prstGeom>
          <a:noFill/>
        </p:spPr>
      </p:pic>
      <p:pic>
        <p:nvPicPr>
          <p:cNvPr id="130088" name="Picture 40" descr="http://www.patientinform.org/storage/thieme.gif?__SQUARESPACE_CACHEVERSION=1270155321207"/>
          <p:cNvPicPr>
            <a:picLocks noChangeAspect="1" noChangeArrowheads="1"/>
          </p:cNvPicPr>
          <p:nvPr/>
        </p:nvPicPr>
        <p:blipFill>
          <a:blip r:embed="rId21" cstate="print"/>
          <a:srcRect/>
          <a:stretch>
            <a:fillRect/>
          </a:stretch>
        </p:blipFill>
        <p:spPr bwMode="auto">
          <a:xfrm>
            <a:off x="4559796" y="3690738"/>
            <a:ext cx="876300" cy="314326"/>
          </a:xfrm>
          <a:prstGeom prst="rect">
            <a:avLst/>
          </a:prstGeom>
          <a:noFill/>
        </p:spPr>
      </p:pic>
      <p:pic>
        <p:nvPicPr>
          <p:cNvPr id="130090" name="Picture 42" descr="http://www.patientinform.org/storage/wileyblackwell.gif?__SQUARESPACE_CACHEVERSION=1270155333175"/>
          <p:cNvPicPr>
            <a:picLocks noChangeAspect="1" noChangeArrowheads="1"/>
          </p:cNvPicPr>
          <p:nvPr/>
        </p:nvPicPr>
        <p:blipFill>
          <a:blip r:embed="rId22" cstate="print"/>
          <a:srcRect/>
          <a:stretch>
            <a:fillRect/>
          </a:stretch>
        </p:blipFill>
        <p:spPr bwMode="auto">
          <a:xfrm>
            <a:off x="7956376" y="3140968"/>
            <a:ext cx="1152525" cy="1143001"/>
          </a:xfrm>
          <a:prstGeom prst="rect">
            <a:avLst/>
          </a:prstGeom>
          <a:noFill/>
        </p:spPr>
      </p:pic>
      <p:pic>
        <p:nvPicPr>
          <p:cNvPr id="33" name="Picture 22" descr="http://www.patientinform.org/storage/psp.png?__SQUARESPACE_CACHEVERSION=1270155380081"/>
          <p:cNvPicPr>
            <a:picLocks noChangeAspect="1" noChangeArrowheads="1"/>
          </p:cNvPicPr>
          <p:nvPr/>
        </p:nvPicPr>
        <p:blipFill>
          <a:blip r:embed="rId23" cstate="print"/>
          <a:srcRect/>
          <a:stretch>
            <a:fillRect/>
          </a:stretch>
        </p:blipFill>
        <p:spPr bwMode="auto">
          <a:xfrm>
            <a:off x="7035105" y="6337126"/>
            <a:ext cx="1857375" cy="4762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M Spring Meeting Cambridge STMPublishing Knowns 20080415">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STM Spring Meeting Cambridge STMPublishing Knowns 20080415</Template>
  <TotalTime>1311</TotalTime>
  <Words>947</Words>
  <Application>Microsoft Office PowerPoint</Application>
  <PresentationFormat>On-screen Show (4:3)</PresentationFormat>
  <Paragraphs>195</Paragraphs>
  <Slides>38</Slides>
  <Notes>2</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STM Spring Meeting Cambridge STMPublishing Knowns 20080415</vt:lpstr>
      <vt:lpstr>Office Theme</vt:lpstr>
      <vt:lpstr>Reaching a Wider Audience  An overview of  two collaborative content delivery programmes</vt:lpstr>
      <vt:lpstr>Reaching a Wider Audience</vt:lpstr>
      <vt:lpstr>Gold Open Access </vt:lpstr>
      <vt:lpstr>Green Open Access</vt:lpstr>
      <vt:lpstr>The PEER Project</vt:lpstr>
      <vt:lpstr>Reaching a Wider Audience</vt:lpstr>
      <vt:lpstr>Reaching a Wider Audience</vt:lpstr>
      <vt:lpstr>Slide 8</vt:lpstr>
      <vt:lpstr>Slide 9</vt:lpstr>
      <vt:lpstr>A carer’s problem......</vt:lpstr>
      <vt:lpstr> </vt:lpstr>
      <vt:lpstr>A recommended solution.....</vt:lpstr>
      <vt:lpstr>A recommended solution.....</vt:lpstr>
      <vt:lpstr>Slide 14</vt:lpstr>
      <vt:lpstr>Slide 15</vt:lpstr>
      <vt:lpstr>Slide 16</vt:lpstr>
      <vt:lpstr>Slide 17</vt:lpstr>
      <vt:lpstr>Slide 18</vt:lpstr>
      <vt:lpstr>Slide 19</vt:lpstr>
      <vt:lpstr>Slide 20</vt:lpstr>
      <vt:lpstr>Slide 21</vt:lpstr>
      <vt:lpstr>Slide 22</vt:lpstr>
      <vt:lpstr>patientINFORM – making an impact?</vt:lpstr>
      <vt:lpstr>Slide 24</vt:lpstr>
      <vt:lpstr>Reaching a Wider Audience</vt:lpstr>
      <vt:lpstr> </vt:lpstr>
      <vt:lpstr> </vt:lpstr>
      <vt:lpstr>Research4Life Programmes</vt:lpstr>
      <vt:lpstr>Research4Life – 10 years of growth</vt:lpstr>
      <vt:lpstr>Research4Life – making an impact?</vt:lpstr>
      <vt:lpstr>Slide 31</vt:lpstr>
      <vt:lpstr>Stories (Personal Testimonies)</vt:lpstr>
      <vt:lpstr>Stories (Personal Testimonies)</vt:lpstr>
      <vt:lpstr>Statistics</vt:lpstr>
      <vt:lpstr>Statistics</vt:lpstr>
      <vt:lpstr>Statistics</vt:lpstr>
      <vt:lpstr>Statistics</vt:lpstr>
      <vt:lpstr>Slide 38</vt:lpstr>
    </vt:vector>
  </TitlesOfParts>
  <Company>International STM Association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STM and Access  Public Hearing on Access to &amp; Preservation of Scientific Information, European Commission, Luxembourg, 30 May 2011</dc:title>
  <dc:creator>Windows User</dc:creator>
  <cp:lastModifiedBy>Richard Gedye</cp:lastModifiedBy>
  <cp:revision>122</cp:revision>
  <dcterms:created xsi:type="dcterms:W3CDTF">2011-05-27T09:10:15Z</dcterms:created>
  <dcterms:modified xsi:type="dcterms:W3CDTF">2012-07-02T14:52:59Z</dcterms:modified>
</cp:coreProperties>
</file>