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4"/>
  </p:sldMasterIdLst>
  <p:notesMasterIdLst>
    <p:notesMasterId r:id="rId23"/>
  </p:notesMasterIdLst>
  <p:handoutMasterIdLst>
    <p:handoutMasterId r:id="rId24"/>
  </p:handoutMasterIdLst>
  <p:sldIdLst>
    <p:sldId id="1557" r:id="rId5"/>
    <p:sldId id="1551" r:id="rId6"/>
    <p:sldId id="1563" r:id="rId7"/>
    <p:sldId id="1564" r:id="rId8"/>
    <p:sldId id="1565" r:id="rId9"/>
    <p:sldId id="1566" r:id="rId10"/>
    <p:sldId id="1518" r:id="rId11"/>
    <p:sldId id="1572" r:id="rId12"/>
    <p:sldId id="442" r:id="rId13"/>
    <p:sldId id="1573" r:id="rId14"/>
    <p:sldId id="1574" r:id="rId15"/>
    <p:sldId id="1583" r:id="rId16"/>
    <p:sldId id="1584" r:id="rId17"/>
    <p:sldId id="1595" r:id="rId18"/>
    <p:sldId id="672" r:id="rId19"/>
    <p:sldId id="673" r:id="rId20"/>
    <p:sldId id="674" r:id="rId21"/>
    <p:sldId id="440" r:id="rId2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a Williams" initials="CW" lastIdx="6" clrIdx="0"/>
  <p:cmAuthor id="2" name="Barry Stubbs" initials="BS" lastIdx="4" clrIdx="1">
    <p:extLst>
      <p:ext uri="{19B8F6BF-5375-455C-9EA6-DF929625EA0E}">
        <p15:presenceInfo xmlns:p15="http://schemas.microsoft.com/office/powerpoint/2012/main" userId="S-1-5-21-1845906232-3479269616-3693299286-6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3F55D9-9DE5-46E8-A413-9A9253CC3B42}" v="1" dt="2026-02-12T13:22:39.862"/>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45" autoAdjust="0"/>
  </p:normalViewPr>
  <p:slideViewPr>
    <p:cSldViewPr snapToGrid="0" showGuides="1">
      <p:cViewPr varScale="1">
        <p:scale>
          <a:sx n="88" d="100"/>
          <a:sy n="88" d="100"/>
        </p:scale>
        <p:origin x="1416" y="90"/>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95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C90C638-EE97-4935-BAA8-8E37B38BAAA3}" type="slidenum">
              <a:rPr lang="en-GB" smtClean="0"/>
              <a:t>‹#›</a:t>
            </a:fld>
            <a:endParaRPr lang="en-GB"/>
          </a:p>
        </p:txBody>
      </p:sp>
    </p:spTree>
    <p:extLst>
      <p:ext uri="{BB962C8B-B14F-4D97-AF65-F5344CB8AC3E}">
        <p14:creationId xmlns:p14="http://schemas.microsoft.com/office/powerpoint/2010/main" val="400585308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C2F7EB48-1D45-4806-A433-49A3F1F4E3DC}" type="slidenum">
              <a:rPr lang="en-GB" smtClean="0"/>
              <a:t>‹#›</a:t>
            </a:fld>
            <a:endParaRPr lang="en-GB"/>
          </a:p>
        </p:txBody>
      </p:sp>
    </p:spTree>
    <p:extLst>
      <p:ext uri="{BB962C8B-B14F-4D97-AF65-F5344CB8AC3E}">
        <p14:creationId xmlns:p14="http://schemas.microsoft.com/office/powerpoint/2010/main" val="402138773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92B32-455D-2117-1E91-DFF9B688F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C9B6E-93E0-0919-6448-B48BAAD5CAC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0D27AED-CC31-83C2-8046-5559387EC53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8657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4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6</a:t>
            </a:fld>
            <a:endParaRPr lang="en-GB"/>
          </a:p>
        </p:txBody>
      </p:sp>
    </p:spTree>
    <p:extLst>
      <p:ext uri="{BB962C8B-B14F-4D97-AF65-F5344CB8AC3E}">
        <p14:creationId xmlns:p14="http://schemas.microsoft.com/office/powerpoint/2010/main" val="297375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7</a:t>
            </a:fld>
            <a:endParaRPr lang="en-GB"/>
          </a:p>
        </p:txBody>
      </p:sp>
    </p:spTree>
    <p:extLst>
      <p:ext uri="{BB962C8B-B14F-4D97-AF65-F5344CB8AC3E}">
        <p14:creationId xmlns:p14="http://schemas.microsoft.com/office/powerpoint/2010/main" val="359409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94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11382-0CED-604E-146A-21A3BC531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2DD27-C2E3-0EB0-4E46-5280DC9CA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3E84FC-4427-F85E-2F60-07B76A5AC3A6}"/>
              </a:ext>
            </a:extLst>
          </p:cNvPr>
          <p:cNvSpPr>
            <a:spLocks noGrp="1"/>
          </p:cNvSpPr>
          <p:nvPr>
            <p:ph type="body" idx="1"/>
          </p:nvPr>
        </p:nvSpPr>
        <p:spPr/>
        <p:txBody>
          <a:bodyPr/>
          <a:lstStyle/>
          <a:p>
            <a:endParaRPr lang="en-GB" dirty="0"/>
          </a:p>
        </p:txBody>
      </p:sp>
      <p:sp>
        <p:nvSpPr>
          <p:cNvPr id="4" name="Date Placeholder 3">
            <a:extLst>
              <a:ext uri="{FF2B5EF4-FFF2-40B4-BE49-F238E27FC236}">
                <a16:creationId xmlns:a16="http://schemas.microsoft.com/office/drawing/2014/main" id="{A3F2C98C-F074-35A5-3592-2CA3B2C3774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9EB911D-57B1-3ABC-FFE0-9C6094DC4E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36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65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E8F14-6D93-3CD5-2FEC-08E06B469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5CDFC-A03D-FDDA-0AD3-E50FFCC1C08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544D0F9-DAA1-1A57-47FB-1A6A24E59F90}"/>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58C90872-85D7-471F-5D24-C3FA89AC3B96}"/>
              </a:ext>
            </a:extLst>
          </p:cNvPr>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Helvetica Neue Medium"/>
              <a:ea typeface="+mn-ea"/>
              <a:cs typeface="+mn-cs"/>
            </a:endParaRPr>
          </a:p>
        </p:txBody>
      </p:sp>
      <p:sp>
        <p:nvSpPr>
          <p:cNvPr id="5" name="Slide Number Placeholder 4">
            <a:extLst>
              <a:ext uri="{FF2B5EF4-FFF2-40B4-BE49-F238E27FC236}">
                <a16:creationId xmlns:a16="http://schemas.microsoft.com/office/drawing/2014/main" id="{F44F389E-E1E0-0030-FD98-1DB8AD5BDC8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800" b="0" i="0" u="none" strike="noStrike" kern="1200" cap="none" spc="0" normalizeH="0" baseline="0" noProof="0" smtClean="0">
                <a:ln>
                  <a:noFill/>
                </a:ln>
                <a:solidFill>
                  <a:srgbClr val="000000"/>
                </a:solidFill>
                <a:effectLst/>
                <a:uLnTx/>
                <a:uFillTx/>
                <a:latin typeface="Helvetica Neue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000000"/>
              </a:solidFill>
              <a:effectLst/>
              <a:uLnTx/>
              <a:uFillTx/>
              <a:latin typeface="Helvetica Neue Medium"/>
              <a:ea typeface="+mn-ea"/>
              <a:cs typeface="+mn-cs"/>
            </a:endParaRPr>
          </a:p>
        </p:txBody>
      </p:sp>
    </p:spTree>
    <p:extLst>
      <p:ext uri="{BB962C8B-B14F-4D97-AF65-F5344CB8AC3E}">
        <p14:creationId xmlns:p14="http://schemas.microsoft.com/office/powerpoint/2010/main" val="416912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dV-Title">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A3A2E329-4023-5F42-8370-AAF5C9E60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green and white star logo&#10;&#10;Description automatically generated">
            <a:extLst>
              <a:ext uri="{FF2B5EF4-FFF2-40B4-BE49-F238E27FC236}">
                <a16:creationId xmlns:a16="http://schemas.microsoft.com/office/drawing/2014/main" id="{4B1B9EDC-5E71-92D0-9663-330AA2025D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5203" y="5951349"/>
            <a:ext cx="1052249" cy="584583"/>
          </a:xfrm>
          <a:prstGeom prst="rect">
            <a:avLst/>
          </a:prstGeom>
        </p:spPr>
      </p:pic>
      <p:pic>
        <p:nvPicPr>
          <p:cNvPr id="3" name="Picture 2">
            <a:extLst>
              <a:ext uri="{FF2B5EF4-FFF2-40B4-BE49-F238E27FC236}">
                <a16:creationId xmlns:a16="http://schemas.microsoft.com/office/drawing/2014/main" id="{62A50B1F-2942-7986-CEF8-54C5CE986FCC}"/>
              </a:ext>
            </a:extLst>
          </p:cNvPr>
          <p:cNvPicPr>
            <a:picLocks noChangeAspect="1"/>
          </p:cNvPicPr>
          <p:nvPr userDrawn="1"/>
        </p:nvPicPr>
        <p:blipFill>
          <a:blip r:embed="rId4"/>
          <a:stretch>
            <a:fillRect/>
          </a:stretch>
        </p:blipFill>
        <p:spPr>
          <a:xfrm>
            <a:off x="9650876" y="322068"/>
            <a:ext cx="2188654" cy="902286"/>
          </a:xfrm>
          <a:prstGeom prst="rect">
            <a:avLst/>
          </a:prstGeom>
        </p:spPr>
      </p:pic>
    </p:spTree>
    <p:extLst>
      <p:ext uri="{BB962C8B-B14F-4D97-AF65-F5344CB8AC3E}">
        <p14:creationId xmlns:p14="http://schemas.microsoft.com/office/powerpoint/2010/main" val="3082718247"/>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69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215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03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28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lvl1pPr>
              <a:defRPr b="0" i="0"/>
            </a:lvl1pPr>
          </a:lstStyle>
          <a:p>
            <a:r>
              <a:rPr dirty="0"/>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b="0" i="0"/>
            </a:lvl1pPr>
            <a:lvl2pPr marL="0" indent="0" algn="ctr">
              <a:spcBef>
                <a:spcPts val="0"/>
              </a:spcBef>
              <a:buSzTx/>
              <a:buNone/>
              <a:defRPr sz="2700" b="0" i="0"/>
            </a:lvl2pPr>
            <a:lvl3pPr marL="0" indent="0" algn="ctr">
              <a:spcBef>
                <a:spcPts val="0"/>
              </a:spcBef>
              <a:buSzTx/>
              <a:buNone/>
              <a:defRPr sz="2700" b="0" i="0"/>
            </a:lvl3pPr>
            <a:lvl4pPr marL="0" indent="0" algn="ctr">
              <a:spcBef>
                <a:spcPts val="0"/>
              </a:spcBef>
              <a:buSzTx/>
              <a:buNone/>
              <a:defRPr sz="2700" b="0" i="0"/>
            </a:lvl4pPr>
            <a:lvl5pPr marL="0" indent="0" algn="ctr">
              <a:spcBef>
                <a:spcPts val="0"/>
              </a:spcBef>
              <a:buSzTx/>
              <a:buNone/>
              <a:defRPr sz="27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lvl1pPr>
              <a:defRPr b="0" i="0"/>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lang="en-GB" sz="900" b="0" i="0" u="none" strike="noStrike" kern="1200" cap="none" spc="0" normalizeH="0" baseline="0" noProof="0" smtClean="0">
                <a:ln>
                  <a:noFill/>
                </a:ln>
                <a:solidFill>
                  <a:srgbClr val="012E40"/>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rgbClr val="012E4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129463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a:norm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501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17/02/2026</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9833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22968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dV-Title">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A3A2E329-4023-5F42-8370-AAF5C9E60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green and white star logo&#10;&#10;Description automatically generated">
            <a:extLst>
              <a:ext uri="{FF2B5EF4-FFF2-40B4-BE49-F238E27FC236}">
                <a16:creationId xmlns:a16="http://schemas.microsoft.com/office/drawing/2014/main" id="{4B1B9EDC-5E71-92D0-9663-330AA2025D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45203" y="5951349"/>
            <a:ext cx="1052249" cy="584583"/>
          </a:xfrm>
          <a:prstGeom prst="rect">
            <a:avLst/>
          </a:prstGeom>
        </p:spPr>
      </p:pic>
      <p:pic>
        <p:nvPicPr>
          <p:cNvPr id="25" name="Picture 24">
            <a:extLst>
              <a:ext uri="{FF2B5EF4-FFF2-40B4-BE49-F238E27FC236}">
                <a16:creationId xmlns:a16="http://schemas.microsoft.com/office/drawing/2014/main" id="{A4F3E1D0-33F6-1329-64EC-E88A5C6D3150}"/>
              </a:ext>
            </a:extLst>
          </p:cNvPr>
          <p:cNvPicPr>
            <a:picLocks noChangeAspect="1"/>
          </p:cNvPicPr>
          <p:nvPr userDrawn="1"/>
        </p:nvPicPr>
        <p:blipFill>
          <a:blip r:embed="rId4"/>
          <a:stretch>
            <a:fillRect/>
          </a:stretch>
        </p:blipFill>
        <p:spPr>
          <a:xfrm>
            <a:off x="9819720" y="144268"/>
            <a:ext cx="2080958" cy="914066"/>
          </a:xfrm>
          <a:prstGeom prst="rect">
            <a:avLst/>
          </a:prstGeom>
        </p:spPr>
      </p:pic>
    </p:spTree>
    <p:extLst>
      <p:ext uri="{BB962C8B-B14F-4D97-AF65-F5344CB8AC3E}">
        <p14:creationId xmlns:p14="http://schemas.microsoft.com/office/powerpoint/2010/main" val="569589564"/>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DV-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BEFC-4690-BD02-E858-F889107DD13F}"/>
              </a:ext>
            </a:extLst>
          </p:cNvPr>
          <p:cNvSpPr>
            <a:spLocks noGrp="1"/>
          </p:cNvSpPr>
          <p:nvPr>
            <p:ph type="title" hasCustomPrompt="1"/>
          </p:nvPr>
        </p:nvSpPr>
        <p:spPr>
          <a:xfrm>
            <a:off x="1447546" y="1005841"/>
            <a:ext cx="9899904" cy="658368"/>
          </a:xfrm>
        </p:spPr>
        <p:txBody>
          <a:bodyPr anchor="b">
            <a:normAutofit/>
          </a:bodyPr>
          <a:lstStyle>
            <a:lvl1pPr>
              <a:defRPr sz="30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 title</a:t>
            </a:r>
            <a:endParaRPr lang="en-US" dirty="0"/>
          </a:p>
        </p:txBody>
      </p:sp>
      <p:sp>
        <p:nvSpPr>
          <p:cNvPr id="3" name="Text Placeholder 2">
            <a:extLst>
              <a:ext uri="{FF2B5EF4-FFF2-40B4-BE49-F238E27FC236}">
                <a16:creationId xmlns:a16="http://schemas.microsoft.com/office/drawing/2014/main" id="{7E92AC13-8372-714E-F07E-0C7CC586941B}"/>
              </a:ext>
            </a:extLst>
          </p:cNvPr>
          <p:cNvSpPr>
            <a:spLocks noGrp="1"/>
          </p:cNvSpPr>
          <p:nvPr>
            <p:ph type="body" idx="1" hasCustomPrompt="1"/>
          </p:nvPr>
        </p:nvSpPr>
        <p:spPr>
          <a:xfrm>
            <a:off x="1447546" y="1810513"/>
            <a:ext cx="9899904" cy="4114800"/>
          </a:xfrm>
        </p:spPr>
        <p:txBody>
          <a:bodyPr>
            <a:normAutofit/>
          </a:bodyPr>
          <a:lstStyle>
            <a:lvl1pPr marL="0" indent="0">
              <a:buFontTx/>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text.</a:t>
            </a:r>
          </a:p>
          <a:p>
            <a:pPr lvl="0"/>
            <a:r>
              <a:rPr lang="en-GB" dirty="0"/>
              <a:t>Click to edit text.</a:t>
            </a:r>
          </a:p>
        </p:txBody>
      </p:sp>
    </p:spTree>
    <p:extLst>
      <p:ext uri="{BB962C8B-B14F-4D97-AF65-F5344CB8AC3E}">
        <p14:creationId xmlns:p14="http://schemas.microsoft.com/office/powerpoint/2010/main" val="161338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dV-Divi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A6AE-49D4-5620-AB25-CEDD94BCCE4E}"/>
              </a:ext>
            </a:extLst>
          </p:cNvPr>
          <p:cNvSpPr>
            <a:spLocks noGrp="1"/>
          </p:cNvSpPr>
          <p:nvPr>
            <p:ph type="title" hasCustomPrompt="1"/>
          </p:nvPr>
        </p:nvSpPr>
        <p:spPr>
          <a:xfrm>
            <a:off x="1453896" y="1706174"/>
            <a:ext cx="9899904" cy="309945"/>
          </a:xfrm>
        </p:spPr>
        <p:txBody>
          <a:bodyPr>
            <a:normAutofit/>
          </a:bodyPr>
          <a:lstStyle>
            <a:lvl1pPr>
              <a:defRPr sz="1200"/>
            </a:lvl1pPr>
          </a:lstStyle>
          <a:p>
            <a:r>
              <a:rPr lang="en-GB" dirty="0"/>
              <a:t>CLICK TO EDIT PRESENTATION TITLE</a:t>
            </a:r>
            <a:endParaRPr lang="en-US" dirty="0"/>
          </a:p>
        </p:txBody>
      </p:sp>
      <p:sp>
        <p:nvSpPr>
          <p:cNvPr id="3" name="Content Placeholder 2">
            <a:extLst>
              <a:ext uri="{FF2B5EF4-FFF2-40B4-BE49-F238E27FC236}">
                <a16:creationId xmlns:a16="http://schemas.microsoft.com/office/drawing/2014/main" id="{F44A47D6-4B9C-6B1D-F363-AFC3D33E65EB}"/>
              </a:ext>
            </a:extLst>
          </p:cNvPr>
          <p:cNvSpPr>
            <a:spLocks noGrp="1"/>
          </p:cNvSpPr>
          <p:nvPr>
            <p:ph idx="1" hasCustomPrompt="1"/>
          </p:nvPr>
        </p:nvSpPr>
        <p:spPr>
          <a:xfrm>
            <a:off x="1453896" y="2102260"/>
            <a:ext cx="9899904" cy="2552036"/>
          </a:xfrm>
        </p:spPr>
        <p:txBody>
          <a:bodyPr>
            <a:normAutofit/>
          </a:bodyPr>
          <a:lstStyle>
            <a:lvl1pPr marL="0" indent="0">
              <a:buFontTx/>
              <a:buNone/>
              <a:defRPr sz="4000">
                <a:solidFill>
                  <a:schemeClr val="accent6"/>
                </a:solidFill>
              </a:defRPr>
            </a:lvl1pPr>
          </a:lstStyle>
          <a:p>
            <a:pPr lvl="0"/>
            <a:r>
              <a:rPr lang="en-GB" dirty="0"/>
              <a:t>Click to edit divider title text which can go across two lines if needed</a:t>
            </a:r>
          </a:p>
        </p:txBody>
      </p:sp>
      <p:pic>
        <p:nvPicPr>
          <p:cNvPr id="7" name="Picture 6" descr="A green and white star logo&#10;&#10;Description automatically generated">
            <a:extLst>
              <a:ext uri="{FF2B5EF4-FFF2-40B4-BE49-F238E27FC236}">
                <a16:creationId xmlns:a16="http://schemas.microsoft.com/office/drawing/2014/main" id="{C8D677D5-CE7F-9264-F299-EAF2C43669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5203" y="5951349"/>
            <a:ext cx="1052249" cy="584583"/>
          </a:xfrm>
          <a:prstGeom prst="rect">
            <a:avLst/>
          </a:prstGeom>
        </p:spPr>
      </p:pic>
      <p:sp>
        <p:nvSpPr>
          <p:cNvPr id="12" name="Rectangle">
            <a:extLst>
              <a:ext uri="{FF2B5EF4-FFF2-40B4-BE49-F238E27FC236}">
                <a16:creationId xmlns:a16="http://schemas.microsoft.com/office/drawing/2014/main" id="{64C6B374-C065-898F-B583-085DC8499C24}"/>
              </a:ext>
            </a:extLst>
          </p:cNvPr>
          <p:cNvSpPr/>
          <p:nvPr userDrawn="1"/>
        </p:nvSpPr>
        <p:spPr>
          <a:xfrm>
            <a:off x="1453896" y="3771755"/>
            <a:ext cx="1323380" cy="33041"/>
          </a:xfrm>
          <a:prstGeom prst="rect">
            <a:avLst/>
          </a:prstGeom>
          <a:solidFill>
            <a:srgbClr val="D82034"/>
          </a:solidFill>
          <a:ln w="25400">
            <a:solidFill>
              <a:srgbClr val="000000">
                <a:alpha val="0"/>
              </a:srgbClr>
            </a:solidFill>
            <a:miter lim="400000"/>
          </a:ln>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Roboto" panose="02000000000000000000" pitchFamily="2" charset="0"/>
              <a:cs typeface="Arial" panose="020B0604020202020204" pitchFamily="34" charset="0"/>
              <a:sym typeface="Gill Sans"/>
            </a:endParaRPr>
          </a:p>
        </p:txBody>
      </p:sp>
      <p:pic>
        <p:nvPicPr>
          <p:cNvPr id="6" name="Picture 5">
            <a:extLst>
              <a:ext uri="{FF2B5EF4-FFF2-40B4-BE49-F238E27FC236}">
                <a16:creationId xmlns:a16="http://schemas.microsoft.com/office/drawing/2014/main" id="{1AB167A3-C305-216B-05D4-485B2947DD16}"/>
              </a:ext>
            </a:extLst>
          </p:cNvPr>
          <p:cNvPicPr>
            <a:picLocks noChangeAspect="1"/>
          </p:cNvPicPr>
          <p:nvPr userDrawn="1"/>
        </p:nvPicPr>
        <p:blipFill>
          <a:blip r:embed="rId3"/>
          <a:stretch>
            <a:fillRect/>
          </a:stretch>
        </p:blipFill>
        <p:spPr>
          <a:xfrm>
            <a:off x="9810572" y="0"/>
            <a:ext cx="2381428" cy="1031727"/>
          </a:xfrm>
          <a:prstGeom prst="rect">
            <a:avLst/>
          </a:prstGeom>
        </p:spPr>
      </p:pic>
      <p:pic>
        <p:nvPicPr>
          <p:cNvPr id="4" name="Picture 3">
            <a:extLst>
              <a:ext uri="{FF2B5EF4-FFF2-40B4-BE49-F238E27FC236}">
                <a16:creationId xmlns:a16="http://schemas.microsoft.com/office/drawing/2014/main" id="{9C4A048C-87F0-A33B-402B-1D134FACC9CF}"/>
              </a:ext>
            </a:extLst>
          </p:cNvPr>
          <p:cNvPicPr>
            <a:picLocks noChangeAspect="1"/>
          </p:cNvPicPr>
          <p:nvPr userDrawn="1"/>
        </p:nvPicPr>
        <p:blipFill>
          <a:blip r:embed="rId4"/>
          <a:stretch>
            <a:fillRect/>
          </a:stretch>
        </p:blipFill>
        <p:spPr>
          <a:xfrm>
            <a:off x="9810572" y="168361"/>
            <a:ext cx="2256869" cy="863366"/>
          </a:xfrm>
          <a:prstGeom prst="rect">
            <a:avLst/>
          </a:prstGeom>
        </p:spPr>
      </p:pic>
    </p:spTree>
    <p:extLst>
      <p:ext uri="{BB962C8B-B14F-4D97-AF65-F5344CB8AC3E}">
        <p14:creationId xmlns:p14="http://schemas.microsoft.com/office/powerpoint/2010/main" val="15229801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iterate>
                                    <p:tmAbs val="0"/>
                                  </p:iterate>
                                  <p:childTnLst>
                                    <p:set>
                                      <p:cBhvr>
                                        <p:cTn id="6" fill="hold"/>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
                                          </p:val>
                                        </p:tav>
                                        <p:tav tm="100000">
                                          <p:val>
                                            <p:strVal val="#ppt_x"/>
                                          </p:val>
                                        </p:tav>
                                      </p:tavLst>
                                    </p:anim>
                                    <p:anim calcmode="lin" valueType="num">
                                      <p:cBhvr>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DV-Content-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BEFC-4690-BD02-E858-F889107DD13F}"/>
              </a:ext>
            </a:extLst>
          </p:cNvPr>
          <p:cNvSpPr>
            <a:spLocks noGrp="1"/>
          </p:cNvSpPr>
          <p:nvPr>
            <p:ph type="title" hasCustomPrompt="1"/>
          </p:nvPr>
        </p:nvSpPr>
        <p:spPr>
          <a:xfrm>
            <a:off x="1447546" y="1005841"/>
            <a:ext cx="9899904" cy="658368"/>
          </a:xfrm>
        </p:spPr>
        <p:txBody>
          <a:bodyPr anchor="b">
            <a:normAutofit/>
          </a:bodyPr>
          <a:lstStyle>
            <a:lvl1pPr>
              <a:defRPr sz="30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 title</a:t>
            </a:r>
            <a:endParaRPr lang="en-US" dirty="0"/>
          </a:p>
        </p:txBody>
      </p:sp>
      <p:sp>
        <p:nvSpPr>
          <p:cNvPr id="3" name="Text Placeholder 2">
            <a:extLst>
              <a:ext uri="{FF2B5EF4-FFF2-40B4-BE49-F238E27FC236}">
                <a16:creationId xmlns:a16="http://schemas.microsoft.com/office/drawing/2014/main" id="{7E92AC13-8372-714E-F07E-0C7CC586941B}"/>
              </a:ext>
            </a:extLst>
          </p:cNvPr>
          <p:cNvSpPr>
            <a:spLocks noGrp="1"/>
          </p:cNvSpPr>
          <p:nvPr>
            <p:ph type="body" idx="1" hasCustomPrompt="1"/>
          </p:nvPr>
        </p:nvSpPr>
        <p:spPr>
          <a:xfrm>
            <a:off x="1447546" y="1810513"/>
            <a:ext cx="9899904" cy="4114800"/>
          </a:xfrm>
        </p:spPr>
        <p:txBody>
          <a:bodyPr>
            <a:normAutofit/>
          </a:bodyPr>
          <a:lstStyle>
            <a:lvl1pPr marL="285750" indent="-285750">
              <a:buFont typeface="Arial" panose="020B0604020202020204" pitchFamily="34" charset="0"/>
              <a:buChar char="•"/>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text</a:t>
            </a:r>
          </a:p>
          <a:p>
            <a:pPr lvl="0"/>
            <a:r>
              <a:rPr lang="en-GB" dirty="0"/>
              <a:t>Click to edit text</a:t>
            </a:r>
          </a:p>
        </p:txBody>
      </p:sp>
    </p:spTree>
    <p:extLst>
      <p:ext uri="{BB962C8B-B14F-4D97-AF65-F5344CB8AC3E}">
        <p14:creationId xmlns:p14="http://schemas.microsoft.com/office/powerpoint/2010/main" val="810431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dV-Content-2COL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CADE7-FD69-2F41-F33E-FB8E60F14DD1}"/>
              </a:ext>
            </a:extLst>
          </p:cNvPr>
          <p:cNvSpPr>
            <a:spLocks noGrp="1"/>
          </p:cNvSpPr>
          <p:nvPr>
            <p:ph sz="half" idx="1" hasCustomPrompt="1"/>
          </p:nvPr>
        </p:nvSpPr>
        <p:spPr>
          <a:xfrm>
            <a:off x="1447546" y="1825625"/>
            <a:ext cx="4648454" cy="4351338"/>
          </a:xfrm>
        </p:spPr>
        <p:txBody>
          <a:bodyPr>
            <a:normAutofit/>
          </a:bodyPr>
          <a:lstStyle>
            <a:lvl1pPr marL="0" indent="0">
              <a:buFontTx/>
              <a:buNone/>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8" name="Title 1">
            <a:extLst>
              <a:ext uri="{FF2B5EF4-FFF2-40B4-BE49-F238E27FC236}">
                <a16:creationId xmlns:a16="http://schemas.microsoft.com/office/drawing/2014/main" id="{403915BB-4DEE-A03B-A778-7DB5876193B7}"/>
              </a:ext>
            </a:extLst>
          </p:cNvPr>
          <p:cNvSpPr>
            <a:spLocks noGrp="1"/>
          </p:cNvSpPr>
          <p:nvPr>
            <p:ph type="title" hasCustomPrompt="1"/>
          </p:nvPr>
        </p:nvSpPr>
        <p:spPr>
          <a:xfrm>
            <a:off x="1447546" y="1005841"/>
            <a:ext cx="4648454" cy="658368"/>
          </a:xfrm>
        </p:spPr>
        <p:txBody>
          <a:bodyPr anchor="b">
            <a:normAutofit/>
          </a:bodyPr>
          <a:lstStyle>
            <a:lvl1pPr>
              <a:defRPr sz="30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 title</a:t>
            </a:r>
            <a:endParaRPr lang="en-US" dirty="0"/>
          </a:p>
        </p:txBody>
      </p:sp>
      <p:sp>
        <p:nvSpPr>
          <p:cNvPr id="9" name="Content Placeholder 2">
            <a:extLst>
              <a:ext uri="{FF2B5EF4-FFF2-40B4-BE49-F238E27FC236}">
                <a16:creationId xmlns:a16="http://schemas.microsoft.com/office/drawing/2014/main" id="{C01F3F0F-19C7-9225-84F6-47EB50488FA1}"/>
              </a:ext>
            </a:extLst>
          </p:cNvPr>
          <p:cNvSpPr>
            <a:spLocks noGrp="1"/>
          </p:cNvSpPr>
          <p:nvPr>
            <p:ph sz="half" idx="13" hasCustomPrompt="1"/>
          </p:nvPr>
        </p:nvSpPr>
        <p:spPr>
          <a:xfrm>
            <a:off x="6348730" y="1825625"/>
            <a:ext cx="4648454" cy="4351338"/>
          </a:xfrm>
        </p:spPr>
        <p:txBody>
          <a:bodyPr>
            <a:normAutofit/>
          </a:bodyPr>
          <a:lstStyle>
            <a:lvl1pPr marL="0" indent="0">
              <a:buFontTx/>
              <a:buNone/>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10" name="Title 1">
            <a:extLst>
              <a:ext uri="{FF2B5EF4-FFF2-40B4-BE49-F238E27FC236}">
                <a16:creationId xmlns:a16="http://schemas.microsoft.com/office/drawing/2014/main" id="{5496CB97-8CAC-442A-9BA5-2D47C9656CFB}"/>
              </a:ext>
            </a:extLst>
          </p:cNvPr>
          <p:cNvSpPr txBox="1">
            <a:spLocks/>
          </p:cNvSpPr>
          <p:nvPr userDrawn="1"/>
        </p:nvSpPr>
        <p:spPr>
          <a:xfrm>
            <a:off x="6348730" y="1005841"/>
            <a:ext cx="4648454"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60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 title</a:t>
            </a:r>
            <a:endParaRPr kumimoji="0" lang="en-US" sz="30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28119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dV-Content-2COLB">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01F3F0F-19C7-9225-84F6-47EB50488FA1}"/>
              </a:ext>
            </a:extLst>
          </p:cNvPr>
          <p:cNvSpPr>
            <a:spLocks noGrp="1"/>
          </p:cNvSpPr>
          <p:nvPr>
            <p:ph sz="half" idx="13" hasCustomPrompt="1"/>
          </p:nvPr>
        </p:nvSpPr>
        <p:spPr>
          <a:xfrm>
            <a:off x="6348730" y="1825625"/>
            <a:ext cx="4648454" cy="4351338"/>
          </a:xfrm>
        </p:spPr>
        <p:txBody>
          <a:bodyPr>
            <a:normAutofit/>
          </a:bodyPr>
          <a:lstStyle>
            <a:lvl1pPr marL="0" indent="0">
              <a:buFontTx/>
              <a:buNone/>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10" name="Title 1">
            <a:extLst>
              <a:ext uri="{FF2B5EF4-FFF2-40B4-BE49-F238E27FC236}">
                <a16:creationId xmlns:a16="http://schemas.microsoft.com/office/drawing/2014/main" id="{5496CB97-8CAC-442A-9BA5-2D47C9656CFB}"/>
              </a:ext>
            </a:extLst>
          </p:cNvPr>
          <p:cNvSpPr txBox="1">
            <a:spLocks/>
          </p:cNvSpPr>
          <p:nvPr userDrawn="1"/>
        </p:nvSpPr>
        <p:spPr>
          <a:xfrm>
            <a:off x="6348730" y="1005841"/>
            <a:ext cx="4648454"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60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 title</a:t>
            </a:r>
            <a:endParaRPr kumimoji="0" lang="en-US" sz="30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
        <p:nvSpPr>
          <p:cNvPr id="4" name="Picture Placeholder 3">
            <a:extLst>
              <a:ext uri="{FF2B5EF4-FFF2-40B4-BE49-F238E27FC236}">
                <a16:creationId xmlns:a16="http://schemas.microsoft.com/office/drawing/2014/main" id="{F96284CD-37CF-4FC9-FA38-94F3BA7B0BB9}"/>
              </a:ext>
            </a:extLst>
          </p:cNvPr>
          <p:cNvSpPr>
            <a:spLocks noGrp="1"/>
          </p:cNvSpPr>
          <p:nvPr>
            <p:ph type="pic" sz="quarter" idx="14"/>
          </p:nvPr>
        </p:nvSpPr>
        <p:spPr>
          <a:xfrm>
            <a:off x="1447800" y="1825625"/>
            <a:ext cx="4648200" cy="3948907"/>
          </a:xfrm>
        </p:spPr>
        <p:txBody>
          <a:bodyPr/>
          <a:lstStyle/>
          <a:p>
            <a:endParaRPr lang="en-US"/>
          </a:p>
        </p:txBody>
      </p:sp>
    </p:spTree>
    <p:extLst>
      <p:ext uri="{BB962C8B-B14F-4D97-AF65-F5344CB8AC3E}">
        <p14:creationId xmlns:p14="http://schemas.microsoft.com/office/powerpoint/2010/main" val="944459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dV-Content-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CADE7-FD69-2F41-F33E-FB8E60F14DD1}"/>
              </a:ext>
            </a:extLst>
          </p:cNvPr>
          <p:cNvSpPr>
            <a:spLocks noGrp="1"/>
          </p:cNvSpPr>
          <p:nvPr>
            <p:ph sz="half" idx="1" hasCustomPrompt="1"/>
          </p:nvPr>
        </p:nvSpPr>
        <p:spPr>
          <a:xfrm>
            <a:off x="1447546" y="1825625"/>
            <a:ext cx="3060446" cy="402653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8" name="Title 1">
            <a:extLst>
              <a:ext uri="{FF2B5EF4-FFF2-40B4-BE49-F238E27FC236}">
                <a16:creationId xmlns:a16="http://schemas.microsoft.com/office/drawing/2014/main" id="{403915BB-4DEE-A03B-A778-7DB5876193B7}"/>
              </a:ext>
            </a:extLst>
          </p:cNvPr>
          <p:cNvSpPr>
            <a:spLocks noGrp="1"/>
          </p:cNvSpPr>
          <p:nvPr>
            <p:ph type="title" hasCustomPrompt="1"/>
          </p:nvPr>
        </p:nvSpPr>
        <p:spPr>
          <a:xfrm>
            <a:off x="1447546" y="1005841"/>
            <a:ext cx="3060446" cy="658368"/>
          </a:xfrm>
        </p:spPr>
        <p:txBody>
          <a:bodyPr anchor="b">
            <a:normAutofit/>
          </a:bodyPr>
          <a:lstStyle>
            <a:lvl1pPr>
              <a:defRPr sz="22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a:t>
            </a:r>
            <a:endParaRPr lang="en-US" dirty="0"/>
          </a:p>
        </p:txBody>
      </p:sp>
      <p:sp>
        <p:nvSpPr>
          <p:cNvPr id="2" name="Content Placeholder 2">
            <a:extLst>
              <a:ext uri="{FF2B5EF4-FFF2-40B4-BE49-F238E27FC236}">
                <a16:creationId xmlns:a16="http://schemas.microsoft.com/office/drawing/2014/main" id="{8D0E1A00-68EA-84C4-A3B6-5523B5000E6A}"/>
              </a:ext>
            </a:extLst>
          </p:cNvPr>
          <p:cNvSpPr>
            <a:spLocks noGrp="1"/>
          </p:cNvSpPr>
          <p:nvPr>
            <p:ph sz="half" idx="10" hasCustomPrompt="1"/>
          </p:nvPr>
        </p:nvSpPr>
        <p:spPr>
          <a:xfrm>
            <a:off x="4733036" y="1825625"/>
            <a:ext cx="3060446" cy="402653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4" name="Title 1">
            <a:extLst>
              <a:ext uri="{FF2B5EF4-FFF2-40B4-BE49-F238E27FC236}">
                <a16:creationId xmlns:a16="http://schemas.microsoft.com/office/drawing/2014/main" id="{CB3676CE-3D62-4847-46AE-B8A303098158}"/>
              </a:ext>
            </a:extLst>
          </p:cNvPr>
          <p:cNvSpPr txBox="1">
            <a:spLocks/>
          </p:cNvSpPr>
          <p:nvPr userDrawn="1"/>
        </p:nvSpPr>
        <p:spPr>
          <a:xfrm>
            <a:off x="4733036" y="1005841"/>
            <a:ext cx="3060446"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44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a:t>
            </a:r>
            <a:endParaRPr kumimoji="0" lang="en-US" sz="22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
        <p:nvSpPr>
          <p:cNvPr id="5" name="Content Placeholder 2">
            <a:extLst>
              <a:ext uri="{FF2B5EF4-FFF2-40B4-BE49-F238E27FC236}">
                <a16:creationId xmlns:a16="http://schemas.microsoft.com/office/drawing/2014/main" id="{CD5DC1C9-7C3A-AC38-A20E-0095DA38F55C}"/>
              </a:ext>
            </a:extLst>
          </p:cNvPr>
          <p:cNvSpPr>
            <a:spLocks noGrp="1"/>
          </p:cNvSpPr>
          <p:nvPr>
            <p:ph sz="half" idx="11" hasCustomPrompt="1"/>
          </p:nvPr>
        </p:nvSpPr>
        <p:spPr>
          <a:xfrm>
            <a:off x="8018526" y="1825625"/>
            <a:ext cx="3060446" cy="402653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6" name="Title 1">
            <a:extLst>
              <a:ext uri="{FF2B5EF4-FFF2-40B4-BE49-F238E27FC236}">
                <a16:creationId xmlns:a16="http://schemas.microsoft.com/office/drawing/2014/main" id="{F0EF3C02-150E-78E3-20E4-274CF0F978A3}"/>
              </a:ext>
            </a:extLst>
          </p:cNvPr>
          <p:cNvSpPr txBox="1">
            <a:spLocks/>
          </p:cNvSpPr>
          <p:nvPr userDrawn="1"/>
        </p:nvSpPr>
        <p:spPr>
          <a:xfrm>
            <a:off x="8018526" y="1005841"/>
            <a:ext cx="3060446"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44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a:t>
            </a:r>
            <a:endParaRPr kumimoji="0" lang="en-US" sz="22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7085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dV-Content-2COL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279086-3CA0-6482-C83B-43BDFBE80813}"/>
              </a:ext>
            </a:extLst>
          </p:cNvPr>
          <p:cNvSpPr/>
          <p:nvPr userDrawn="1"/>
        </p:nvSpPr>
        <p:spPr>
          <a:xfrm>
            <a:off x="1181100" y="1257300"/>
            <a:ext cx="9734550" cy="45172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2EEF9"/>
              </a:solidFill>
              <a:effectLst/>
              <a:uLnTx/>
              <a:uFillTx/>
              <a:latin typeface="Arial" panose="020B0604020202020204"/>
              <a:ea typeface="+mn-ea"/>
              <a:cs typeface="+mn-cs"/>
            </a:endParaRPr>
          </a:p>
        </p:txBody>
      </p:sp>
      <p:sp>
        <p:nvSpPr>
          <p:cNvPr id="4" name="Picture Placeholder 3">
            <a:extLst>
              <a:ext uri="{FF2B5EF4-FFF2-40B4-BE49-F238E27FC236}">
                <a16:creationId xmlns:a16="http://schemas.microsoft.com/office/drawing/2014/main" id="{F96284CD-37CF-4FC9-FA38-94F3BA7B0BB9}"/>
              </a:ext>
            </a:extLst>
          </p:cNvPr>
          <p:cNvSpPr>
            <a:spLocks noGrp="1"/>
          </p:cNvSpPr>
          <p:nvPr>
            <p:ph type="pic" sz="quarter" idx="14"/>
          </p:nvPr>
        </p:nvSpPr>
        <p:spPr>
          <a:xfrm>
            <a:off x="1181100" y="1257300"/>
            <a:ext cx="9363075" cy="4517232"/>
          </a:xfrm>
        </p:spPr>
        <p:txBody>
          <a:bodyPr/>
          <a:lstStyle/>
          <a:p>
            <a:endParaRPr lang="en-US" dirty="0"/>
          </a:p>
        </p:txBody>
      </p:sp>
    </p:spTree>
    <p:extLst>
      <p:ext uri="{BB962C8B-B14F-4D97-AF65-F5344CB8AC3E}">
        <p14:creationId xmlns:p14="http://schemas.microsoft.com/office/powerpoint/2010/main" val="296063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074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724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050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128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a:norm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263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DV-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BEFC-4690-BD02-E858-F889107DD13F}"/>
              </a:ext>
            </a:extLst>
          </p:cNvPr>
          <p:cNvSpPr>
            <a:spLocks noGrp="1"/>
          </p:cNvSpPr>
          <p:nvPr>
            <p:ph type="title" hasCustomPrompt="1"/>
          </p:nvPr>
        </p:nvSpPr>
        <p:spPr>
          <a:xfrm>
            <a:off x="1447546" y="1005841"/>
            <a:ext cx="9899904" cy="658368"/>
          </a:xfrm>
        </p:spPr>
        <p:txBody>
          <a:bodyPr anchor="b">
            <a:normAutofit/>
          </a:bodyPr>
          <a:lstStyle>
            <a:lvl1pPr>
              <a:defRPr sz="30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 title</a:t>
            </a:r>
            <a:endParaRPr lang="en-US" dirty="0"/>
          </a:p>
        </p:txBody>
      </p:sp>
      <p:sp>
        <p:nvSpPr>
          <p:cNvPr id="3" name="Text Placeholder 2">
            <a:extLst>
              <a:ext uri="{FF2B5EF4-FFF2-40B4-BE49-F238E27FC236}">
                <a16:creationId xmlns:a16="http://schemas.microsoft.com/office/drawing/2014/main" id="{7E92AC13-8372-714E-F07E-0C7CC586941B}"/>
              </a:ext>
            </a:extLst>
          </p:cNvPr>
          <p:cNvSpPr>
            <a:spLocks noGrp="1"/>
          </p:cNvSpPr>
          <p:nvPr>
            <p:ph type="body" idx="1" hasCustomPrompt="1"/>
          </p:nvPr>
        </p:nvSpPr>
        <p:spPr>
          <a:xfrm>
            <a:off x="1447546" y="1810513"/>
            <a:ext cx="9899904" cy="4114800"/>
          </a:xfrm>
        </p:spPr>
        <p:txBody>
          <a:bodyPr>
            <a:normAutofit/>
          </a:bodyPr>
          <a:lstStyle>
            <a:lvl1pPr marL="0" indent="0">
              <a:buFontTx/>
              <a:buNone/>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text.</a:t>
            </a:r>
          </a:p>
          <a:p>
            <a:pPr lvl="0"/>
            <a:r>
              <a:rPr lang="en-GB" dirty="0"/>
              <a:t>Click to edit text.</a:t>
            </a:r>
          </a:p>
        </p:txBody>
      </p:sp>
    </p:spTree>
    <p:extLst>
      <p:ext uri="{BB962C8B-B14F-4D97-AF65-F5344CB8AC3E}">
        <p14:creationId xmlns:p14="http://schemas.microsoft.com/office/powerpoint/2010/main" val="3611241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18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467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1800" b="0">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897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a:norm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7696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DV-Content-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6BEFC-4690-BD02-E858-F889107DD13F}"/>
              </a:ext>
            </a:extLst>
          </p:cNvPr>
          <p:cNvSpPr>
            <a:spLocks noGrp="1"/>
          </p:cNvSpPr>
          <p:nvPr>
            <p:ph type="title" hasCustomPrompt="1"/>
          </p:nvPr>
        </p:nvSpPr>
        <p:spPr>
          <a:xfrm>
            <a:off x="1447546" y="1005841"/>
            <a:ext cx="9899904" cy="658368"/>
          </a:xfrm>
        </p:spPr>
        <p:txBody>
          <a:bodyPr anchor="b">
            <a:normAutofit/>
          </a:bodyPr>
          <a:lstStyle>
            <a:lvl1pPr>
              <a:defRPr sz="30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 title</a:t>
            </a:r>
            <a:endParaRPr lang="en-US" dirty="0"/>
          </a:p>
        </p:txBody>
      </p:sp>
      <p:sp>
        <p:nvSpPr>
          <p:cNvPr id="3" name="Text Placeholder 2">
            <a:extLst>
              <a:ext uri="{FF2B5EF4-FFF2-40B4-BE49-F238E27FC236}">
                <a16:creationId xmlns:a16="http://schemas.microsoft.com/office/drawing/2014/main" id="{7E92AC13-8372-714E-F07E-0C7CC586941B}"/>
              </a:ext>
            </a:extLst>
          </p:cNvPr>
          <p:cNvSpPr>
            <a:spLocks noGrp="1"/>
          </p:cNvSpPr>
          <p:nvPr>
            <p:ph type="body" idx="1" hasCustomPrompt="1"/>
          </p:nvPr>
        </p:nvSpPr>
        <p:spPr>
          <a:xfrm>
            <a:off x="1447546" y="1810513"/>
            <a:ext cx="9899904" cy="4114800"/>
          </a:xfrm>
        </p:spPr>
        <p:txBody>
          <a:bodyPr>
            <a:normAutofit/>
          </a:bodyPr>
          <a:lstStyle>
            <a:lvl1pPr marL="285750" indent="-285750">
              <a:buFont typeface="Arial" panose="020B0604020202020204" pitchFamily="34" charset="0"/>
              <a:buChar char="•"/>
              <a:defRPr sz="2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text</a:t>
            </a:r>
          </a:p>
          <a:p>
            <a:pPr lvl="0"/>
            <a:r>
              <a:rPr lang="en-GB" dirty="0"/>
              <a:t>Click to edit text</a:t>
            </a:r>
          </a:p>
        </p:txBody>
      </p:sp>
    </p:spTree>
    <p:extLst>
      <p:ext uri="{BB962C8B-B14F-4D97-AF65-F5344CB8AC3E}">
        <p14:creationId xmlns:p14="http://schemas.microsoft.com/office/powerpoint/2010/main" val="49412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dV-Content-2COL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CADE7-FD69-2F41-F33E-FB8E60F14DD1}"/>
              </a:ext>
            </a:extLst>
          </p:cNvPr>
          <p:cNvSpPr>
            <a:spLocks noGrp="1"/>
          </p:cNvSpPr>
          <p:nvPr>
            <p:ph sz="half" idx="1" hasCustomPrompt="1"/>
          </p:nvPr>
        </p:nvSpPr>
        <p:spPr>
          <a:xfrm>
            <a:off x="1447546" y="1825625"/>
            <a:ext cx="4648454" cy="4351338"/>
          </a:xfrm>
        </p:spPr>
        <p:txBody>
          <a:bodyPr>
            <a:normAutofit/>
          </a:bodyPr>
          <a:lstStyle>
            <a:lvl1pPr marL="0" indent="0">
              <a:buFontTx/>
              <a:buNone/>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8" name="Title 1">
            <a:extLst>
              <a:ext uri="{FF2B5EF4-FFF2-40B4-BE49-F238E27FC236}">
                <a16:creationId xmlns:a16="http://schemas.microsoft.com/office/drawing/2014/main" id="{403915BB-4DEE-A03B-A778-7DB5876193B7}"/>
              </a:ext>
            </a:extLst>
          </p:cNvPr>
          <p:cNvSpPr>
            <a:spLocks noGrp="1"/>
          </p:cNvSpPr>
          <p:nvPr>
            <p:ph type="title" hasCustomPrompt="1"/>
          </p:nvPr>
        </p:nvSpPr>
        <p:spPr>
          <a:xfrm>
            <a:off x="1447546" y="1005841"/>
            <a:ext cx="4648454" cy="658368"/>
          </a:xfrm>
        </p:spPr>
        <p:txBody>
          <a:bodyPr anchor="b">
            <a:normAutofit/>
          </a:bodyPr>
          <a:lstStyle>
            <a:lvl1pPr>
              <a:defRPr sz="30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 title</a:t>
            </a:r>
            <a:endParaRPr lang="en-US" dirty="0"/>
          </a:p>
        </p:txBody>
      </p:sp>
      <p:sp>
        <p:nvSpPr>
          <p:cNvPr id="9" name="Content Placeholder 2">
            <a:extLst>
              <a:ext uri="{FF2B5EF4-FFF2-40B4-BE49-F238E27FC236}">
                <a16:creationId xmlns:a16="http://schemas.microsoft.com/office/drawing/2014/main" id="{C01F3F0F-19C7-9225-84F6-47EB50488FA1}"/>
              </a:ext>
            </a:extLst>
          </p:cNvPr>
          <p:cNvSpPr>
            <a:spLocks noGrp="1"/>
          </p:cNvSpPr>
          <p:nvPr>
            <p:ph sz="half" idx="13" hasCustomPrompt="1"/>
          </p:nvPr>
        </p:nvSpPr>
        <p:spPr>
          <a:xfrm>
            <a:off x="6348730" y="1825625"/>
            <a:ext cx="4648454" cy="4351338"/>
          </a:xfrm>
        </p:spPr>
        <p:txBody>
          <a:bodyPr>
            <a:normAutofit/>
          </a:bodyPr>
          <a:lstStyle>
            <a:lvl1pPr marL="0" indent="0">
              <a:buFontTx/>
              <a:buNone/>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10" name="Title 1">
            <a:extLst>
              <a:ext uri="{FF2B5EF4-FFF2-40B4-BE49-F238E27FC236}">
                <a16:creationId xmlns:a16="http://schemas.microsoft.com/office/drawing/2014/main" id="{5496CB97-8CAC-442A-9BA5-2D47C9656CFB}"/>
              </a:ext>
            </a:extLst>
          </p:cNvPr>
          <p:cNvSpPr txBox="1">
            <a:spLocks/>
          </p:cNvSpPr>
          <p:nvPr userDrawn="1"/>
        </p:nvSpPr>
        <p:spPr>
          <a:xfrm>
            <a:off x="6348730" y="1005841"/>
            <a:ext cx="4648454"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60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 title</a:t>
            </a:r>
            <a:endParaRPr kumimoji="0" lang="en-US" sz="30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7825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dV-Content-2COLB">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01F3F0F-19C7-9225-84F6-47EB50488FA1}"/>
              </a:ext>
            </a:extLst>
          </p:cNvPr>
          <p:cNvSpPr>
            <a:spLocks noGrp="1"/>
          </p:cNvSpPr>
          <p:nvPr>
            <p:ph sz="half" idx="13" hasCustomPrompt="1"/>
          </p:nvPr>
        </p:nvSpPr>
        <p:spPr>
          <a:xfrm>
            <a:off x="6348730" y="1825625"/>
            <a:ext cx="4648454" cy="4351338"/>
          </a:xfrm>
        </p:spPr>
        <p:txBody>
          <a:bodyPr>
            <a:normAutofit/>
          </a:bodyPr>
          <a:lstStyle>
            <a:lvl1pPr marL="0" indent="0">
              <a:buFontTx/>
              <a:buNone/>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10" name="Title 1">
            <a:extLst>
              <a:ext uri="{FF2B5EF4-FFF2-40B4-BE49-F238E27FC236}">
                <a16:creationId xmlns:a16="http://schemas.microsoft.com/office/drawing/2014/main" id="{5496CB97-8CAC-442A-9BA5-2D47C9656CFB}"/>
              </a:ext>
            </a:extLst>
          </p:cNvPr>
          <p:cNvSpPr txBox="1">
            <a:spLocks/>
          </p:cNvSpPr>
          <p:nvPr userDrawn="1"/>
        </p:nvSpPr>
        <p:spPr>
          <a:xfrm>
            <a:off x="6348730" y="1005841"/>
            <a:ext cx="4648454"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60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 title</a:t>
            </a:r>
            <a:endParaRPr kumimoji="0" lang="en-US" sz="30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
        <p:nvSpPr>
          <p:cNvPr id="4" name="Picture Placeholder 3">
            <a:extLst>
              <a:ext uri="{FF2B5EF4-FFF2-40B4-BE49-F238E27FC236}">
                <a16:creationId xmlns:a16="http://schemas.microsoft.com/office/drawing/2014/main" id="{F96284CD-37CF-4FC9-FA38-94F3BA7B0BB9}"/>
              </a:ext>
            </a:extLst>
          </p:cNvPr>
          <p:cNvSpPr>
            <a:spLocks noGrp="1"/>
          </p:cNvSpPr>
          <p:nvPr>
            <p:ph type="pic" sz="quarter" idx="14"/>
          </p:nvPr>
        </p:nvSpPr>
        <p:spPr>
          <a:xfrm>
            <a:off x="1447800" y="1825625"/>
            <a:ext cx="4648200" cy="3948907"/>
          </a:xfrm>
        </p:spPr>
        <p:txBody>
          <a:bodyPr/>
          <a:lstStyle/>
          <a:p>
            <a:endParaRPr lang="en-US"/>
          </a:p>
        </p:txBody>
      </p:sp>
    </p:spTree>
    <p:extLst>
      <p:ext uri="{BB962C8B-B14F-4D97-AF65-F5344CB8AC3E}">
        <p14:creationId xmlns:p14="http://schemas.microsoft.com/office/powerpoint/2010/main" val="371755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dV-Content-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CADE7-FD69-2F41-F33E-FB8E60F14DD1}"/>
              </a:ext>
            </a:extLst>
          </p:cNvPr>
          <p:cNvSpPr>
            <a:spLocks noGrp="1"/>
          </p:cNvSpPr>
          <p:nvPr>
            <p:ph sz="half" idx="1" hasCustomPrompt="1"/>
          </p:nvPr>
        </p:nvSpPr>
        <p:spPr>
          <a:xfrm>
            <a:off x="1447546" y="1825625"/>
            <a:ext cx="3060446" cy="402653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8" name="Title 1">
            <a:extLst>
              <a:ext uri="{FF2B5EF4-FFF2-40B4-BE49-F238E27FC236}">
                <a16:creationId xmlns:a16="http://schemas.microsoft.com/office/drawing/2014/main" id="{403915BB-4DEE-A03B-A778-7DB5876193B7}"/>
              </a:ext>
            </a:extLst>
          </p:cNvPr>
          <p:cNvSpPr>
            <a:spLocks noGrp="1"/>
          </p:cNvSpPr>
          <p:nvPr>
            <p:ph type="title" hasCustomPrompt="1"/>
          </p:nvPr>
        </p:nvSpPr>
        <p:spPr>
          <a:xfrm>
            <a:off x="1447546" y="1005841"/>
            <a:ext cx="3060446" cy="658368"/>
          </a:xfrm>
        </p:spPr>
        <p:txBody>
          <a:bodyPr anchor="b">
            <a:normAutofit/>
          </a:bodyPr>
          <a:lstStyle>
            <a:lvl1pPr>
              <a:defRPr sz="2200" b="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r>
              <a:rPr lang="en-GB" dirty="0"/>
              <a:t>Click to edit heading</a:t>
            </a:r>
            <a:endParaRPr lang="en-US" dirty="0"/>
          </a:p>
        </p:txBody>
      </p:sp>
      <p:sp>
        <p:nvSpPr>
          <p:cNvPr id="2" name="Content Placeholder 2">
            <a:extLst>
              <a:ext uri="{FF2B5EF4-FFF2-40B4-BE49-F238E27FC236}">
                <a16:creationId xmlns:a16="http://schemas.microsoft.com/office/drawing/2014/main" id="{8D0E1A00-68EA-84C4-A3B6-5523B5000E6A}"/>
              </a:ext>
            </a:extLst>
          </p:cNvPr>
          <p:cNvSpPr>
            <a:spLocks noGrp="1"/>
          </p:cNvSpPr>
          <p:nvPr>
            <p:ph sz="half" idx="10" hasCustomPrompt="1"/>
          </p:nvPr>
        </p:nvSpPr>
        <p:spPr>
          <a:xfrm>
            <a:off x="4733036" y="1825625"/>
            <a:ext cx="3060446" cy="402653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4" name="Title 1">
            <a:extLst>
              <a:ext uri="{FF2B5EF4-FFF2-40B4-BE49-F238E27FC236}">
                <a16:creationId xmlns:a16="http://schemas.microsoft.com/office/drawing/2014/main" id="{CB3676CE-3D62-4847-46AE-B8A303098158}"/>
              </a:ext>
            </a:extLst>
          </p:cNvPr>
          <p:cNvSpPr txBox="1">
            <a:spLocks/>
          </p:cNvSpPr>
          <p:nvPr userDrawn="1"/>
        </p:nvSpPr>
        <p:spPr>
          <a:xfrm>
            <a:off x="4733036" y="1005841"/>
            <a:ext cx="3060446"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44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a:t>
            </a:r>
            <a:endParaRPr kumimoji="0" lang="en-US" sz="22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
        <p:nvSpPr>
          <p:cNvPr id="5" name="Content Placeholder 2">
            <a:extLst>
              <a:ext uri="{FF2B5EF4-FFF2-40B4-BE49-F238E27FC236}">
                <a16:creationId xmlns:a16="http://schemas.microsoft.com/office/drawing/2014/main" id="{CD5DC1C9-7C3A-AC38-A20E-0095DA38F55C}"/>
              </a:ext>
            </a:extLst>
          </p:cNvPr>
          <p:cNvSpPr>
            <a:spLocks noGrp="1"/>
          </p:cNvSpPr>
          <p:nvPr>
            <p:ph sz="half" idx="11" hasCustomPrompt="1"/>
          </p:nvPr>
        </p:nvSpPr>
        <p:spPr>
          <a:xfrm>
            <a:off x="8018526" y="1825625"/>
            <a:ext cx="3060446" cy="402653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text</a:t>
            </a:r>
            <a:endParaRPr lang="en-US" dirty="0"/>
          </a:p>
        </p:txBody>
      </p:sp>
      <p:sp>
        <p:nvSpPr>
          <p:cNvPr id="6" name="Title 1">
            <a:extLst>
              <a:ext uri="{FF2B5EF4-FFF2-40B4-BE49-F238E27FC236}">
                <a16:creationId xmlns:a16="http://schemas.microsoft.com/office/drawing/2014/main" id="{F0EF3C02-150E-78E3-20E4-274CF0F978A3}"/>
              </a:ext>
            </a:extLst>
          </p:cNvPr>
          <p:cNvSpPr txBox="1">
            <a:spLocks/>
          </p:cNvSpPr>
          <p:nvPr userDrawn="1"/>
        </p:nvSpPr>
        <p:spPr>
          <a:xfrm>
            <a:off x="8018526" y="1005841"/>
            <a:ext cx="3060446" cy="658368"/>
          </a:xfrm>
          <a:prstGeom prst="rect">
            <a:avLst/>
          </a:prstGeom>
        </p:spPr>
        <p:txBody>
          <a:bodyPr vert="horz" lIns="45720" tIns="22860" rIns="45720" bIns="22860" rtlCol="0" anchor="b">
            <a:normAutofit/>
          </a:bodyPr>
          <a:lstStyle>
            <a:lvl1pPr algn="l" defTabSz="1828800" rtl="0" eaLnBrk="1" latinLnBrk="0" hangingPunct="1">
              <a:lnSpc>
                <a:spcPct val="90000"/>
              </a:lnSpc>
              <a:spcBef>
                <a:spcPct val="0"/>
              </a:spcBef>
              <a:buNone/>
              <a:defRPr sz="4400" b="0" kern="1200" cap="none" spc="0">
                <a:ln w="0"/>
                <a:solidFill>
                  <a:schemeClr val="accent1"/>
                </a:solidFill>
                <a:effectLst>
                  <a:outerShdw blurRad="38100" dist="25400" dir="5400000" algn="ctr" rotWithShape="0">
                    <a:srgbClr val="6E747A">
                      <a:alpha val="43000"/>
                    </a:srgbClr>
                  </a:outerShdw>
                </a:effectLst>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rPr>
              <a:t>Click to edit heading</a:t>
            </a:r>
            <a:endParaRPr kumimoji="0" lang="en-US" sz="2200" b="0" i="0" u="none" strike="noStrike" kern="1200" cap="none" spc="0" normalizeH="0" baseline="0" noProof="0" dirty="0">
              <a:ln w="0"/>
              <a:solidFill>
                <a:srgbClr val="D82034"/>
              </a:solidFill>
              <a:effectLst>
                <a:outerShdw blurRad="38100" dist="25400" dir="5400000" algn="ctr" rotWithShape="0">
                  <a:srgbClr val="6E747A">
                    <a:alpha val="43000"/>
                  </a:srgbClr>
                </a:outerShdw>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4233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dV-Content-2COL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279086-3CA0-6482-C83B-43BDFBE80813}"/>
              </a:ext>
            </a:extLst>
          </p:cNvPr>
          <p:cNvSpPr/>
          <p:nvPr userDrawn="1"/>
        </p:nvSpPr>
        <p:spPr>
          <a:xfrm>
            <a:off x="1181100" y="1257300"/>
            <a:ext cx="9734550" cy="451723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D2EEF9"/>
              </a:solidFill>
              <a:effectLst/>
              <a:uLnTx/>
              <a:uFillTx/>
              <a:latin typeface="Arial" panose="020B0604020202020204"/>
              <a:ea typeface="+mn-ea"/>
              <a:cs typeface="+mn-cs"/>
            </a:endParaRPr>
          </a:p>
        </p:txBody>
      </p:sp>
      <p:sp>
        <p:nvSpPr>
          <p:cNvPr id="4" name="Picture Placeholder 3">
            <a:extLst>
              <a:ext uri="{FF2B5EF4-FFF2-40B4-BE49-F238E27FC236}">
                <a16:creationId xmlns:a16="http://schemas.microsoft.com/office/drawing/2014/main" id="{F96284CD-37CF-4FC9-FA38-94F3BA7B0BB9}"/>
              </a:ext>
            </a:extLst>
          </p:cNvPr>
          <p:cNvSpPr>
            <a:spLocks noGrp="1"/>
          </p:cNvSpPr>
          <p:nvPr>
            <p:ph type="pic" sz="quarter" idx="14"/>
          </p:nvPr>
        </p:nvSpPr>
        <p:spPr>
          <a:xfrm>
            <a:off x="1181100" y="1257300"/>
            <a:ext cx="9363075" cy="4517232"/>
          </a:xfrm>
        </p:spPr>
        <p:txBody>
          <a:bodyPr/>
          <a:lstStyle/>
          <a:p>
            <a:endParaRPr lang="en-US" dirty="0"/>
          </a:p>
        </p:txBody>
      </p:sp>
    </p:spTree>
    <p:extLst>
      <p:ext uri="{BB962C8B-B14F-4D97-AF65-F5344CB8AC3E}">
        <p14:creationId xmlns:p14="http://schemas.microsoft.com/office/powerpoint/2010/main" val="237417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365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BDD52-98DE-6005-81F3-060A1A17CE71}"/>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68FF119-8B7D-4C1C-FB94-31FA138D2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green square with white stars on it&#10;&#10;Description automatically generated">
            <a:extLst>
              <a:ext uri="{FF2B5EF4-FFF2-40B4-BE49-F238E27FC236}">
                <a16:creationId xmlns:a16="http://schemas.microsoft.com/office/drawing/2014/main" id="{BBCB6087-D4E5-475C-C991-CA300583DFAE}"/>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745203" y="5951349"/>
            <a:ext cx="1052250" cy="584583"/>
          </a:xfrm>
          <a:prstGeom prst="rect">
            <a:avLst/>
          </a:prstGeom>
        </p:spPr>
      </p:pic>
      <p:pic>
        <p:nvPicPr>
          <p:cNvPr id="4" name="Picture 3">
            <a:extLst>
              <a:ext uri="{FF2B5EF4-FFF2-40B4-BE49-F238E27FC236}">
                <a16:creationId xmlns:a16="http://schemas.microsoft.com/office/drawing/2014/main" id="{A2E248F1-8B7C-8ADD-F357-A70995BE3E44}"/>
              </a:ext>
            </a:extLst>
          </p:cNvPr>
          <p:cNvPicPr>
            <a:picLocks noChangeAspect="1"/>
          </p:cNvPicPr>
          <p:nvPr userDrawn="1"/>
        </p:nvPicPr>
        <p:blipFill>
          <a:blip r:embed="rId34"/>
          <a:stretch>
            <a:fillRect/>
          </a:stretch>
        </p:blipFill>
        <p:spPr>
          <a:xfrm>
            <a:off x="10221635" y="322432"/>
            <a:ext cx="1694835" cy="506012"/>
          </a:xfrm>
          <a:prstGeom prst="rect">
            <a:avLst/>
          </a:prstGeom>
        </p:spPr>
      </p:pic>
    </p:spTree>
    <p:extLst>
      <p:ext uri="{BB962C8B-B14F-4D97-AF65-F5344CB8AC3E}">
        <p14:creationId xmlns:p14="http://schemas.microsoft.com/office/powerpoint/2010/main" val="2025424194"/>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 id="2147484008" r:id="rId25"/>
    <p:sldLayoutId id="2147484009" r:id="rId26"/>
    <p:sldLayoutId id="2147484010" r:id="rId27"/>
    <p:sldLayoutId id="2147484011" r:id="rId28"/>
    <p:sldLayoutId id="2147484012" r:id="rId29"/>
    <p:sldLayoutId id="2147484013" r:id="rId30"/>
    <p:sldLayoutId id="2147484014" r:id="rId31"/>
  </p:sldLayoutIdLst>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1EC4D-3018-0095-69D3-575F9ED19F5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D9156B-D414-FE52-0851-8068C34DC689}"/>
              </a:ext>
            </a:extLst>
          </p:cNvPr>
          <p:cNvSpPr txBox="1"/>
          <p:nvPr/>
        </p:nvSpPr>
        <p:spPr>
          <a:xfrm>
            <a:off x="1480379" y="1257064"/>
            <a:ext cx="9231242" cy="41395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457200" rtl="0" eaLnBrk="1" fontAlgn="auto" latinLnBrk="0" hangingPunct="1">
              <a:lnSpc>
                <a:spcPts val="7010"/>
              </a:lnSpc>
              <a:spcBef>
                <a:spcPts val="0"/>
              </a:spcBef>
              <a:spcAft>
                <a:spcPts val="0"/>
              </a:spcAft>
              <a:buClrTx/>
              <a:buSzTx/>
              <a:buFontTx/>
              <a:buNone/>
              <a:tabLst/>
              <a:defRPr/>
            </a:pPr>
            <a:r>
              <a:rPr kumimoji="0" lang="en-GB" altLang="en-US" sz="5400" b="0" u="none" strike="noStrike" kern="1200" cap="none" spc="0" normalizeH="0" baseline="0" noProof="0" dirty="0">
                <a:ln>
                  <a:noFill/>
                </a:ln>
                <a:solidFill>
                  <a:schemeClr val="accent6"/>
                </a:solidFill>
                <a:effectLst/>
                <a:uLnTx/>
                <a:uFillTx/>
                <a:latin typeface="+mj-lt"/>
                <a:ea typeface="ＭＳ Ｐゴシック" pitchFamily="34" charset="-128"/>
                <a:cs typeface="Times New Roman" panose="02020603050405020304" pitchFamily="18" charset="0"/>
              </a:rPr>
              <a:t>IMG Induction</a:t>
            </a:r>
          </a:p>
          <a:p>
            <a:pPr marL="0" marR="0" lvl="0" indent="0" algn="ctr" defTabSz="457200" rtl="0" eaLnBrk="1" fontAlgn="auto" latinLnBrk="0" hangingPunct="1">
              <a:lnSpc>
                <a:spcPts val="7010"/>
              </a:lnSpc>
              <a:spcBef>
                <a:spcPts val="0"/>
              </a:spcBef>
              <a:spcAft>
                <a:spcPts val="0"/>
              </a:spcAft>
              <a:buClrTx/>
              <a:buSzTx/>
              <a:buFontTx/>
              <a:buNone/>
              <a:tabLst/>
              <a:defRPr/>
            </a:pPr>
            <a:r>
              <a:rPr kumimoji="0" lang="en-GB" altLang="en-US" sz="5400" b="0" u="none" strike="noStrike" kern="1200" cap="none" spc="0" normalizeH="0" baseline="0" noProof="0" dirty="0">
                <a:ln>
                  <a:noFill/>
                </a:ln>
                <a:solidFill>
                  <a:schemeClr val="accent6"/>
                </a:solidFill>
                <a:effectLst/>
                <a:uLnTx/>
                <a:uFillTx/>
                <a:latin typeface="+mj-lt"/>
                <a:ea typeface="ＭＳ Ｐゴシック" pitchFamily="34" charset="-128"/>
                <a:cs typeface="Times New Roman" panose="02020603050405020304" pitchFamily="18" charset="0"/>
              </a:rPr>
              <a:t>Doctors</a:t>
            </a:r>
            <a:r>
              <a:rPr kumimoji="0" lang="en-GB" altLang="en-US" sz="5400" b="0" i="1" u="none" strike="noStrike" kern="1200" cap="none" spc="0" normalizeH="0" baseline="0" noProof="0" dirty="0">
                <a:ln>
                  <a:noFill/>
                </a:ln>
                <a:solidFill>
                  <a:schemeClr val="accent6"/>
                </a:solidFill>
                <a:effectLst/>
                <a:uLnTx/>
                <a:uFillTx/>
                <a:latin typeface="+mj-lt"/>
                <a:ea typeface="ＭＳ Ｐゴシック" pitchFamily="34" charset="-128"/>
                <a:cs typeface="Times New Roman" panose="02020603050405020304" pitchFamily="18" charset="0"/>
              </a:rPr>
              <a:t> </a:t>
            </a:r>
            <a:r>
              <a:rPr kumimoji="0" lang="en-GB" altLang="en-US" sz="5400" b="0" i="0" u="none" strike="noStrike" kern="1200" cap="none" spc="0" normalizeH="0" baseline="0" noProof="0" dirty="0">
                <a:ln>
                  <a:noFill/>
                </a:ln>
                <a:solidFill>
                  <a:srgbClr val="FFFFFF"/>
                </a:solidFill>
                <a:effectLst/>
                <a:uLnTx/>
                <a:uFillTx/>
                <a:latin typeface="+mj-lt"/>
                <a:ea typeface="ＭＳ Ｐゴシック" pitchFamily="34" charset="-128"/>
                <a:cs typeface="+mn-cs"/>
              </a:rPr>
              <a:t>working for the NHS</a:t>
            </a:r>
            <a:endParaRPr lang="en-GB" altLang="en-US" sz="5400" dirty="0">
              <a:solidFill>
                <a:srgbClr val="FFFFFF"/>
              </a:solidFill>
              <a:latin typeface="+mj-lt"/>
              <a:ea typeface="ＭＳ Ｐゴシック" pitchFamily="34" charset="-128"/>
            </a:endParaRPr>
          </a:p>
          <a:p>
            <a:pPr marL="0" marR="0" lvl="0" indent="0" algn="ctr" defTabSz="457200" rtl="0" eaLnBrk="1" fontAlgn="auto" latinLnBrk="0" hangingPunct="1">
              <a:lnSpc>
                <a:spcPts val="7010"/>
              </a:lnSpc>
              <a:spcBef>
                <a:spcPts val="0"/>
              </a:spcBef>
              <a:spcAft>
                <a:spcPts val="0"/>
              </a:spcAft>
              <a:buClrTx/>
              <a:buSzTx/>
              <a:buFontTx/>
              <a:buNone/>
              <a:tabLst/>
              <a:defRPr/>
            </a:pPr>
            <a:endParaRPr kumimoji="0" lang="en-GB" sz="5400" b="0" i="0" u="none" strike="noStrike" kern="1200" cap="none" spc="0" normalizeH="0" baseline="0" noProof="0" dirty="0">
              <a:ln>
                <a:noFill/>
              </a:ln>
              <a:solidFill>
                <a:srgbClr val="FFFFFF"/>
              </a:solidFill>
              <a:effectLst/>
              <a:uLnTx/>
              <a:uFillTx/>
              <a:latin typeface="+mj-lt"/>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None/>
              <a:tabLst/>
              <a:defRPr/>
            </a:pPr>
            <a:r>
              <a:rPr kumimoji="0" lang="en-GB" sz="32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Liam McDowell DipFA</a:t>
            </a:r>
          </a:p>
          <a:p>
            <a:pPr marL="0" marR="0" lvl="0" indent="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None/>
              <a:tabLst/>
              <a:defRPr/>
            </a:pPr>
            <a:r>
              <a:rPr kumimoji="0" lang="en-GB" sz="32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Independent Financial Adviser</a:t>
            </a:r>
          </a:p>
        </p:txBody>
      </p:sp>
    </p:spTree>
    <p:extLst>
      <p:ext uri="{BB962C8B-B14F-4D97-AF65-F5344CB8AC3E}">
        <p14:creationId xmlns:p14="http://schemas.microsoft.com/office/powerpoint/2010/main" val="30909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EBDAB-8B87-AD68-59CC-A9D8664AC6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1A5CA-2B93-B031-9691-C1C4819FE3DC}"/>
              </a:ext>
            </a:extLst>
          </p:cNvPr>
          <p:cNvSpPr>
            <a:spLocks noGrp="1"/>
          </p:cNvSpPr>
          <p:nvPr>
            <p:ph idx="1"/>
          </p:nvPr>
        </p:nvSpPr>
        <p:spPr>
          <a:xfrm>
            <a:off x="1453896" y="2102260"/>
            <a:ext cx="9002069" cy="2023426"/>
          </a:xfrm>
        </p:spPr>
        <p:txBody>
          <a:bodyPr/>
          <a:lstStyle/>
          <a:p>
            <a:r>
              <a:rPr lang="en-GB" altLang="en-US" dirty="0"/>
              <a:t>The NHS Pension is not just about the Pension itself</a:t>
            </a:r>
          </a:p>
        </p:txBody>
      </p:sp>
    </p:spTree>
    <p:extLst>
      <p:ext uri="{BB962C8B-B14F-4D97-AF65-F5344CB8AC3E}">
        <p14:creationId xmlns:p14="http://schemas.microsoft.com/office/powerpoint/2010/main" val="23433050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703D2-AA8A-5980-70E9-03BD70393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8BE66-681B-82FF-3941-18F34ACF5761}"/>
              </a:ext>
            </a:extLst>
          </p:cNvPr>
          <p:cNvSpPr>
            <a:spLocks noGrp="1"/>
          </p:cNvSpPr>
          <p:nvPr>
            <p:ph type="title"/>
          </p:nvPr>
        </p:nvSpPr>
        <p:spPr>
          <a:xfrm>
            <a:off x="838200" y="537664"/>
            <a:ext cx="10515600" cy="1325563"/>
          </a:xfrm>
        </p:spPr>
        <p:txBody>
          <a:bodyPr>
            <a:normAutofit/>
          </a:bodyPr>
          <a:lstStyle/>
          <a:p>
            <a:r>
              <a:rPr lang="en-GB" dirty="0">
                <a:solidFill>
                  <a:srgbClr val="C00000"/>
                </a:solidFill>
              </a:rPr>
              <a:t>Additional benefits</a:t>
            </a:r>
          </a:p>
        </p:txBody>
      </p:sp>
      <p:sp>
        <p:nvSpPr>
          <p:cNvPr id="3" name="TextBox 2">
            <a:extLst>
              <a:ext uri="{FF2B5EF4-FFF2-40B4-BE49-F238E27FC236}">
                <a16:creationId xmlns:a16="http://schemas.microsoft.com/office/drawing/2014/main" id="{791ECFF0-262A-6256-5A79-255265EA70D0}"/>
              </a:ext>
            </a:extLst>
          </p:cNvPr>
          <p:cNvSpPr txBox="1"/>
          <p:nvPr/>
        </p:nvSpPr>
        <p:spPr>
          <a:xfrm>
            <a:off x="838200" y="2228671"/>
            <a:ext cx="4708073" cy="3046988"/>
          </a:xfrm>
          <a:prstGeom prst="rect">
            <a:avLst/>
          </a:prstGeom>
          <a:noFill/>
        </p:spPr>
        <p:txBody>
          <a:bodyPr wrap="square" rtlCol="0">
            <a:spAutoFit/>
          </a:bodyPr>
          <a:lstStyle/>
          <a:p>
            <a:pPr marL="0" indent="0">
              <a:buNone/>
            </a:pPr>
            <a:r>
              <a:rPr lang="en-GB" sz="2400" b="1" dirty="0"/>
              <a:t>Life Insurance</a:t>
            </a:r>
          </a:p>
          <a:p>
            <a:pPr marL="0" indent="0">
              <a:buNone/>
            </a:pPr>
            <a:endParaRPr lang="en-GB" sz="2400" b="1" dirty="0"/>
          </a:p>
          <a:p>
            <a:r>
              <a:rPr lang="en-GB" sz="1800" dirty="0"/>
              <a:t>The NHS Pension Schemes provide lump sum and pension benefits to eligible dependants in the event of the member’s death. </a:t>
            </a:r>
          </a:p>
          <a:p>
            <a:r>
              <a:rPr lang="en-GB" sz="1800" dirty="0"/>
              <a:t>As an active member of the pension scheme the benefits payable will be approximately 2 x relevant pensionable earnings.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706CBE3-D602-D095-234F-A5F546C1D522}"/>
              </a:ext>
            </a:extLst>
          </p:cNvPr>
          <p:cNvSpPr txBox="1"/>
          <p:nvPr/>
        </p:nvSpPr>
        <p:spPr>
          <a:xfrm>
            <a:off x="6645728" y="2263098"/>
            <a:ext cx="4582885" cy="1938992"/>
          </a:xfrm>
          <a:prstGeom prst="rect">
            <a:avLst/>
          </a:prstGeom>
          <a:noFill/>
        </p:spPr>
        <p:txBody>
          <a:bodyPr wrap="square">
            <a:spAutoFit/>
          </a:bodyPr>
          <a:lstStyle/>
          <a:p>
            <a:pPr marL="0" indent="0">
              <a:buNone/>
            </a:pPr>
            <a:r>
              <a:rPr lang="en-GB" sz="2400" b="1" dirty="0"/>
              <a:t>Dependants’ Benefits</a:t>
            </a:r>
          </a:p>
          <a:p>
            <a:pPr marL="0" indent="0">
              <a:buNone/>
            </a:pPr>
            <a:endParaRPr lang="en-GB" sz="2400" b="1" dirty="0"/>
          </a:p>
          <a:p>
            <a:r>
              <a:rPr lang="en-GB" sz="1800" dirty="0"/>
              <a:t>These are payable to a spouse, registered civil partner, nominated qualifying partner or dependent child or children from the date of the member’s death. </a:t>
            </a:r>
          </a:p>
        </p:txBody>
      </p:sp>
    </p:spTree>
    <p:extLst>
      <p:ext uri="{BB962C8B-B14F-4D97-AF65-F5344CB8AC3E}">
        <p14:creationId xmlns:p14="http://schemas.microsoft.com/office/powerpoint/2010/main" val="55794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F8F89-F8D1-3B1C-E22F-F7EA905FBF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63608-DE96-705F-B890-A9EE2786CB12}"/>
              </a:ext>
            </a:extLst>
          </p:cNvPr>
          <p:cNvSpPr>
            <a:spLocks noGrp="1"/>
          </p:cNvSpPr>
          <p:nvPr>
            <p:ph idx="1"/>
          </p:nvPr>
        </p:nvSpPr>
        <p:spPr>
          <a:xfrm>
            <a:off x="1453896" y="2102260"/>
            <a:ext cx="9002069" cy="2023426"/>
          </a:xfrm>
        </p:spPr>
        <p:txBody>
          <a:bodyPr/>
          <a:lstStyle/>
          <a:p>
            <a:endParaRPr lang="en-GB" i="0" dirty="0">
              <a:latin typeface="Arial" panose="020B0604020202020204" pitchFamily="34" charset="0"/>
              <a:cs typeface="Arial" panose="020B0604020202020204" pitchFamily="34" charset="0"/>
            </a:endParaRPr>
          </a:p>
          <a:p>
            <a:r>
              <a:rPr lang="en-GB" altLang="en-US" dirty="0"/>
              <a:t>The Foundation of Financial Planning</a:t>
            </a:r>
          </a:p>
        </p:txBody>
      </p:sp>
    </p:spTree>
    <p:extLst>
      <p:ext uri="{BB962C8B-B14F-4D97-AF65-F5344CB8AC3E}">
        <p14:creationId xmlns:p14="http://schemas.microsoft.com/office/powerpoint/2010/main" val="411507176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7AAB-2295-D2B2-9C84-2E9E189F3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BE1FA-BE33-5370-27B3-3FD9DA29A9B3}"/>
              </a:ext>
            </a:extLst>
          </p:cNvPr>
          <p:cNvSpPr>
            <a:spLocks noGrp="1"/>
          </p:cNvSpPr>
          <p:nvPr>
            <p:ph type="title"/>
          </p:nvPr>
        </p:nvSpPr>
        <p:spPr>
          <a:xfrm>
            <a:off x="773479" y="688493"/>
            <a:ext cx="10515600" cy="1325563"/>
          </a:xfrm>
        </p:spPr>
        <p:txBody>
          <a:bodyPr>
            <a:normAutofit/>
          </a:bodyPr>
          <a:lstStyle/>
          <a:p>
            <a:r>
              <a:rPr lang="en-GB" sz="4000" dirty="0">
                <a:solidFill>
                  <a:srgbClr val="C00000"/>
                </a:solidFill>
              </a:rPr>
              <a:t>Income Protection Insurance</a:t>
            </a:r>
          </a:p>
        </p:txBody>
      </p:sp>
      <p:sp>
        <p:nvSpPr>
          <p:cNvPr id="3" name="TextBox 2">
            <a:extLst>
              <a:ext uri="{FF2B5EF4-FFF2-40B4-BE49-F238E27FC236}">
                <a16:creationId xmlns:a16="http://schemas.microsoft.com/office/drawing/2014/main" id="{87FDDCCF-638A-F137-3303-85D4135E8C17}"/>
              </a:ext>
            </a:extLst>
          </p:cNvPr>
          <p:cNvSpPr txBox="1"/>
          <p:nvPr/>
        </p:nvSpPr>
        <p:spPr>
          <a:xfrm>
            <a:off x="773479" y="1810464"/>
            <a:ext cx="10515599" cy="615553"/>
          </a:xfrm>
          <a:prstGeom prst="rect">
            <a:avLst/>
          </a:prstGeom>
          <a:noFill/>
        </p:spPr>
        <p:txBody>
          <a:bodyPr wrap="square" rtlCol="0">
            <a:spAutoFit/>
          </a:bodyPr>
          <a:lstStyle/>
          <a:p>
            <a:pPr lvl="0">
              <a:buClr>
                <a:srgbClr val="005EB8"/>
              </a:buClr>
              <a:defRPr/>
            </a:pPr>
            <a:endParaRPr lang="en-GB" sz="1600" dirty="0">
              <a:solidFill>
                <a:prstClr val="black"/>
              </a:solidFill>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6737F48-5B84-D569-1CBD-B31741EFC276}"/>
              </a:ext>
            </a:extLst>
          </p:cNvPr>
          <p:cNvSpPr txBox="1"/>
          <p:nvPr/>
        </p:nvSpPr>
        <p:spPr>
          <a:xfrm>
            <a:off x="773478" y="2046912"/>
            <a:ext cx="10178736" cy="2031325"/>
          </a:xfrm>
          <a:prstGeom prst="rect">
            <a:avLst/>
          </a:prstGeom>
          <a:noFill/>
        </p:spPr>
        <p:txBody>
          <a:bodyPr wrap="square">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4" name="Rectangle 3">
            <a:extLst>
              <a:ext uri="{FF2B5EF4-FFF2-40B4-BE49-F238E27FC236}">
                <a16:creationId xmlns:a16="http://schemas.microsoft.com/office/drawing/2014/main" id="{CC730626-9A4C-4D6B-255F-D71B1C19B800}"/>
              </a:ext>
            </a:extLst>
          </p:cNvPr>
          <p:cNvSpPr/>
          <p:nvPr/>
        </p:nvSpPr>
        <p:spPr>
          <a:xfrm>
            <a:off x="2059577" y="5391863"/>
            <a:ext cx="6714308" cy="371255"/>
          </a:xfrm>
          <a:prstGeom prst="rect">
            <a:avLst/>
          </a:prstGeom>
          <a:solidFill>
            <a:srgbClr val="002060"/>
          </a:solidFill>
        </p:spPr>
        <p:txBody>
          <a:bodyPr wrap="square">
            <a:spAutoFit/>
          </a:bodyPr>
          <a:lstStyle/>
          <a:p>
            <a:pPr algn="ctr" eaLnBrk="1" hangingPunct="1">
              <a:lnSpc>
                <a:spcPts val="2263"/>
              </a:lnSpc>
              <a:spcAft>
                <a:spcPts val="1200"/>
              </a:spcAft>
              <a:buClr>
                <a:srgbClr val="D82034"/>
              </a:buClr>
            </a:pPr>
            <a:r>
              <a:rPr lang="en-GB" altLang="en-US" i="1" dirty="0">
                <a:solidFill>
                  <a:schemeClr val="bg1"/>
                </a:solidFill>
                <a:latin typeface="Roboto" panose="02000000000000000000" pitchFamily="2" charset="0"/>
                <a:ea typeface="Roboto" panose="02000000000000000000" pitchFamily="2" charset="0"/>
                <a:cs typeface="Arial" panose="020B0604020202020204" pitchFamily="34" charset="0"/>
              </a:rPr>
              <a:t>Is now the time to review and take back control?</a:t>
            </a:r>
          </a:p>
        </p:txBody>
      </p:sp>
      <p:sp>
        <p:nvSpPr>
          <p:cNvPr id="6" name="TextBox 5">
            <a:extLst>
              <a:ext uri="{FF2B5EF4-FFF2-40B4-BE49-F238E27FC236}">
                <a16:creationId xmlns:a16="http://schemas.microsoft.com/office/drawing/2014/main" id="{993BCEF2-A8F2-C4BA-AE63-DE7A69B229C1}"/>
              </a:ext>
            </a:extLst>
          </p:cNvPr>
          <p:cNvSpPr txBox="1"/>
          <p:nvPr/>
        </p:nvSpPr>
        <p:spPr>
          <a:xfrm>
            <a:off x="773478" y="1978327"/>
            <a:ext cx="10178736" cy="3139321"/>
          </a:xfrm>
          <a:prstGeom prst="rect">
            <a:avLst/>
          </a:prstGeom>
          <a:noFill/>
        </p:spPr>
        <p:txBody>
          <a:bodyPr wrap="square">
            <a:spAutoFit/>
          </a:bodyPr>
          <a:lstStyle/>
          <a:p>
            <a:pPr marL="285750" indent="-285750">
              <a:buFont typeface="Arial" panose="020B0604020202020204" pitchFamily="34" charset="0"/>
              <a:buChar char="•"/>
            </a:pPr>
            <a:r>
              <a:rPr lang="en-GB" dirty="0">
                <a:latin typeface="Roboto" panose="02000000000000000000" pitchFamily="2" charset="0"/>
                <a:ea typeface="Roboto" panose="02000000000000000000" pitchFamily="2" charset="0"/>
              </a:rPr>
              <a:t>Considered the most essential of all financial planning tools</a:t>
            </a:r>
          </a:p>
          <a:p>
            <a:endParaRPr lang="en-GB" dirty="0">
              <a:latin typeface="Roboto" panose="02000000000000000000" pitchFamily="2" charset="0"/>
              <a:ea typeface="Roboto" panose="02000000000000000000" pitchFamily="2" charset="0"/>
            </a:endParaRPr>
          </a:p>
          <a:p>
            <a:pPr marL="742950" lvl="1" indent="-285750">
              <a:buFont typeface="Courier New" panose="02070309020205020404" pitchFamily="49" charset="0"/>
              <a:buChar char="o"/>
            </a:pPr>
            <a:r>
              <a:rPr lang="en-GB" dirty="0">
                <a:latin typeface="Roboto" panose="02000000000000000000" pitchFamily="2" charset="0"/>
                <a:ea typeface="Roboto" panose="02000000000000000000" pitchFamily="2" charset="0"/>
              </a:rPr>
              <a:t>Guaranteed to pay out until your normal retirement age, your return to work or your death</a:t>
            </a:r>
          </a:p>
          <a:p>
            <a:pPr marL="742950" lvl="1" indent="-285750">
              <a:buFont typeface="Courier New" panose="02070309020205020404" pitchFamily="49" charset="0"/>
              <a:buChar char="o"/>
            </a:pPr>
            <a:r>
              <a:rPr lang="en-GB" dirty="0">
                <a:latin typeface="Roboto" panose="02000000000000000000" pitchFamily="2" charset="0"/>
                <a:ea typeface="Roboto" panose="02000000000000000000" pitchFamily="2" charset="0"/>
              </a:rPr>
              <a:t>Can provide benefits on an ‘own occupation’ basis</a:t>
            </a:r>
          </a:p>
          <a:p>
            <a:pPr marL="742950" lvl="1" indent="-285750">
              <a:buFont typeface="Courier New" panose="02070309020205020404" pitchFamily="49" charset="0"/>
              <a:buChar char="o"/>
            </a:pPr>
            <a:r>
              <a:rPr lang="en-GB" dirty="0">
                <a:latin typeface="Roboto" panose="02000000000000000000" pitchFamily="2" charset="0"/>
                <a:ea typeface="Roboto" panose="02000000000000000000" pitchFamily="2" charset="0"/>
              </a:rPr>
              <a:t>Can provide the security of index linked guaranteed premiums</a:t>
            </a:r>
          </a:p>
          <a:p>
            <a:pPr marL="742950" lvl="1" indent="-285750">
              <a:buFont typeface="Courier New" panose="02070309020205020404" pitchFamily="49" charset="0"/>
              <a:buChar char="o"/>
            </a:pPr>
            <a:r>
              <a:rPr lang="en-GB" dirty="0">
                <a:latin typeface="Roboto" panose="02000000000000000000" pitchFamily="2" charset="0"/>
                <a:ea typeface="Roboto" panose="02000000000000000000" pitchFamily="2" charset="0"/>
              </a:rPr>
              <a:t>Does any existing cover you have provide these benefits?</a:t>
            </a:r>
          </a:p>
          <a:p>
            <a:pPr marL="742950" lvl="1" indent="-285750">
              <a:buFont typeface="Courier New" panose="02070309020205020404" pitchFamily="49" charset="0"/>
              <a:buChar char="o"/>
            </a:pPr>
            <a:r>
              <a:rPr lang="en-GB" dirty="0">
                <a:latin typeface="Roboto" panose="02000000000000000000" pitchFamily="2" charset="0"/>
                <a:ea typeface="Roboto" panose="02000000000000000000" pitchFamily="2" charset="0"/>
              </a:rPr>
              <a:t>Have you had a significant wage increase or other change in circumstances since you 	took out any existing cover?</a:t>
            </a:r>
          </a:p>
          <a:p>
            <a:endParaRPr lang="en-GB" dirty="0">
              <a:latin typeface="Roboto" panose="02000000000000000000" pitchFamily="2" charset="0"/>
              <a:ea typeface="Roboto" panose="02000000000000000000" pitchFamily="2" charset="0"/>
            </a:endParaRPr>
          </a:p>
          <a:p>
            <a:r>
              <a:rPr lang="en-GB" dirty="0">
                <a:latin typeface="Roboto" panose="02000000000000000000" pitchFamily="2" charset="0"/>
                <a:ea typeface="Roboto" panose="02000000000000000000" pitchFamily="2" charset="0"/>
              </a:rPr>
              <a:t>We will discuss appropriate levels of income protection taking into consideration your opinions and thoughts</a:t>
            </a:r>
          </a:p>
        </p:txBody>
      </p:sp>
    </p:spTree>
    <p:extLst>
      <p:ext uri="{BB962C8B-B14F-4D97-AF65-F5344CB8AC3E}">
        <p14:creationId xmlns:p14="http://schemas.microsoft.com/office/powerpoint/2010/main" val="21567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DBDD-3C33-4B25-289B-381614AC25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462C17-6157-C2D8-E22B-D7AD39CAAF86}"/>
              </a:ext>
            </a:extLst>
          </p:cNvPr>
          <p:cNvSpPr>
            <a:spLocks noGrp="1"/>
          </p:cNvSpPr>
          <p:nvPr>
            <p:ph idx="1"/>
          </p:nvPr>
        </p:nvSpPr>
        <p:spPr>
          <a:xfrm>
            <a:off x="1380091" y="1405574"/>
            <a:ext cx="9431818" cy="2023426"/>
          </a:xfrm>
        </p:spPr>
        <p:txBody>
          <a:bodyPr>
            <a:normAutofit/>
          </a:bodyPr>
          <a:lstStyle/>
          <a:p>
            <a:r>
              <a:rPr lang="en-GB" dirty="0"/>
              <a:t>How can Chase de Vere </a:t>
            </a:r>
            <a:r>
              <a:rPr lang="en-GB" altLang="en-US" dirty="0"/>
              <a:t>help?</a:t>
            </a:r>
          </a:p>
          <a:p>
            <a:endParaRPr lang="en-GB" altLang="en-US" dirty="0"/>
          </a:p>
          <a:p>
            <a:r>
              <a:rPr lang="en-GB" dirty="0"/>
              <a:t>Our service </a:t>
            </a:r>
          </a:p>
          <a:p>
            <a:endParaRPr lang="en-GB" altLang="en-US" dirty="0"/>
          </a:p>
        </p:txBody>
      </p:sp>
    </p:spTree>
    <p:extLst>
      <p:ext uri="{BB962C8B-B14F-4D97-AF65-F5344CB8AC3E}">
        <p14:creationId xmlns:p14="http://schemas.microsoft.com/office/powerpoint/2010/main" val="40646062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8FDDAF-630B-4391-B972-C1E3AC60FAC4}"/>
              </a:ext>
            </a:extLst>
          </p:cNvPr>
          <p:cNvSpPr/>
          <p:nvPr/>
        </p:nvSpPr>
        <p:spPr>
          <a:xfrm>
            <a:off x="2019641" y="3031578"/>
            <a:ext cx="8605289" cy="0"/>
          </a:xfrm>
          <a:prstGeom prst="rect">
            <a:avLst/>
          </a:prstGeom>
          <a:solidFill>
            <a:srgbClr val="005EB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171D7C-77D8-4870-94A7-7981B16D9DE7}"/>
              </a:ext>
            </a:extLst>
          </p:cNvPr>
          <p:cNvSpPr txBox="1"/>
          <p:nvPr/>
        </p:nvSpPr>
        <p:spPr>
          <a:xfrm>
            <a:off x="478971" y="539586"/>
            <a:ext cx="8900303"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000" dirty="0">
                <a:solidFill>
                  <a:srgbClr val="C00000"/>
                </a:solidFill>
                <a:latin typeface="Roboto" panose="02000000000000000000" pitchFamily="2" charset="0"/>
                <a:ea typeface="Roboto" panose="02000000000000000000" pitchFamily="2" charset="0"/>
              </a:rPr>
              <a:t>Why use a financial adviser?</a:t>
            </a:r>
            <a:endParaRPr kumimoji="0" lang="en-GB" sz="4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9F055ABC-2EC6-4BB8-AF4D-03524DFC9378}"/>
              </a:ext>
            </a:extLst>
          </p:cNvPr>
          <p:cNvSpPr txBox="1"/>
          <p:nvPr/>
        </p:nvSpPr>
        <p:spPr>
          <a:xfrm>
            <a:off x="683424" y="4023378"/>
            <a:ext cx="1805546" cy="1615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Saves time</a:t>
            </a:r>
            <a:endPar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b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There’s so much information out there: and you've got better things to do than wade through it all.</a:t>
            </a:r>
            <a:endPar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52677315-4F59-4968-ACE4-616A085A477D}"/>
              </a:ext>
            </a:extLst>
          </p:cNvPr>
          <p:cNvSpPr txBox="1"/>
          <p:nvPr/>
        </p:nvSpPr>
        <p:spPr>
          <a:xfrm>
            <a:off x="2947227" y="4067768"/>
            <a:ext cx="1805546" cy="19851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Reduces noise</a:t>
            </a:r>
            <a:endPar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b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A financial adviser will cut through all the noise and the sheer weight of information to get the information or advice that is right for you.</a:t>
            </a:r>
            <a:endPar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7" name="TextBox 6">
            <a:extLst>
              <a:ext uri="{FF2B5EF4-FFF2-40B4-BE49-F238E27FC236}">
                <a16:creationId xmlns:a16="http://schemas.microsoft.com/office/drawing/2014/main" id="{F27F1672-41B1-430E-89D0-6397E29D046B}"/>
              </a:ext>
            </a:extLst>
          </p:cNvPr>
          <p:cNvSpPr txBox="1"/>
          <p:nvPr/>
        </p:nvSpPr>
        <p:spPr>
          <a:xfrm>
            <a:off x="5082440" y="4075462"/>
            <a:ext cx="1911973" cy="18004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Quantify goals</a:t>
            </a:r>
            <a:endPar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b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Knowing how much is enough is half the battle. Financial advisers are skilled at taking your dreams and goals and quantifying them. </a:t>
            </a:r>
            <a:endPar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8" name="Oval 7">
            <a:extLst>
              <a:ext uri="{FF2B5EF4-FFF2-40B4-BE49-F238E27FC236}">
                <a16:creationId xmlns:a16="http://schemas.microsoft.com/office/drawing/2014/main" id="{5321636B-FA35-41A7-B195-A13759F45813}"/>
              </a:ext>
            </a:extLst>
          </p:cNvPr>
          <p:cNvSpPr/>
          <p:nvPr/>
        </p:nvSpPr>
        <p:spPr>
          <a:xfrm>
            <a:off x="858587" y="2342773"/>
            <a:ext cx="1440000" cy="1440000"/>
          </a:xfrm>
          <a:prstGeom prst="ellipse">
            <a:avLst/>
          </a:prstGeom>
          <a:solidFill>
            <a:schemeClr val="bg1"/>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CD841BC-A6D2-4B69-BC75-5175A2E0EFE0}"/>
              </a:ext>
            </a:extLst>
          </p:cNvPr>
          <p:cNvSpPr/>
          <p:nvPr/>
        </p:nvSpPr>
        <p:spPr>
          <a:xfrm>
            <a:off x="3130000" y="2320578"/>
            <a:ext cx="1440000" cy="14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B18AA28-EAA0-4600-AB86-50C50346B0D3}"/>
              </a:ext>
            </a:extLst>
          </p:cNvPr>
          <p:cNvSpPr/>
          <p:nvPr/>
        </p:nvSpPr>
        <p:spPr>
          <a:xfrm>
            <a:off x="5318426" y="2320578"/>
            <a:ext cx="1440000" cy="14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F19D162-032E-48B0-BBFD-4FF7B3245C79}"/>
              </a:ext>
            </a:extLst>
          </p:cNvPr>
          <p:cNvSpPr txBox="1"/>
          <p:nvPr/>
        </p:nvSpPr>
        <p:spPr>
          <a:xfrm>
            <a:off x="7479694" y="4087586"/>
            <a:ext cx="1805546" cy="18004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Straight talking</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b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A financial adviser has the objectivity to help stop your heart from ruling your head, to make rational decisions. </a:t>
            </a:r>
            <a:endPar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12" name="Oval 11">
            <a:extLst>
              <a:ext uri="{FF2B5EF4-FFF2-40B4-BE49-F238E27FC236}">
                <a16:creationId xmlns:a16="http://schemas.microsoft.com/office/drawing/2014/main" id="{ED571ECD-0409-4F21-957E-50602DBEFFAF}"/>
              </a:ext>
            </a:extLst>
          </p:cNvPr>
          <p:cNvSpPr/>
          <p:nvPr/>
        </p:nvSpPr>
        <p:spPr>
          <a:xfrm>
            <a:off x="7662467" y="2320578"/>
            <a:ext cx="1440000" cy="14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9CB4785-FD35-4AC6-84C4-004952F16F07}"/>
              </a:ext>
            </a:extLst>
          </p:cNvPr>
          <p:cNvSpPr txBox="1"/>
          <p:nvPr/>
        </p:nvSpPr>
        <p:spPr>
          <a:xfrm>
            <a:off x="9721334" y="4087586"/>
            <a:ext cx="1805546" cy="1431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Hints &amp; tips</a:t>
            </a:r>
            <a:endParaRPr kumimoji="0" lang="en-GB" sz="1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b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br>
            <a:r>
              <a:rPr kumimoji="0" lang="en-GB" sz="1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rPr>
              <a:t>Financial advisers have a wealth of practical hints and tips to help improve your finances.</a:t>
            </a:r>
            <a:endParaRPr kumimoji="0" lang="en-GB" sz="11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14" name="Oval 13">
            <a:extLst>
              <a:ext uri="{FF2B5EF4-FFF2-40B4-BE49-F238E27FC236}">
                <a16:creationId xmlns:a16="http://schemas.microsoft.com/office/drawing/2014/main" id="{3E8B6CDE-1E2F-46F1-ADF0-F50EC615F7BC}"/>
              </a:ext>
            </a:extLst>
          </p:cNvPr>
          <p:cNvSpPr/>
          <p:nvPr/>
        </p:nvSpPr>
        <p:spPr>
          <a:xfrm>
            <a:off x="9904107" y="2320578"/>
            <a:ext cx="1440000" cy="144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descr="Stopwatch outline">
            <a:extLst>
              <a:ext uri="{FF2B5EF4-FFF2-40B4-BE49-F238E27FC236}">
                <a16:creationId xmlns:a16="http://schemas.microsoft.com/office/drawing/2014/main" id="{0B80E2A4-15A4-4839-A368-24EDFE1122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5241" y="2583378"/>
            <a:ext cx="914400" cy="914400"/>
          </a:xfrm>
          <a:prstGeom prst="rect">
            <a:avLst/>
          </a:prstGeom>
        </p:spPr>
      </p:pic>
      <p:pic>
        <p:nvPicPr>
          <p:cNvPr id="18" name="Graphic 17" descr="Megaphone1 outline">
            <a:extLst>
              <a:ext uri="{FF2B5EF4-FFF2-40B4-BE49-F238E27FC236}">
                <a16:creationId xmlns:a16="http://schemas.microsoft.com/office/drawing/2014/main" id="{2CDE7DE3-7ED7-48A4-91CB-38EB99722C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2800" y="2583378"/>
            <a:ext cx="914400" cy="914400"/>
          </a:xfrm>
          <a:prstGeom prst="rect">
            <a:avLst/>
          </a:prstGeom>
        </p:spPr>
      </p:pic>
      <p:pic>
        <p:nvPicPr>
          <p:cNvPr id="20" name="Graphic 19" descr="Target outline">
            <a:extLst>
              <a:ext uri="{FF2B5EF4-FFF2-40B4-BE49-F238E27FC236}">
                <a16:creationId xmlns:a16="http://schemas.microsoft.com/office/drawing/2014/main" id="{19AAF386-ECA4-41D7-BDC5-3001BFA06A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1226" y="2583378"/>
            <a:ext cx="914400" cy="914400"/>
          </a:xfrm>
          <a:prstGeom prst="rect">
            <a:avLst/>
          </a:prstGeom>
        </p:spPr>
      </p:pic>
      <p:pic>
        <p:nvPicPr>
          <p:cNvPr id="22" name="Graphic 21" descr="Speech outline">
            <a:extLst>
              <a:ext uri="{FF2B5EF4-FFF2-40B4-BE49-F238E27FC236}">
                <a16:creationId xmlns:a16="http://schemas.microsoft.com/office/drawing/2014/main" id="{D746BE13-6839-4763-A739-963BFCD9CF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25267" y="2583378"/>
            <a:ext cx="914400" cy="914400"/>
          </a:xfrm>
          <a:prstGeom prst="rect">
            <a:avLst/>
          </a:prstGeom>
        </p:spPr>
      </p:pic>
      <p:pic>
        <p:nvPicPr>
          <p:cNvPr id="25" name="Graphic 24" descr="Lights On outline">
            <a:extLst>
              <a:ext uri="{FF2B5EF4-FFF2-40B4-BE49-F238E27FC236}">
                <a16:creationId xmlns:a16="http://schemas.microsoft.com/office/drawing/2014/main" id="{4A6B6B01-C396-4D75-B8EE-851FC7F3C6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72359" y="2583378"/>
            <a:ext cx="914400" cy="914400"/>
          </a:xfrm>
          <a:prstGeom prst="rect">
            <a:avLst/>
          </a:prstGeom>
        </p:spPr>
      </p:pic>
    </p:spTree>
    <p:extLst>
      <p:ext uri="{BB962C8B-B14F-4D97-AF65-F5344CB8AC3E}">
        <p14:creationId xmlns:p14="http://schemas.microsoft.com/office/powerpoint/2010/main" val="4649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71FEBA-0029-4354-9FFF-61F1DC255C80}"/>
              </a:ext>
            </a:extLst>
          </p:cNvPr>
          <p:cNvSpPr txBox="1"/>
          <p:nvPr/>
        </p:nvSpPr>
        <p:spPr>
          <a:xfrm>
            <a:off x="5436293" y="811322"/>
            <a:ext cx="38663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What makes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our service</a:t>
            </a:r>
            <a:br>
              <a:rPr kumimoji="0" lang="en-GB"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br>
            <a:r>
              <a:rPr kumimoji="0" lang="en-GB"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different?</a:t>
            </a:r>
          </a:p>
        </p:txBody>
      </p:sp>
      <p:sp>
        <p:nvSpPr>
          <p:cNvPr id="9" name="TextBox 8">
            <a:extLst>
              <a:ext uri="{FF2B5EF4-FFF2-40B4-BE49-F238E27FC236}">
                <a16:creationId xmlns:a16="http://schemas.microsoft.com/office/drawing/2014/main" id="{F93920D5-518C-428E-9679-0DD95806A939}"/>
              </a:ext>
            </a:extLst>
          </p:cNvPr>
          <p:cNvSpPr txBox="1"/>
          <p:nvPr/>
        </p:nvSpPr>
        <p:spPr>
          <a:xfrm>
            <a:off x="5436293" y="2880294"/>
            <a:ext cx="198000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Bespoke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5EB8"/>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Your goals and circumstances are unique to you, so is the financial advice we provide</a:t>
            </a:r>
            <a:r>
              <a:rPr kumimoji="0" lang="en-GB" sz="13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a:t>
            </a:r>
          </a:p>
        </p:txBody>
      </p:sp>
      <p:sp>
        <p:nvSpPr>
          <p:cNvPr id="10" name="TextBox 9">
            <a:extLst>
              <a:ext uri="{FF2B5EF4-FFF2-40B4-BE49-F238E27FC236}">
                <a16:creationId xmlns:a16="http://schemas.microsoft.com/office/drawing/2014/main" id="{AFD8F163-0EF6-4827-945E-C520E893111B}"/>
              </a:ext>
            </a:extLst>
          </p:cNvPr>
          <p:cNvSpPr txBox="1"/>
          <p:nvPr/>
        </p:nvSpPr>
        <p:spPr>
          <a:xfrm>
            <a:off x="5441839" y="4674246"/>
            <a:ext cx="1980000" cy="143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Comprehensive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From investment planning and wealth preservation to insurance protection and providing for retirement – we can help.</a:t>
            </a:r>
          </a:p>
        </p:txBody>
      </p:sp>
      <p:sp>
        <p:nvSpPr>
          <p:cNvPr id="12" name="TextBox 11">
            <a:extLst>
              <a:ext uri="{FF2B5EF4-FFF2-40B4-BE49-F238E27FC236}">
                <a16:creationId xmlns:a16="http://schemas.microsoft.com/office/drawing/2014/main" id="{E4C64A4A-F4FA-4C0C-9982-75800FD2CDC5}"/>
              </a:ext>
            </a:extLst>
          </p:cNvPr>
          <p:cNvSpPr txBox="1"/>
          <p:nvPr/>
        </p:nvSpPr>
        <p:spPr>
          <a:xfrm>
            <a:off x="9904663" y="2880294"/>
            <a:ext cx="1980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We empower doctors to make well informed financial decisions. Our expertise is truly specialised to your profession.</a:t>
            </a:r>
          </a:p>
        </p:txBody>
      </p:sp>
      <p:sp>
        <p:nvSpPr>
          <p:cNvPr id="11" name="TextBox 10">
            <a:extLst>
              <a:ext uri="{FF2B5EF4-FFF2-40B4-BE49-F238E27FC236}">
                <a16:creationId xmlns:a16="http://schemas.microsoft.com/office/drawing/2014/main" id="{286FA4D2-2A14-44C2-976B-3EA49E11369F}"/>
              </a:ext>
            </a:extLst>
          </p:cNvPr>
          <p:cNvSpPr txBox="1"/>
          <p:nvPr/>
        </p:nvSpPr>
        <p:spPr>
          <a:xfrm>
            <a:off x="7673251" y="2880294"/>
            <a:ext cx="19800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Independent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We’re not tied to any provider and so have the marketplace at our disposal to find the best solutions to suit you</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id="{CCB75F19-F16C-485F-876D-AAC3CD260B66}"/>
              </a:ext>
            </a:extLst>
          </p:cNvPr>
          <p:cNvSpPr txBox="1"/>
          <p:nvPr/>
        </p:nvSpPr>
        <p:spPr>
          <a:xfrm>
            <a:off x="7673251" y="4674246"/>
            <a:ext cx="19800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Award-winning</a:t>
            </a:r>
            <a:endParaRPr kumimoji="0" lang="en-GB"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We are often recognised for our unparalleled standards by fellow professionals and independent judges. </a:t>
            </a:r>
          </a:p>
        </p:txBody>
      </p:sp>
      <p:sp>
        <p:nvSpPr>
          <p:cNvPr id="16" name="TextBox 15">
            <a:extLst>
              <a:ext uri="{FF2B5EF4-FFF2-40B4-BE49-F238E27FC236}">
                <a16:creationId xmlns:a16="http://schemas.microsoft.com/office/drawing/2014/main" id="{EED0BCE5-5A75-46C6-90A6-6C173F06364B}"/>
              </a:ext>
            </a:extLst>
          </p:cNvPr>
          <p:cNvSpPr txBox="1"/>
          <p:nvPr/>
        </p:nvSpPr>
        <p:spPr>
          <a:xfrm>
            <a:off x="9904663" y="4674246"/>
            <a:ext cx="1980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Trusted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Over 14,000 doctors have entrusted their personal finances to our advice</a:t>
            </a:r>
          </a:p>
        </p:txBody>
      </p:sp>
      <p:pic>
        <p:nvPicPr>
          <p:cNvPr id="3" name="Picture 2" descr="Surgeon reviewing MRI scans on a modern screen">
            <a:extLst>
              <a:ext uri="{FF2B5EF4-FFF2-40B4-BE49-F238E27FC236}">
                <a16:creationId xmlns:a16="http://schemas.microsoft.com/office/drawing/2014/main" id="{6B393A04-A048-4CE6-9311-6391D4945345}"/>
              </a:ext>
            </a:extLst>
          </p:cNvPr>
          <p:cNvPicPr>
            <a:picLocks noChangeAspect="1"/>
          </p:cNvPicPr>
          <p:nvPr/>
        </p:nvPicPr>
        <p:blipFill rotWithShape="1">
          <a:blip r:embed="rId3">
            <a:extLst>
              <a:ext uri="{28A0092B-C50C-407E-A947-70E740481C1C}">
                <a14:useLocalDpi xmlns:a14="http://schemas.microsoft.com/office/drawing/2010/main" val="0"/>
              </a:ext>
            </a:extLst>
          </a:blip>
          <a:srcRect l="10606" r="47090"/>
          <a:stretch/>
        </p:blipFill>
        <p:spPr>
          <a:xfrm>
            <a:off x="0" y="0"/>
            <a:ext cx="4346529" cy="6858000"/>
          </a:xfrm>
          <a:prstGeom prst="rect">
            <a:avLst/>
          </a:prstGeom>
        </p:spPr>
      </p:pic>
    </p:spTree>
    <p:extLst>
      <p:ext uri="{BB962C8B-B14F-4D97-AF65-F5344CB8AC3E}">
        <p14:creationId xmlns:p14="http://schemas.microsoft.com/office/powerpoint/2010/main" val="1217789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ith his hand on his head&#10;&#10;Description automatically generated with low confidence">
            <a:extLst>
              <a:ext uri="{FF2B5EF4-FFF2-40B4-BE49-F238E27FC236}">
                <a16:creationId xmlns:a16="http://schemas.microsoft.com/office/drawing/2014/main" id="{BD8D6DD7-872D-4BB3-BB63-67767F964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85512"/>
            <a:ext cx="6128967" cy="4085978"/>
          </a:xfrm>
          <a:prstGeom prst="rect">
            <a:avLst/>
          </a:prstGeom>
        </p:spPr>
      </p:pic>
      <p:sp>
        <p:nvSpPr>
          <p:cNvPr id="12" name="Isosceles Triangle 11">
            <a:extLst>
              <a:ext uri="{FF2B5EF4-FFF2-40B4-BE49-F238E27FC236}">
                <a16:creationId xmlns:a16="http://schemas.microsoft.com/office/drawing/2014/main" id="{AEAAD3F8-93A4-4116-824B-1917452C553A}"/>
              </a:ext>
            </a:extLst>
          </p:cNvPr>
          <p:cNvSpPr/>
          <p:nvPr/>
        </p:nvSpPr>
        <p:spPr>
          <a:xfrm>
            <a:off x="4817240" y="827428"/>
            <a:ext cx="2902226" cy="46505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2C22B9-36FF-4177-86CB-211AE14908EA}"/>
              </a:ext>
            </a:extLst>
          </p:cNvPr>
          <p:cNvSpPr txBox="1"/>
          <p:nvPr/>
        </p:nvSpPr>
        <p:spPr>
          <a:xfrm>
            <a:off x="6531429" y="1490844"/>
            <a:ext cx="372717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What to expect from your complimentary meeting</a:t>
            </a:r>
          </a:p>
        </p:txBody>
      </p:sp>
      <p:sp>
        <p:nvSpPr>
          <p:cNvPr id="5" name="TextBox 4">
            <a:extLst>
              <a:ext uri="{FF2B5EF4-FFF2-40B4-BE49-F238E27FC236}">
                <a16:creationId xmlns:a16="http://schemas.microsoft.com/office/drawing/2014/main" id="{2DEC2081-1876-4B8B-9061-26A1F75F990D}"/>
              </a:ext>
            </a:extLst>
          </p:cNvPr>
          <p:cNvSpPr txBox="1"/>
          <p:nvPr/>
        </p:nvSpPr>
        <p:spPr>
          <a:xfrm>
            <a:off x="6531429" y="3035643"/>
            <a:ext cx="4628940" cy="2865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You will meet with one of our specialist advisers by phone, video or in-person – your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Typically between 60 and 90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Together, we will build a picture of where you are now, where you want to be in the future, and start thinking about how best to get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We will be clear about how we can help, and what our fees might be. It’s then up to you whether you instruct us – no pressure.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59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1C08F-690B-6BA5-5951-ACCE6087210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36594B-9E05-5DA5-A36E-3197E9F7C6EA}"/>
              </a:ext>
            </a:extLst>
          </p:cNvPr>
          <p:cNvSpPr txBox="1"/>
          <p:nvPr/>
        </p:nvSpPr>
        <p:spPr>
          <a:xfrm>
            <a:off x="758979" y="721635"/>
            <a:ext cx="10674042" cy="3642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457200" rtl="0" eaLnBrk="1" fontAlgn="auto" latinLnBrk="0" hangingPunct="1">
              <a:lnSpc>
                <a:spcPts val="7010"/>
              </a:lnSpc>
              <a:spcBef>
                <a:spcPts val="0"/>
              </a:spcBef>
              <a:spcAft>
                <a:spcPts val="0"/>
              </a:spcAft>
              <a:buClrTx/>
              <a:buSzTx/>
              <a:buFontTx/>
              <a:buNone/>
              <a:tabLst/>
              <a:defRPr/>
            </a:pPr>
            <a:r>
              <a:rPr lang="en-GB" sz="4500" i="1" dirty="0">
                <a:solidFill>
                  <a:srgbClr val="FFFFFF"/>
                </a:solidFill>
                <a:latin typeface="Times New Roman" panose="02020603050405020304" pitchFamily="18" charset="0"/>
                <a:ea typeface="Legacy Serif ITC Std Book"/>
                <a:cs typeface="Times New Roman" panose="02020603050405020304" pitchFamily="18" charset="0"/>
                <a:sym typeface="Legacy Serif ITC Std Book"/>
              </a:rPr>
              <a:t>Scan below to arrange a meeting:</a:t>
            </a:r>
            <a:endParaRPr kumimoji="0" lang="en-GB" sz="4500" b="0" i="1" u="none" strike="noStrike" kern="1200" cap="none" spc="0" normalizeH="0" baseline="0" noProof="0" dirty="0">
              <a:ln>
                <a:noFill/>
              </a:ln>
              <a:solidFill>
                <a:srgbClr val="FFFFFF"/>
              </a:solidFill>
              <a:effectLst/>
              <a:uLnTx/>
              <a:uFillTx/>
              <a:latin typeface="Times New Roman" panose="02020603050405020304" pitchFamily="18" charset="0"/>
              <a:ea typeface="Legacy Serif ITC Std Book"/>
              <a:cs typeface="Times New Roman" panose="02020603050405020304" pitchFamily="18" charset="0"/>
              <a:sym typeface="Legacy Serif ITC Std Book"/>
            </a:endParaRPr>
          </a:p>
          <a:p>
            <a:pPr marL="0" marR="0" lvl="0" indent="0" algn="ctr" defTabSz="457200" rtl="0" eaLnBrk="1" fontAlgn="auto" latinLnBrk="0" hangingPunct="1">
              <a:lnSpc>
                <a:spcPts val="7010"/>
              </a:lnSpc>
              <a:spcBef>
                <a:spcPts val="0"/>
              </a:spcBef>
              <a:spcAft>
                <a:spcPts val="0"/>
              </a:spcAft>
              <a:buClrTx/>
              <a:buSzTx/>
              <a:buFontTx/>
              <a:buNone/>
              <a:tabLst/>
              <a:defRPr/>
            </a:pPr>
            <a:endParaRPr kumimoji="0" lang="en-GB" sz="35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Times New Roman" panose="02020603050405020304" pitchFamily="18" charset="0"/>
              <a:sym typeface="Legacy Serif ITC Std Book"/>
            </a:endParaRPr>
          </a:p>
          <a:p>
            <a:pPr marL="0" marR="0" lvl="0" indent="0" algn="ctr" defTabSz="457200" rtl="0" eaLnBrk="1" fontAlgn="auto" latinLnBrk="0" hangingPunct="1">
              <a:lnSpc>
                <a:spcPts val="7010"/>
              </a:lnSpc>
              <a:spcBef>
                <a:spcPts val="0"/>
              </a:spcBef>
              <a:spcAft>
                <a:spcPts val="0"/>
              </a:spcAft>
              <a:buClrTx/>
              <a:buSzTx/>
              <a:buFontTx/>
              <a:buNone/>
              <a:tabLst/>
              <a:defRPr/>
            </a:pPr>
            <a:endParaRPr kumimoji="0" lang="en-GB" sz="6300" b="0" i="1" u="none" strike="noStrike" kern="1200" cap="none" spc="0" normalizeH="0" baseline="0" noProof="0" dirty="0">
              <a:ln>
                <a:noFill/>
              </a:ln>
              <a:solidFill>
                <a:srgbClr val="FFFFFF"/>
              </a:solidFill>
              <a:effectLst/>
              <a:uLnTx/>
              <a:uFillTx/>
              <a:latin typeface="Times New Roman" panose="02020603050405020304" pitchFamily="18" charset="0"/>
              <a:ea typeface="Legacy Serif ITC Std Book"/>
              <a:cs typeface="Times New Roman" panose="02020603050405020304" pitchFamily="18" charset="0"/>
              <a:sym typeface="Legacy Serif ITC Std Book"/>
            </a:endParaRPr>
          </a:p>
          <a:p>
            <a:pPr marL="0" marR="0" lvl="0" indent="0" algn="ctr" defTabSz="457200" rtl="0" eaLnBrk="1" fontAlgn="auto" latinLnBrk="0" hangingPunct="1">
              <a:lnSpc>
                <a:spcPts val="7010"/>
              </a:lnSpc>
              <a:spcBef>
                <a:spcPts val="0"/>
              </a:spcBef>
              <a:spcAft>
                <a:spcPts val="0"/>
              </a:spcAft>
              <a:buClrTx/>
              <a:buSzTx/>
              <a:buFontTx/>
              <a:buNone/>
              <a:tabLst/>
              <a:defRPr/>
            </a:pPr>
            <a:endParaRPr kumimoji="0" lang="en-GB" sz="55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endParaRPr>
          </a:p>
        </p:txBody>
      </p:sp>
      <p:pic>
        <p:nvPicPr>
          <p:cNvPr id="6" name="Picture 5">
            <a:extLst>
              <a:ext uri="{FF2B5EF4-FFF2-40B4-BE49-F238E27FC236}">
                <a16:creationId xmlns:a16="http://schemas.microsoft.com/office/drawing/2014/main" id="{2935D2CF-6EB3-93EA-AD51-5883C031C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838172"/>
            <a:ext cx="4572000" cy="4572000"/>
          </a:xfrm>
          <a:prstGeom prst="rect">
            <a:avLst/>
          </a:prstGeom>
        </p:spPr>
      </p:pic>
    </p:spTree>
    <p:extLst>
      <p:ext uri="{BB962C8B-B14F-4D97-AF65-F5344CB8AC3E}">
        <p14:creationId xmlns:p14="http://schemas.microsoft.com/office/powerpoint/2010/main" val="44414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6391-C1BE-4726-A42D-356B7AF8CA4F}"/>
              </a:ext>
            </a:extLst>
          </p:cNvPr>
          <p:cNvSpPr>
            <a:spLocks noGrp="1"/>
          </p:cNvSpPr>
          <p:nvPr>
            <p:ph type="title" idx="4294967295"/>
          </p:nvPr>
        </p:nvSpPr>
        <p:spPr>
          <a:xfrm>
            <a:off x="471194" y="948779"/>
            <a:ext cx="9382125" cy="1116013"/>
          </a:xfrm>
        </p:spPr>
        <p:txBody>
          <a:bodyPr anchor="b">
            <a:normAutofit fontScale="90000"/>
          </a:bodyPr>
          <a:lstStyle/>
          <a:p>
            <a:r>
              <a:rPr lang="en-GB" dirty="0">
                <a:solidFill>
                  <a:srgbClr val="C00000"/>
                </a:solidFill>
              </a:rPr>
              <a:t>Important Pension Factors to Consider</a:t>
            </a:r>
            <a:br>
              <a:rPr lang="en-GB" sz="4000" dirty="0">
                <a:solidFill>
                  <a:srgbClr val="262626"/>
                </a:solidFill>
              </a:rPr>
            </a:br>
            <a:endParaRPr lang="en-GB" sz="4000" dirty="0">
              <a:solidFill>
                <a:srgbClr val="262626"/>
              </a:solidFill>
            </a:endParaRPr>
          </a:p>
        </p:txBody>
      </p:sp>
      <p:sp>
        <p:nvSpPr>
          <p:cNvPr id="3" name="Content Placeholder 2">
            <a:extLst>
              <a:ext uri="{FF2B5EF4-FFF2-40B4-BE49-F238E27FC236}">
                <a16:creationId xmlns:a16="http://schemas.microsoft.com/office/drawing/2014/main" id="{BAA6EA2F-BDFB-4628-8857-6DE91C7BFC18}"/>
              </a:ext>
            </a:extLst>
          </p:cNvPr>
          <p:cNvSpPr>
            <a:spLocks noGrp="1"/>
          </p:cNvSpPr>
          <p:nvPr>
            <p:ph idx="4294967295"/>
          </p:nvPr>
        </p:nvSpPr>
        <p:spPr>
          <a:xfrm>
            <a:off x="569165" y="2064792"/>
            <a:ext cx="10515600" cy="3069772"/>
          </a:xfrm>
        </p:spPr>
        <p:txBody>
          <a:bodyPr anchor="ctr">
            <a:normAutofit/>
          </a:bodyPr>
          <a:lstStyle/>
          <a:p>
            <a:r>
              <a:rPr lang="en-GB" sz="1600" dirty="0"/>
              <a:t>How does the NHS Pension work?</a:t>
            </a:r>
          </a:p>
          <a:p>
            <a:r>
              <a:rPr lang="en-GB" sz="1600" dirty="0"/>
              <a:t>Is the NHS Pension worth joining?</a:t>
            </a:r>
          </a:p>
          <a:p>
            <a:r>
              <a:rPr lang="en-GB" sz="1600" dirty="0"/>
              <a:t>What does it give me?</a:t>
            </a:r>
          </a:p>
          <a:p>
            <a:r>
              <a:rPr lang="en-GB" sz="1600" dirty="0"/>
              <a:t>How much does it cost?</a:t>
            </a:r>
          </a:p>
          <a:p>
            <a:r>
              <a:rPr lang="en-GB" sz="1600" dirty="0"/>
              <a:t>What happens if I die or become sick?</a:t>
            </a:r>
          </a:p>
          <a:p>
            <a:r>
              <a:rPr lang="en-GB" sz="1600" dirty="0"/>
              <a:t>What happens if I leave?</a:t>
            </a:r>
          </a:p>
          <a:p>
            <a:r>
              <a:rPr lang="en-GB" sz="1600" dirty="0"/>
              <a:t>What happens to my pension if I return home either before or at retirement? </a:t>
            </a:r>
          </a:p>
        </p:txBody>
      </p:sp>
    </p:spTree>
    <p:extLst>
      <p:ext uri="{BB962C8B-B14F-4D97-AF65-F5344CB8AC3E}">
        <p14:creationId xmlns:p14="http://schemas.microsoft.com/office/powerpoint/2010/main" val="304237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DE25-F3F7-41D6-8611-4B251F4A5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0C5325-3037-6F2E-84DA-E5B32CD4A838}"/>
              </a:ext>
            </a:extLst>
          </p:cNvPr>
          <p:cNvSpPr>
            <a:spLocks noGrp="1"/>
          </p:cNvSpPr>
          <p:nvPr>
            <p:ph type="title"/>
          </p:nvPr>
        </p:nvSpPr>
        <p:spPr/>
        <p:txBody>
          <a:bodyPr>
            <a:normAutofit/>
          </a:bodyPr>
          <a:lstStyle/>
          <a:p>
            <a:r>
              <a:rPr lang="en-GB" sz="4000" dirty="0">
                <a:solidFill>
                  <a:srgbClr val="C00000"/>
                </a:solidFill>
              </a:rPr>
              <a:t>2015 NHS Pension Scheme Explained</a:t>
            </a:r>
            <a:endParaRPr lang="en-US" sz="4000" dirty="0">
              <a:solidFill>
                <a:srgbClr val="C00000"/>
              </a:solidFill>
            </a:endParaRPr>
          </a:p>
        </p:txBody>
      </p:sp>
      <p:sp>
        <p:nvSpPr>
          <p:cNvPr id="14" name="TextBox 13">
            <a:extLst>
              <a:ext uri="{FF2B5EF4-FFF2-40B4-BE49-F238E27FC236}">
                <a16:creationId xmlns:a16="http://schemas.microsoft.com/office/drawing/2014/main" id="{037DEA54-5D85-00B5-28F2-59E41B3273A1}"/>
              </a:ext>
            </a:extLst>
          </p:cNvPr>
          <p:cNvSpPr txBox="1"/>
          <p:nvPr/>
        </p:nvSpPr>
        <p:spPr>
          <a:xfrm>
            <a:off x="4456545" y="5230097"/>
            <a:ext cx="184666" cy="369332"/>
          </a:xfrm>
          <a:prstGeom prst="rect">
            <a:avLst/>
          </a:prstGeom>
          <a:noFill/>
        </p:spPr>
        <p:txBody>
          <a:bodyPr wrap="none" rtlCol="0">
            <a:spAutoFit/>
          </a:bodyPr>
          <a:lstStyle/>
          <a:p>
            <a:endParaRPr lang="en-US" dirty="0"/>
          </a:p>
        </p:txBody>
      </p:sp>
      <p:sp>
        <p:nvSpPr>
          <p:cNvPr id="8" name="Rectangle 3">
            <a:extLst>
              <a:ext uri="{FF2B5EF4-FFF2-40B4-BE49-F238E27FC236}">
                <a16:creationId xmlns:a16="http://schemas.microsoft.com/office/drawing/2014/main" id="{78B96598-E903-89C3-7DC0-2BBFBCBE011D}"/>
              </a:ext>
            </a:extLst>
          </p:cNvPr>
          <p:cNvSpPr>
            <a:spLocks noChangeArrowheads="1"/>
          </p:cNvSpPr>
          <p:nvPr/>
        </p:nvSpPr>
        <p:spPr bwMode="auto">
          <a:xfrm>
            <a:off x="838200" y="1469571"/>
            <a:ext cx="9405257" cy="304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Build up rate </a:t>
            </a: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eaLnBrk="1" hangingPunct="1">
              <a:lnSpc>
                <a:spcPts val="2263"/>
              </a:lnSpc>
              <a:spcAft>
                <a:spcPts val="1200"/>
              </a:spcAft>
              <a:buClr>
                <a:srgbClr val="005EB8"/>
              </a:buClr>
              <a:buFont typeface="Arial" panose="020B0604020202020204" pitchFamily="34" charset="0"/>
              <a:buChar char="•"/>
            </a:pPr>
            <a:r>
              <a:rPr lang="en-GB" altLang="en-US" sz="1600" dirty="0">
                <a:latin typeface="Roboto" panose="02000000000000000000" pitchFamily="2" charset="0"/>
                <a:ea typeface="Roboto" panose="02000000000000000000" pitchFamily="2" charset="0"/>
                <a:cs typeface="Arial" pitchFamily="34" charset="0"/>
              </a:rPr>
              <a:t>The amount of pension you earn each year is determined by what is known as the ‘build up rate’ which is usually shown as a fraction of your pensionable earnings. </a:t>
            </a:r>
          </a:p>
          <a:p>
            <a:pPr eaLnBrk="1" hangingPunct="1">
              <a:lnSpc>
                <a:spcPts val="2263"/>
              </a:lnSpc>
              <a:spcAft>
                <a:spcPts val="1200"/>
              </a:spcAft>
              <a:buClr>
                <a:srgbClr val="005EB8"/>
              </a:buClr>
              <a:buFont typeface="Arial" panose="020B0604020202020204" pitchFamily="34" charset="0"/>
              <a:buChar char="•"/>
            </a:pPr>
            <a:r>
              <a:rPr lang="en-GB" altLang="en-US" sz="1600" dirty="0">
                <a:latin typeface="Roboto" panose="02000000000000000000" pitchFamily="2" charset="0"/>
                <a:ea typeface="Roboto" panose="02000000000000000000" pitchFamily="2" charset="0"/>
                <a:cs typeface="Arial" pitchFamily="34" charset="0"/>
              </a:rPr>
              <a:t>In this Scheme the build-up rate is 1/54th, so you earn a pension each year of 1/54th of your pensionable earnings. For example, if you earn £54,000 in a year you would earn a pension for that year of 1/54th of £54,000, which is £1,000. This is the pension you would build up for that year. </a:t>
            </a:r>
          </a:p>
        </p:txBody>
      </p:sp>
    </p:spTree>
    <p:extLst>
      <p:ext uri="{BB962C8B-B14F-4D97-AF65-F5344CB8AC3E}">
        <p14:creationId xmlns:p14="http://schemas.microsoft.com/office/powerpoint/2010/main" val="318384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A68CA-4F08-4BE0-64DC-78A8ABA84B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362DA-41A8-7591-11B0-A9D590E5C514}"/>
              </a:ext>
            </a:extLst>
          </p:cNvPr>
          <p:cNvSpPr>
            <a:spLocks noGrp="1"/>
          </p:cNvSpPr>
          <p:nvPr>
            <p:ph type="title"/>
          </p:nvPr>
        </p:nvSpPr>
        <p:spPr/>
        <p:txBody>
          <a:bodyPr>
            <a:normAutofit/>
          </a:bodyPr>
          <a:lstStyle/>
          <a:p>
            <a:r>
              <a:rPr lang="en-GB" sz="4000" dirty="0">
                <a:solidFill>
                  <a:srgbClr val="C00000"/>
                </a:solidFill>
              </a:rPr>
              <a:t>2015 NHS Pension Scheme Explained</a:t>
            </a:r>
            <a:endParaRPr lang="en-US" sz="4000" dirty="0">
              <a:solidFill>
                <a:srgbClr val="C00000"/>
              </a:solidFill>
            </a:endParaRPr>
          </a:p>
        </p:txBody>
      </p:sp>
      <p:sp>
        <p:nvSpPr>
          <p:cNvPr id="14" name="TextBox 13">
            <a:extLst>
              <a:ext uri="{FF2B5EF4-FFF2-40B4-BE49-F238E27FC236}">
                <a16:creationId xmlns:a16="http://schemas.microsoft.com/office/drawing/2014/main" id="{CCABA690-EBB6-A9F2-02F6-B8E7C59F040B}"/>
              </a:ext>
            </a:extLst>
          </p:cNvPr>
          <p:cNvSpPr txBox="1"/>
          <p:nvPr/>
        </p:nvSpPr>
        <p:spPr>
          <a:xfrm>
            <a:off x="4456545" y="5230097"/>
            <a:ext cx="184666" cy="369332"/>
          </a:xfrm>
          <a:prstGeom prst="rect">
            <a:avLst/>
          </a:prstGeom>
          <a:noFill/>
        </p:spPr>
        <p:txBody>
          <a:bodyPr wrap="none" rtlCol="0">
            <a:spAutoFit/>
          </a:bodyPr>
          <a:lstStyle/>
          <a:p>
            <a:endParaRPr lang="en-US" dirty="0"/>
          </a:p>
        </p:txBody>
      </p:sp>
      <p:sp>
        <p:nvSpPr>
          <p:cNvPr id="8" name="Rectangle 3">
            <a:extLst>
              <a:ext uri="{FF2B5EF4-FFF2-40B4-BE49-F238E27FC236}">
                <a16:creationId xmlns:a16="http://schemas.microsoft.com/office/drawing/2014/main" id="{6F4D7035-6D2E-52C6-272D-12EF28A59D29}"/>
              </a:ext>
            </a:extLst>
          </p:cNvPr>
          <p:cNvSpPr>
            <a:spLocks noChangeArrowheads="1"/>
          </p:cNvSpPr>
          <p:nvPr/>
        </p:nvSpPr>
        <p:spPr bwMode="auto">
          <a:xfrm>
            <a:off x="838200" y="1469571"/>
            <a:ext cx="9405257" cy="42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Annual revaluation </a:t>
            </a: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eaLnBrk="1" hangingPunct="1">
              <a:lnSpc>
                <a:spcPts val="2263"/>
              </a:lnSpc>
              <a:spcAft>
                <a:spcPts val="1200"/>
              </a:spcAft>
              <a:buClr>
                <a:srgbClr val="005EB8"/>
              </a:buClr>
              <a:buFont typeface="Arial" panose="020B0604020202020204" pitchFamily="34" charset="0"/>
              <a:buChar char="•"/>
            </a:pPr>
            <a:r>
              <a:rPr lang="en-GB" altLang="en-US" sz="1600" dirty="0">
                <a:latin typeface="Roboto" panose="02000000000000000000" pitchFamily="2" charset="0"/>
                <a:ea typeface="Roboto" panose="02000000000000000000" pitchFamily="2" charset="0"/>
                <a:cs typeface="Arial" pitchFamily="34" charset="0"/>
              </a:rPr>
              <a:t>Your pension earned each year will be increased each year by a rate, known as ‘revaluation’, in the period before you retire or leave. </a:t>
            </a:r>
          </a:p>
          <a:p>
            <a:pPr eaLnBrk="1" hangingPunct="1">
              <a:lnSpc>
                <a:spcPts val="2263"/>
              </a:lnSpc>
              <a:spcAft>
                <a:spcPts val="1200"/>
              </a:spcAft>
              <a:buClr>
                <a:srgbClr val="005EB8"/>
              </a:buClr>
              <a:buFont typeface="Arial" panose="020B0604020202020204" pitchFamily="34" charset="0"/>
              <a:buChar char="•"/>
            </a:pPr>
            <a:r>
              <a:rPr lang="en-GB" altLang="en-US" sz="1600" dirty="0">
                <a:latin typeface="Roboto" panose="02000000000000000000" pitchFamily="2" charset="0"/>
                <a:ea typeface="Roboto" panose="02000000000000000000" pitchFamily="2" charset="0"/>
                <a:cs typeface="Arial" pitchFamily="34" charset="0"/>
              </a:rPr>
              <a:t>The revaluation rate is currently Consumer Prices Index (CPI) plus 1.5% each year. For example, if CPI was 2% then the pension would be revalued by 3.5% at the beginning of the following year. </a:t>
            </a:r>
          </a:p>
          <a:p>
            <a:pPr eaLnBrk="1" hangingPunct="1">
              <a:lnSpc>
                <a:spcPts val="2263"/>
              </a:lnSpc>
              <a:spcAft>
                <a:spcPts val="1200"/>
              </a:spcAft>
              <a:buClr>
                <a:srgbClr val="005EB8"/>
              </a:buClr>
              <a:buFont typeface="Arial" panose="020B0604020202020204" pitchFamily="34" charset="0"/>
              <a:buChar char="•"/>
            </a:pPr>
            <a:r>
              <a:rPr lang="en-GB" altLang="en-US" sz="1600" dirty="0">
                <a:latin typeface="Roboto" panose="02000000000000000000" pitchFamily="2" charset="0"/>
                <a:ea typeface="Roboto" panose="02000000000000000000" pitchFamily="2" charset="0"/>
                <a:cs typeface="Arial" pitchFamily="34" charset="0"/>
              </a:rPr>
              <a:t>If you leave this Scheme before becoming entitled to claim your retirement benefits, annual revaluation stops and is replaced at retirement by the addition of Pensions Increase. Pensions Increase is used to maintain the value of your pension against rises in the cost of living. </a:t>
            </a: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352920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600CE-39F6-E5F0-4F05-EFCD66B6A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84D4F9-46D7-3E51-AA1E-4769DD8FA5F5}"/>
              </a:ext>
            </a:extLst>
          </p:cNvPr>
          <p:cNvSpPr>
            <a:spLocks noGrp="1"/>
          </p:cNvSpPr>
          <p:nvPr>
            <p:ph type="title"/>
          </p:nvPr>
        </p:nvSpPr>
        <p:spPr/>
        <p:txBody>
          <a:bodyPr>
            <a:normAutofit/>
          </a:bodyPr>
          <a:lstStyle/>
          <a:p>
            <a:r>
              <a:rPr lang="en-GB" sz="4000" dirty="0">
                <a:solidFill>
                  <a:srgbClr val="C00000"/>
                </a:solidFill>
              </a:rPr>
              <a:t>2015 NHS Pension Scheme Explained</a:t>
            </a:r>
            <a:endParaRPr lang="en-US" sz="4000" dirty="0">
              <a:solidFill>
                <a:srgbClr val="C00000"/>
              </a:solidFill>
            </a:endParaRPr>
          </a:p>
        </p:txBody>
      </p:sp>
      <p:sp>
        <p:nvSpPr>
          <p:cNvPr id="14" name="TextBox 13">
            <a:extLst>
              <a:ext uri="{FF2B5EF4-FFF2-40B4-BE49-F238E27FC236}">
                <a16:creationId xmlns:a16="http://schemas.microsoft.com/office/drawing/2014/main" id="{50661FF7-70B1-B281-6178-E2965753F9E0}"/>
              </a:ext>
            </a:extLst>
          </p:cNvPr>
          <p:cNvSpPr txBox="1"/>
          <p:nvPr/>
        </p:nvSpPr>
        <p:spPr>
          <a:xfrm>
            <a:off x="4456545" y="5230097"/>
            <a:ext cx="184666" cy="369332"/>
          </a:xfrm>
          <a:prstGeom prst="rect">
            <a:avLst/>
          </a:prstGeom>
          <a:noFill/>
        </p:spPr>
        <p:txBody>
          <a:bodyPr wrap="none" rtlCol="0">
            <a:spAutoFit/>
          </a:bodyPr>
          <a:lstStyle/>
          <a:p>
            <a:endParaRPr lang="en-US" dirty="0"/>
          </a:p>
        </p:txBody>
      </p:sp>
      <p:sp>
        <p:nvSpPr>
          <p:cNvPr id="8" name="Rectangle 3">
            <a:extLst>
              <a:ext uri="{FF2B5EF4-FFF2-40B4-BE49-F238E27FC236}">
                <a16:creationId xmlns:a16="http://schemas.microsoft.com/office/drawing/2014/main" id="{9BD1CFC0-0D92-D73B-20C5-9C90CC436CFF}"/>
              </a:ext>
            </a:extLst>
          </p:cNvPr>
          <p:cNvSpPr>
            <a:spLocks noChangeArrowheads="1"/>
          </p:cNvSpPr>
          <p:nvPr/>
        </p:nvSpPr>
        <p:spPr bwMode="auto">
          <a:xfrm>
            <a:off x="838200" y="1469571"/>
            <a:ext cx="9405257" cy="364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Length of Scheme membership</a:t>
            </a: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eaLnBrk="1" hangingPunct="1">
              <a:lnSpc>
                <a:spcPts val="2263"/>
              </a:lnSpc>
              <a:spcAft>
                <a:spcPts val="1200"/>
              </a:spcAft>
              <a:buClr>
                <a:srgbClr val="005EB8"/>
              </a:buClr>
              <a:buFont typeface="Arial" panose="020B0604020202020204" pitchFamily="34" charset="0"/>
              <a:buChar char="•"/>
            </a:pPr>
            <a:r>
              <a:rPr lang="en-GB" altLang="en-US" sz="1600" dirty="0">
                <a:latin typeface="Roboto" panose="02000000000000000000" pitchFamily="2" charset="0"/>
                <a:ea typeface="Roboto" panose="02000000000000000000" pitchFamily="2" charset="0"/>
                <a:cs typeface="Arial" pitchFamily="34" charset="0"/>
              </a:rPr>
              <a:t>You can continue to build up pension rights in this Scheme until age 75 with no limit to the number of years’ pensionable earnings.</a:t>
            </a:r>
          </a:p>
          <a:p>
            <a:pPr eaLnBrk="1" hangingPunct="1">
              <a:lnSpc>
                <a:spcPts val="2263"/>
              </a:lnSpc>
              <a:spcAft>
                <a:spcPts val="1200"/>
              </a:spcAft>
              <a:buClr>
                <a:srgbClr val="005EB8"/>
              </a:buClr>
              <a:buFont typeface="Arial" panose="020B0604020202020204" pitchFamily="34" charset="0"/>
              <a:buChar char="•"/>
            </a:pPr>
            <a:r>
              <a:rPr lang="en-GB" altLang="en-US" sz="1600" dirty="0">
                <a:latin typeface="Roboto" panose="02000000000000000000" pitchFamily="2" charset="0"/>
                <a:ea typeface="Roboto" panose="02000000000000000000" pitchFamily="2" charset="0"/>
                <a:cs typeface="Arial" pitchFamily="34" charset="0"/>
              </a:rPr>
              <a:t>Each year of membership adds a value to the pension.  The years of membership are then added together to provide one overall pension. </a:t>
            </a: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 </a:t>
            </a: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352810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FE22B-313D-DE02-D6B7-3372D2400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AA5EF-8449-BE9E-8D1D-8A18A547E3B5}"/>
              </a:ext>
            </a:extLst>
          </p:cNvPr>
          <p:cNvSpPr>
            <a:spLocks noGrp="1"/>
          </p:cNvSpPr>
          <p:nvPr>
            <p:ph type="title"/>
          </p:nvPr>
        </p:nvSpPr>
        <p:spPr/>
        <p:txBody>
          <a:bodyPr>
            <a:normAutofit/>
          </a:bodyPr>
          <a:lstStyle/>
          <a:p>
            <a:r>
              <a:rPr lang="en-GB" sz="4000" dirty="0">
                <a:solidFill>
                  <a:srgbClr val="C00000"/>
                </a:solidFill>
              </a:rPr>
              <a:t>What if I leave the NHS Pension Scheme </a:t>
            </a:r>
            <a:br>
              <a:rPr lang="en-GB" sz="4000" dirty="0">
                <a:solidFill>
                  <a:srgbClr val="C00000"/>
                </a:solidFill>
              </a:rPr>
            </a:br>
            <a:r>
              <a:rPr lang="en-GB" sz="4000" dirty="0">
                <a:solidFill>
                  <a:srgbClr val="C00000"/>
                </a:solidFill>
              </a:rPr>
              <a:t>and move abroad?</a:t>
            </a:r>
            <a:endParaRPr lang="en-US" sz="4000" dirty="0">
              <a:solidFill>
                <a:srgbClr val="C00000"/>
              </a:solidFill>
            </a:endParaRPr>
          </a:p>
        </p:txBody>
      </p:sp>
      <p:sp>
        <p:nvSpPr>
          <p:cNvPr id="14" name="TextBox 13">
            <a:extLst>
              <a:ext uri="{FF2B5EF4-FFF2-40B4-BE49-F238E27FC236}">
                <a16:creationId xmlns:a16="http://schemas.microsoft.com/office/drawing/2014/main" id="{1A786758-BF5F-337E-0DA8-95C190480D28}"/>
              </a:ext>
            </a:extLst>
          </p:cNvPr>
          <p:cNvSpPr txBox="1"/>
          <p:nvPr/>
        </p:nvSpPr>
        <p:spPr>
          <a:xfrm>
            <a:off x="4456545" y="5230097"/>
            <a:ext cx="184666" cy="369332"/>
          </a:xfrm>
          <a:prstGeom prst="rect">
            <a:avLst/>
          </a:prstGeom>
          <a:noFill/>
        </p:spPr>
        <p:txBody>
          <a:bodyPr wrap="none" rtlCol="0">
            <a:spAutoFit/>
          </a:bodyPr>
          <a:lstStyle/>
          <a:p>
            <a:endParaRPr lang="en-US" dirty="0"/>
          </a:p>
        </p:txBody>
      </p:sp>
      <p:sp>
        <p:nvSpPr>
          <p:cNvPr id="8" name="Rectangle 3">
            <a:extLst>
              <a:ext uri="{FF2B5EF4-FFF2-40B4-BE49-F238E27FC236}">
                <a16:creationId xmlns:a16="http://schemas.microsoft.com/office/drawing/2014/main" id="{442A0891-DCF9-4E5D-5B49-2AA7946B5D6F}"/>
              </a:ext>
            </a:extLst>
          </p:cNvPr>
          <p:cNvSpPr>
            <a:spLocks noChangeArrowheads="1"/>
          </p:cNvSpPr>
          <p:nvPr/>
        </p:nvSpPr>
        <p:spPr bwMode="auto">
          <a:xfrm>
            <a:off x="838200" y="1469571"/>
            <a:ext cx="10515600" cy="558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To qualify for a refund of pension contributions you must have less than two years’ qualifying membership.</a:t>
            </a: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You do not qualify for a refund of pension contributions if you have 2 or more years’ qualifying membership.  However, you will have accumulated a pension benefit which can start to be paid at any age from the minimum pension age (currently 55*) up to age 75. </a:t>
            </a: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This pension can be payable wherever you are resident in the world and can be paid directly into any UK authorised Bank Account.</a:t>
            </a: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If you decide not to maintain a bank account in the UK, payments can be made direct to your own bank account, held in the country specified on the bank mandate, in local currency. </a:t>
            </a: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*Legislation has been introduced to increase the minimum pension age to 57 from April 2028</a:t>
            </a:r>
          </a:p>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p:txBody>
      </p:sp>
    </p:spTree>
    <p:extLst>
      <p:ext uri="{BB962C8B-B14F-4D97-AF65-F5344CB8AC3E}">
        <p14:creationId xmlns:p14="http://schemas.microsoft.com/office/powerpoint/2010/main" val="243262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DBCA8-FE33-BB68-674C-3EB262CABBBA}"/>
              </a:ext>
            </a:extLst>
          </p:cNvPr>
          <p:cNvSpPr txBox="1"/>
          <p:nvPr/>
        </p:nvSpPr>
        <p:spPr>
          <a:xfrm>
            <a:off x="2567609" y="692697"/>
            <a:ext cx="4534459" cy="646331"/>
          </a:xfrm>
          <a:prstGeom prst="rect">
            <a:avLst/>
          </a:prstGeom>
          <a:noFill/>
        </p:spPr>
        <p:txBody>
          <a:bodyPr wrap="square" rtlCol="0">
            <a:spAutoFit/>
          </a:bodyPr>
          <a:lstStyle/>
          <a:p>
            <a:endParaRPr lang="en-GB" dirty="0"/>
          </a:p>
          <a:p>
            <a:endParaRPr lang="en-GB" dirty="0"/>
          </a:p>
        </p:txBody>
      </p:sp>
      <p:sp>
        <p:nvSpPr>
          <p:cNvPr id="4" name="Title 3">
            <a:extLst>
              <a:ext uri="{FF2B5EF4-FFF2-40B4-BE49-F238E27FC236}">
                <a16:creationId xmlns:a16="http://schemas.microsoft.com/office/drawing/2014/main" id="{CE7FD520-A370-0254-CE0C-67D91F94B522}"/>
              </a:ext>
            </a:extLst>
          </p:cNvPr>
          <p:cNvSpPr>
            <a:spLocks noGrp="1"/>
          </p:cNvSpPr>
          <p:nvPr>
            <p:ph type="title"/>
          </p:nvPr>
        </p:nvSpPr>
        <p:spPr/>
        <p:txBody>
          <a:bodyPr>
            <a:normAutofit/>
          </a:bodyPr>
          <a:lstStyle/>
          <a:p>
            <a:r>
              <a:rPr lang="en-GB" sz="4000" dirty="0">
                <a:solidFill>
                  <a:srgbClr val="C00000"/>
                </a:solidFill>
              </a:rPr>
              <a:t>SPPA Scotland Contribution Rates</a:t>
            </a:r>
          </a:p>
        </p:txBody>
      </p:sp>
      <p:pic>
        <p:nvPicPr>
          <p:cNvPr id="6" name="Picture 5">
            <a:extLst>
              <a:ext uri="{FF2B5EF4-FFF2-40B4-BE49-F238E27FC236}">
                <a16:creationId xmlns:a16="http://schemas.microsoft.com/office/drawing/2014/main" id="{AD3E2057-5F8D-D943-8C2F-E435CA567A0F}"/>
              </a:ext>
            </a:extLst>
          </p:cNvPr>
          <p:cNvPicPr>
            <a:picLocks noChangeAspect="1"/>
          </p:cNvPicPr>
          <p:nvPr/>
        </p:nvPicPr>
        <p:blipFill>
          <a:blip r:embed="rId3"/>
          <a:stretch>
            <a:fillRect/>
          </a:stretch>
        </p:blipFill>
        <p:spPr>
          <a:xfrm>
            <a:off x="2593963" y="1576385"/>
            <a:ext cx="5973094" cy="4916490"/>
          </a:xfrm>
          <a:prstGeom prst="rect">
            <a:avLst/>
          </a:prstGeom>
        </p:spPr>
      </p:pic>
    </p:spTree>
    <p:extLst>
      <p:ext uri="{BB962C8B-B14F-4D97-AF65-F5344CB8AC3E}">
        <p14:creationId xmlns:p14="http://schemas.microsoft.com/office/powerpoint/2010/main" val="41695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140FB-AAEE-59D0-3BB2-DE36BCE2B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6CCBA-8579-32D9-BC20-CA5E8016854B}"/>
              </a:ext>
            </a:extLst>
          </p:cNvPr>
          <p:cNvSpPr>
            <a:spLocks noGrp="1"/>
          </p:cNvSpPr>
          <p:nvPr>
            <p:ph type="title"/>
          </p:nvPr>
        </p:nvSpPr>
        <p:spPr/>
        <p:txBody>
          <a:bodyPr>
            <a:normAutofit fontScale="90000"/>
          </a:bodyPr>
          <a:lstStyle/>
          <a:p>
            <a:br>
              <a:rPr lang="en-GB" sz="4000" dirty="0">
                <a:solidFill>
                  <a:srgbClr val="C00000"/>
                </a:solidFill>
              </a:rPr>
            </a:br>
            <a:br>
              <a:rPr lang="en-GB" sz="4000" dirty="0">
                <a:solidFill>
                  <a:srgbClr val="C00000"/>
                </a:solidFill>
              </a:rPr>
            </a:br>
            <a:r>
              <a:rPr lang="en-GB" sz="4000" dirty="0">
                <a:solidFill>
                  <a:srgbClr val="C00000"/>
                </a:solidFill>
              </a:rPr>
              <a:t>Buying Additional Pension in the 2015 (CARE) Scheme </a:t>
            </a:r>
            <a:br>
              <a:rPr lang="en-GB" sz="4000" dirty="0">
                <a:solidFill>
                  <a:srgbClr val="C00000"/>
                </a:solidFill>
              </a:rPr>
            </a:br>
            <a:endParaRPr lang="en-US" sz="4000" dirty="0">
              <a:solidFill>
                <a:srgbClr val="C00000"/>
              </a:solidFill>
            </a:endParaRPr>
          </a:p>
        </p:txBody>
      </p:sp>
      <p:sp>
        <p:nvSpPr>
          <p:cNvPr id="14" name="TextBox 13">
            <a:extLst>
              <a:ext uri="{FF2B5EF4-FFF2-40B4-BE49-F238E27FC236}">
                <a16:creationId xmlns:a16="http://schemas.microsoft.com/office/drawing/2014/main" id="{9F36D6DA-415E-0335-E7A4-D7F2D6232F56}"/>
              </a:ext>
            </a:extLst>
          </p:cNvPr>
          <p:cNvSpPr txBox="1"/>
          <p:nvPr/>
        </p:nvSpPr>
        <p:spPr>
          <a:xfrm>
            <a:off x="4456545" y="5230097"/>
            <a:ext cx="184666" cy="369332"/>
          </a:xfrm>
          <a:prstGeom prst="rect">
            <a:avLst/>
          </a:prstGeom>
          <a:noFill/>
        </p:spPr>
        <p:txBody>
          <a:bodyPr wrap="none" rtlCol="0">
            <a:spAutoFit/>
          </a:bodyPr>
          <a:lstStyle/>
          <a:p>
            <a:endParaRPr lang="en-US" dirty="0"/>
          </a:p>
        </p:txBody>
      </p:sp>
      <p:sp>
        <p:nvSpPr>
          <p:cNvPr id="8" name="Rectangle 3">
            <a:extLst>
              <a:ext uri="{FF2B5EF4-FFF2-40B4-BE49-F238E27FC236}">
                <a16:creationId xmlns:a16="http://schemas.microsoft.com/office/drawing/2014/main" id="{4CBEDEE3-61C1-B094-6149-18ECEAF050B9}"/>
              </a:ext>
            </a:extLst>
          </p:cNvPr>
          <p:cNvSpPr>
            <a:spLocks noChangeArrowheads="1"/>
          </p:cNvSpPr>
          <p:nvPr/>
        </p:nvSpPr>
        <p:spPr bwMode="auto">
          <a:xfrm>
            <a:off x="838200" y="1469571"/>
            <a:ext cx="9405257" cy="363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ts val="2263"/>
              </a:lnSpc>
              <a:spcAft>
                <a:spcPts val="1200"/>
              </a:spcAft>
              <a:buClr>
                <a:srgbClr val="005EB8"/>
              </a:buClr>
            </a:pPr>
            <a:endParaRPr lang="en-GB" altLang="en-US" sz="1600" dirty="0">
              <a:latin typeface="Roboto" panose="02000000000000000000" pitchFamily="2" charset="0"/>
              <a:ea typeface="Roboto" panose="02000000000000000000" pitchFamily="2" charset="0"/>
              <a:cs typeface="Arial" pitchFamily="34" charset="0"/>
            </a:endParaRP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Additional Pension is a flexible way of increasing your NHS Pension. Under this option you choose to buy a set amount of annual pension, which you can pay for either with a lump sum payment or by regular contributions deducted from your pay for an agreed period. </a:t>
            </a: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The minimum amount of Additional Pension you can buy is £250 and the maximum it’s possible to purchase up to £8,575 for the 2024/25 tax year.</a:t>
            </a: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Additional Pension is protected against inflation by being index linked both before and after retirement. </a:t>
            </a:r>
          </a:p>
          <a:p>
            <a:pPr marL="0" indent="0" eaLnBrk="1" hangingPunct="1">
              <a:lnSpc>
                <a:spcPts val="2263"/>
              </a:lnSpc>
              <a:spcAft>
                <a:spcPts val="1200"/>
              </a:spcAft>
              <a:buClr>
                <a:srgbClr val="005EB8"/>
              </a:buClr>
            </a:pPr>
            <a:r>
              <a:rPr lang="en-GB" altLang="en-US" sz="1600" dirty="0">
                <a:latin typeface="Roboto" panose="02000000000000000000" pitchFamily="2" charset="0"/>
                <a:ea typeface="Roboto" panose="02000000000000000000" pitchFamily="2" charset="0"/>
                <a:cs typeface="Arial" pitchFamily="34" charset="0"/>
              </a:rPr>
              <a:t>You can choose whether your Additional Pension is just for you or also provides benefits for your dependants when you die. </a:t>
            </a:r>
          </a:p>
        </p:txBody>
      </p:sp>
    </p:spTree>
    <p:extLst>
      <p:ext uri="{BB962C8B-B14F-4D97-AF65-F5344CB8AC3E}">
        <p14:creationId xmlns:p14="http://schemas.microsoft.com/office/powerpoint/2010/main" val="252993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A83F-77B6-42D7-BCA8-7868F6287181}"/>
              </a:ext>
            </a:extLst>
          </p:cNvPr>
          <p:cNvSpPr>
            <a:spLocks noGrp="1"/>
          </p:cNvSpPr>
          <p:nvPr>
            <p:ph type="title"/>
          </p:nvPr>
        </p:nvSpPr>
        <p:spPr>
          <a:xfrm>
            <a:off x="838200" y="537664"/>
            <a:ext cx="10515600" cy="1325563"/>
          </a:xfrm>
        </p:spPr>
        <p:txBody>
          <a:bodyPr>
            <a:normAutofit fontScale="90000"/>
          </a:bodyPr>
          <a:lstStyle/>
          <a:p>
            <a:br>
              <a:rPr lang="en-GB" dirty="0"/>
            </a:br>
            <a:r>
              <a:rPr lang="en-GB" dirty="0">
                <a:solidFill>
                  <a:srgbClr val="C00000"/>
                </a:solidFill>
              </a:rPr>
              <a:t>Early Retirement Reduction Buy Out (ERRBO) </a:t>
            </a:r>
            <a:br>
              <a:rPr lang="en-GB" dirty="0">
                <a:solidFill>
                  <a:srgbClr val="C00000"/>
                </a:solidFill>
              </a:rPr>
            </a:br>
            <a:endParaRPr lang="en-GB" dirty="0">
              <a:solidFill>
                <a:srgbClr val="C00000"/>
              </a:solidFill>
            </a:endParaRPr>
          </a:p>
        </p:txBody>
      </p:sp>
      <p:sp>
        <p:nvSpPr>
          <p:cNvPr id="3" name="TextBox 2">
            <a:extLst>
              <a:ext uri="{FF2B5EF4-FFF2-40B4-BE49-F238E27FC236}">
                <a16:creationId xmlns:a16="http://schemas.microsoft.com/office/drawing/2014/main" id="{E3A6DD2D-5CB1-42D6-93D4-E6EE3A86FE8F}"/>
              </a:ext>
            </a:extLst>
          </p:cNvPr>
          <p:cNvSpPr txBox="1"/>
          <p:nvPr/>
        </p:nvSpPr>
        <p:spPr>
          <a:xfrm>
            <a:off x="838200" y="1748364"/>
            <a:ext cx="10515600" cy="437042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rPr>
              <a:t>Scheme benefits are paid without reduction from your Normal Pension Age.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rPr>
              <a:t>In this Scheme your Normal Pension Age is the same as your State Pension Age or age 65 if later and may rise if the State Pension Age rises. You can pay extra contributions to buy out the reduction that would otherwise apply if you claimed your benefits up to three years before your Normal Pension Age (but not earlier than age 65).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rPr>
              <a:t>The amount of additional contributions payable depends on your age and the number of years’ reduction to be bought out.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rPr>
              <a:t>For an application to apply from the date of joining it must be received within three months of your joining date.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rPr>
              <a:t>Applications received after this time will apply from the beginning of the next Scheme year. A reduction contract cannot be taken out retrospectively for previous scheme years. </a:t>
            </a:r>
            <a:endParaRPr kumimoji="0" lang="en-US" sz="16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524911"/>
      </p:ext>
    </p:extLst>
  </p:cSld>
  <p:clrMapOvr>
    <a:masterClrMapping/>
  </p:clrMapOvr>
</p:sld>
</file>

<file path=ppt/theme/theme1.xml><?xml version="1.0" encoding="utf-8"?>
<a:theme xmlns:a="http://schemas.openxmlformats.org/drawingml/2006/main" name="2_Office Theme">
  <a:themeElements>
    <a:clrScheme name="Custom 1">
      <a:dk1>
        <a:srgbClr val="012E40"/>
      </a:dk1>
      <a:lt1>
        <a:srgbClr val="D2EEF9"/>
      </a:lt1>
      <a:dk2>
        <a:srgbClr val="012E40"/>
      </a:dk2>
      <a:lt2>
        <a:srgbClr val="E7F3FB"/>
      </a:lt2>
      <a:accent1>
        <a:srgbClr val="D82034"/>
      </a:accent1>
      <a:accent2>
        <a:srgbClr val="CF5760"/>
      </a:accent2>
      <a:accent3>
        <a:srgbClr val="D97F87"/>
      </a:accent3>
      <a:accent4>
        <a:srgbClr val="E5A9AF"/>
      </a:accent4>
      <a:accent5>
        <a:srgbClr val="F1D3D7"/>
      </a:accent5>
      <a:accent6>
        <a:srgbClr val="FFFFFF"/>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f1b0e7-9ade-4a7c-b093-df365e0b103e" xsi:nil="true"/>
    <lcf76f155ced4ddcb4097134ff3c332f xmlns="b6ee5ee6-e7dc-447f-ad81-27c09ec7b15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AFA61640D49844BFBC967BBC0782B6" ma:contentTypeVersion="15" ma:contentTypeDescription="Create a new document." ma:contentTypeScope="" ma:versionID="9de46bf5e78fdd69dffd8d0a59fd83b1">
  <xsd:schema xmlns:xsd="http://www.w3.org/2001/XMLSchema" xmlns:xs="http://www.w3.org/2001/XMLSchema" xmlns:p="http://schemas.microsoft.com/office/2006/metadata/properties" xmlns:ns2="b6ee5ee6-e7dc-447f-ad81-27c09ec7b15f" xmlns:ns3="6bf1b0e7-9ade-4a7c-b093-df365e0b103e" targetNamespace="http://schemas.microsoft.com/office/2006/metadata/properties" ma:root="true" ma:fieldsID="5eed6f2274f8e95faae967c7945f837e" ns2:_="" ns3:_="">
    <xsd:import namespace="b6ee5ee6-e7dc-447f-ad81-27c09ec7b15f"/>
    <xsd:import namespace="6bf1b0e7-9ade-4a7c-b093-df365e0b10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ee5ee6-e7dc-447f-ad81-27c09ec7b1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5a1671b-f709-48d0-82c0-21a218c0e65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f1b0e7-9ade-4a7c-b093-df365e0b10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d5b5645-cb3d-4f27-a920-a808958e63d3}" ma:internalName="TaxCatchAll" ma:showField="CatchAllData" ma:web="6bf1b0e7-9ade-4a7c-b093-df365e0b103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EECB0D-945D-4736-80B0-6CFB466A379D}">
  <ds:schemaRefs>
    <ds:schemaRef ds:uri="http://schemas.microsoft.com/office/2006/metadata/properties"/>
    <ds:schemaRef ds:uri="http://schemas.microsoft.com/office/infopath/2007/PartnerControls"/>
    <ds:schemaRef ds:uri="6bf1b0e7-9ade-4a7c-b093-df365e0b103e"/>
    <ds:schemaRef ds:uri="b6ee5ee6-e7dc-447f-ad81-27c09ec7b15f"/>
  </ds:schemaRefs>
</ds:datastoreItem>
</file>

<file path=customXml/itemProps2.xml><?xml version="1.0" encoding="utf-8"?>
<ds:datastoreItem xmlns:ds="http://schemas.openxmlformats.org/officeDocument/2006/customXml" ds:itemID="{07E3CC41-EED3-46B6-9F41-599D4D87A350}">
  <ds:schemaRefs>
    <ds:schemaRef ds:uri="http://schemas.microsoft.com/sharepoint/v3/contenttype/forms"/>
  </ds:schemaRefs>
</ds:datastoreItem>
</file>

<file path=customXml/itemProps3.xml><?xml version="1.0" encoding="utf-8"?>
<ds:datastoreItem xmlns:ds="http://schemas.openxmlformats.org/officeDocument/2006/customXml" ds:itemID="{B51E50F9-4A7B-43C7-823A-811F1B31A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ee5ee6-e7dc-447f-ad81-27c09ec7b15f"/>
    <ds:schemaRef ds:uri="6bf1b0e7-9ade-4a7c-b093-df365e0b10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0eb846c-83b1-49c3-95bb-bd1f176ef527}" enabled="0" method="" siteId="{10eb846c-83b1-49c3-95bb-bd1f176ef527}" removed="1"/>
</clbl:labelList>
</file>

<file path=docProps/app.xml><?xml version="1.0" encoding="utf-8"?>
<Properties xmlns="http://schemas.openxmlformats.org/officeDocument/2006/extended-properties" xmlns:vt="http://schemas.openxmlformats.org/officeDocument/2006/docPropsVTypes">
  <Template/>
  <TotalTime>3247</TotalTime>
  <Words>1389</Words>
  <Application>Microsoft Office PowerPoint</Application>
  <PresentationFormat>Widescreen</PresentationFormat>
  <Paragraphs>139</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Helvetica Neue Medium</vt:lpstr>
      <vt:lpstr>Roboto</vt:lpstr>
      <vt:lpstr>Times New Roman</vt:lpstr>
      <vt:lpstr>2_Office Theme</vt:lpstr>
      <vt:lpstr>PowerPoint Presentation</vt:lpstr>
      <vt:lpstr>Important Pension Factors to Consider </vt:lpstr>
      <vt:lpstr>2015 NHS Pension Scheme Explained</vt:lpstr>
      <vt:lpstr>2015 NHS Pension Scheme Explained</vt:lpstr>
      <vt:lpstr>2015 NHS Pension Scheme Explained</vt:lpstr>
      <vt:lpstr>What if I leave the NHS Pension Scheme  and move abroad?</vt:lpstr>
      <vt:lpstr>SPPA Scotland Contribution Rates</vt:lpstr>
      <vt:lpstr>  Buying Additional Pension in the 2015 (CARE) Scheme  </vt:lpstr>
      <vt:lpstr> Early Retirement Reduction Buy Out (ERRBO)  </vt:lpstr>
      <vt:lpstr>PowerPoint Presentation</vt:lpstr>
      <vt:lpstr>Additional benefits</vt:lpstr>
      <vt:lpstr>PowerPoint Presentation</vt:lpstr>
      <vt:lpstr>Income Protection Insurance</vt:lpstr>
      <vt:lpstr>PowerPoint Presentation</vt:lpstr>
      <vt:lpstr>PowerPoint Presentation</vt:lpstr>
      <vt:lpstr>PowerPoint Presentation</vt:lpstr>
      <vt:lpstr>PowerPoint Presentation</vt:lpstr>
      <vt:lpstr>PowerPoint Presentation</vt:lpstr>
    </vt:vector>
  </TitlesOfParts>
  <Company>Chase de Vere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PRESENTATION</dc:title>
  <dc:creator>Greg Lambert</dc:creator>
  <cp:lastModifiedBy>Dunlop, Pauline</cp:lastModifiedBy>
  <cp:revision>201</cp:revision>
  <cp:lastPrinted>2018-07-18T11:02:22Z</cp:lastPrinted>
  <dcterms:created xsi:type="dcterms:W3CDTF">2018-06-07T13:45:04Z</dcterms:created>
  <dcterms:modified xsi:type="dcterms:W3CDTF">2026-02-17T09:26:15Z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0x01010043AFA61640D49844BFBC967BBC0782B6</vt:lpwstr>
  </property>
  <property fmtid="{D5CDD505-2E9C-101B-9397-08002B2CF9AE}" pid="3" name="MediaServiceImageTags">
    <vt:lpwstr/>
  </property>
</Properties>
</file>