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1" r:id="rId3"/>
    <p:sldId id="269" r:id="rId4"/>
    <p:sldId id="257" r:id="rId5"/>
    <p:sldId id="265" r:id="rId6"/>
    <p:sldId id="259" r:id="rId7"/>
    <p:sldId id="268" r:id="rId8"/>
    <p:sldId id="267" r:id="rId9"/>
    <p:sldId id="270" r:id="rId10"/>
    <p:sldId id="280" r:id="rId11"/>
    <p:sldId id="272" r:id="rId12"/>
    <p:sldId id="275" r:id="rId13"/>
    <p:sldId id="276" r:id="rId14"/>
    <p:sldId id="277" r:id="rId15"/>
    <p:sldId id="279" r:id="rId16"/>
    <p:sldId id="278" r:id="rId17"/>
    <p:sldId id="284" r:id="rId18"/>
    <p:sldId id="281" r:id="rId19"/>
    <p:sldId id="262" r:id="rId20"/>
    <p:sldId id="264" r:id="rId21"/>
    <p:sldId id="286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65"/>
    <p:restoredTop sz="76517"/>
  </p:normalViewPr>
  <p:slideViewPr>
    <p:cSldViewPr snapToGrid="0" snapToObjects="1">
      <p:cViewPr varScale="1">
        <p:scale>
          <a:sx n="48" d="100"/>
          <a:sy n="48" d="100"/>
        </p:scale>
        <p:origin x="1412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1" d="100"/>
          <a:sy n="91" d="100"/>
        </p:scale>
        <p:origin x="304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C7492-36DA-4A91-8148-1C4B3A613FB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9BCD9D-CBFC-4A32-8115-0A63F47870C4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Lower pass rates in Exams/ ARCP</a:t>
          </a:r>
        </a:p>
      </dgm:t>
    </dgm:pt>
    <dgm:pt modelId="{6C1DA2E5-94C6-41C6-85AB-9F3737C45D50}" type="parTrans" cxnId="{3AFAB11A-CEE4-4952-A753-3C79069DAED5}">
      <dgm:prSet/>
      <dgm:spPr/>
      <dgm:t>
        <a:bodyPr/>
        <a:lstStyle/>
        <a:p>
          <a:endParaRPr lang="en-US"/>
        </a:p>
      </dgm:t>
    </dgm:pt>
    <dgm:pt modelId="{01DDC398-6EB0-43C6-AC94-245BFBE61623}" type="sibTrans" cxnId="{3AFAB11A-CEE4-4952-A753-3C79069DAED5}">
      <dgm:prSet/>
      <dgm:spPr/>
      <dgm:t>
        <a:bodyPr/>
        <a:lstStyle/>
        <a:p>
          <a:endParaRPr lang="en-US"/>
        </a:p>
      </dgm:t>
    </dgm:pt>
    <dgm:pt modelId="{C6F8272C-BDB5-4320-8AC8-42C54FB71CEF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Discrimination &amp; Racism</a:t>
          </a:r>
        </a:p>
      </dgm:t>
    </dgm:pt>
    <dgm:pt modelId="{0961C426-BDF4-4131-8B95-3CBF08AA12EB}" type="parTrans" cxnId="{FBAD071B-56DA-4956-B953-BE6DD252AD18}">
      <dgm:prSet/>
      <dgm:spPr/>
      <dgm:t>
        <a:bodyPr/>
        <a:lstStyle/>
        <a:p>
          <a:endParaRPr lang="en-US"/>
        </a:p>
      </dgm:t>
    </dgm:pt>
    <dgm:pt modelId="{58722814-5FE7-4AFA-8EFF-1382D67F9C91}" type="sibTrans" cxnId="{FBAD071B-56DA-4956-B953-BE6DD252AD18}">
      <dgm:prSet/>
      <dgm:spPr/>
      <dgm:t>
        <a:bodyPr/>
        <a:lstStyle/>
        <a:p>
          <a:endParaRPr lang="en-US"/>
        </a:p>
      </dgm:t>
    </dgm:pt>
    <dgm:pt modelId="{40F8429E-FE4D-4DE5-8278-F77EDE3117E1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Bullying &amp; Undermining</a:t>
          </a:r>
        </a:p>
      </dgm:t>
    </dgm:pt>
    <dgm:pt modelId="{B9885337-725B-4B3E-92B3-EC3C5A02D954}" type="parTrans" cxnId="{A548DD53-CD2E-4216-B51A-E9E040A95E9D}">
      <dgm:prSet/>
      <dgm:spPr/>
      <dgm:t>
        <a:bodyPr/>
        <a:lstStyle/>
        <a:p>
          <a:endParaRPr lang="en-US"/>
        </a:p>
      </dgm:t>
    </dgm:pt>
    <dgm:pt modelId="{2B26312C-EE3D-41FD-82BB-DDCACAA9B341}" type="sibTrans" cxnId="{A548DD53-CD2E-4216-B51A-E9E040A95E9D}">
      <dgm:prSet/>
      <dgm:spPr/>
      <dgm:t>
        <a:bodyPr/>
        <a:lstStyle/>
        <a:p>
          <a:endParaRPr lang="en-US"/>
        </a:p>
      </dgm:t>
    </dgm:pt>
    <dgm:pt modelId="{2C50A63B-D57D-4540-84EC-E9DACF0BE4D8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Referrals to GMC</a:t>
          </a:r>
        </a:p>
      </dgm:t>
    </dgm:pt>
    <dgm:pt modelId="{9F65A6BD-0298-D144-8643-2BA70BDCFA2B}" type="parTrans" cxnId="{A50AEF10-C19B-BC43-80D3-91AD9AE7D050}">
      <dgm:prSet/>
      <dgm:spPr/>
      <dgm:t>
        <a:bodyPr/>
        <a:lstStyle/>
        <a:p>
          <a:endParaRPr lang="en-GB"/>
        </a:p>
      </dgm:t>
    </dgm:pt>
    <dgm:pt modelId="{1E193DF6-2C6B-994E-B8EE-E9A02947755C}" type="sibTrans" cxnId="{A50AEF10-C19B-BC43-80D3-91AD9AE7D050}">
      <dgm:prSet/>
      <dgm:spPr/>
      <dgm:t>
        <a:bodyPr/>
        <a:lstStyle/>
        <a:p>
          <a:endParaRPr lang="en-GB"/>
        </a:p>
      </dgm:t>
    </dgm:pt>
    <dgm:pt modelId="{3B53B5C6-52E0-4540-86C4-9D68F2F27C93}" type="pres">
      <dgm:prSet presAssocID="{2EFC7492-36DA-4A91-8148-1C4B3A613FB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77BFE0-D10B-4A42-914B-FF4576431964}" type="pres">
      <dgm:prSet presAssocID="{C79BCD9D-CBFC-4A32-8115-0A63F47870C4}" presName="hierRoot1" presStyleCnt="0"/>
      <dgm:spPr/>
    </dgm:pt>
    <dgm:pt modelId="{2E92B808-E9F1-C547-A400-22667160B369}" type="pres">
      <dgm:prSet presAssocID="{C79BCD9D-CBFC-4A32-8115-0A63F47870C4}" presName="composite" presStyleCnt="0"/>
      <dgm:spPr/>
    </dgm:pt>
    <dgm:pt modelId="{FF569DDD-CAC9-AE4E-AA13-C77F5DC0364C}" type="pres">
      <dgm:prSet presAssocID="{C79BCD9D-CBFC-4A32-8115-0A63F47870C4}" presName="background" presStyleLbl="node0" presStyleIdx="0" presStyleCnt="4"/>
      <dgm:spPr/>
    </dgm:pt>
    <dgm:pt modelId="{DD1FFDC2-112B-7A4A-9235-0DC83569A15C}" type="pres">
      <dgm:prSet presAssocID="{C79BCD9D-CBFC-4A32-8115-0A63F47870C4}" presName="text" presStyleLbl="fgAcc0" presStyleIdx="0" presStyleCnt="4" custScaleY="157093">
        <dgm:presLayoutVars>
          <dgm:chPref val="3"/>
        </dgm:presLayoutVars>
      </dgm:prSet>
      <dgm:spPr/>
    </dgm:pt>
    <dgm:pt modelId="{C88E0179-D4D3-5E4B-97B0-905410D1446E}" type="pres">
      <dgm:prSet presAssocID="{C79BCD9D-CBFC-4A32-8115-0A63F47870C4}" presName="hierChild2" presStyleCnt="0"/>
      <dgm:spPr/>
    </dgm:pt>
    <dgm:pt modelId="{A52B0344-4882-9242-A033-EE6EFF407A56}" type="pres">
      <dgm:prSet presAssocID="{C6F8272C-BDB5-4320-8AC8-42C54FB71CEF}" presName="hierRoot1" presStyleCnt="0"/>
      <dgm:spPr/>
    </dgm:pt>
    <dgm:pt modelId="{3796C1E9-984E-0B4B-9795-F95B590D53DF}" type="pres">
      <dgm:prSet presAssocID="{C6F8272C-BDB5-4320-8AC8-42C54FB71CEF}" presName="composite" presStyleCnt="0"/>
      <dgm:spPr/>
    </dgm:pt>
    <dgm:pt modelId="{47478935-07A5-B04B-A819-7741106B776E}" type="pres">
      <dgm:prSet presAssocID="{C6F8272C-BDB5-4320-8AC8-42C54FB71CEF}" presName="background" presStyleLbl="node0" presStyleIdx="1" presStyleCnt="4"/>
      <dgm:spPr/>
    </dgm:pt>
    <dgm:pt modelId="{908690B2-B0B0-254A-8AB4-7AE3FECADDB5}" type="pres">
      <dgm:prSet presAssocID="{C6F8272C-BDB5-4320-8AC8-42C54FB71CEF}" presName="text" presStyleLbl="fgAcc0" presStyleIdx="1" presStyleCnt="4" custScaleY="147006">
        <dgm:presLayoutVars>
          <dgm:chPref val="3"/>
        </dgm:presLayoutVars>
      </dgm:prSet>
      <dgm:spPr/>
    </dgm:pt>
    <dgm:pt modelId="{33EC108C-D769-C04B-8339-1A02FC117CAE}" type="pres">
      <dgm:prSet presAssocID="{C6F8272C-BDB5-4320-8AC8-42C54FB71CEF}" presName="hierChild2" presStyleCnt="0"/>
      <dgm:spPr/>
    </dgm:pt>
    <dgm:pt modelId="{12CF512E-CFAA-CE47-9744-C65321DC5E0B}" type="pres">
      <dgm:prSet presAssocID="{40F8429E-FE4D-4DE5-8278-F77EDE3117E1}" presName="hierRoot1" presStyleCnt="0"/>
      <dgm:spPr/>
    </dgm:pt>
    <dgm:pt modelId="{7CBB5BCB-E5B3-544C-A461-6D54F5B9D797}" type="pres">
      <dgm:prSet presAssocID="{40F8429E-FE4D-4DE5-8278-F77EDE3117E1}" presName="composite" presStyleCnt="0"/>
      <dgm:spPr/>
    </dgm:pt>
    <dgm:pt modelId="{92A7241D-1838-7144-ABF0-08DE4554F393}" type="pres">
      <dgm:prSet presAssocID="{40F8429E-FE4D-4DE5-8278-F77EDE3117E1}" presName="background" presStyleLbl="node0" presStyleIdx="2" presStyleCnt="4"/>
      <dgm:spPr/>
    </dgm:pt>
    <dgm:pt modelId="{228CC413-082D-B749-B673-8A5DCD192169}" type="pres">
      <dgm:prSet presAssocID="{40F8429E-FE4D-4DE5-8278-F77EDE3117E1}" presName="text" presStyleLbl="fgAcc0" presStyleIdx="2" presStyleCnt="4" custScaleY="154432">
        <dgm:presLayoutVars>
          <dgm:chPref val="3"/>
        </dgm:presLayoutVars>
      </dgm:prSet>
      <dgm:spPr/>
    </dgm:pt>
    <dgm:pt modelId="{E6E61028-D79D-8248-92F3-E73D71ED8862}" type="pres">
      <dgm:prSet presAssocID="{40F8429E-FE4D-4DE5-8278-F77EDE3117E1}" presName="hierChild2" presStyleCnt="0"/>
      <dgm:spPr/>
    </dgm:pt>
    <dgm:pt modelId="{0BF4E1DA-69F3-124A-B9AA-BEF226A02B6C}" type="pres">
      <dgm:prSet presAssocID="{2C50A63B-D57D-4540-84EC-E9DACF0BE4D8}" presName="hierRoot1" presStyleCnt="0"/>
      <dgm:spPr/>
    </dgm:pt>
    <dgm:pt modelId="{BCC43B4F-29C4-BE4C-A5DA-92EF6F559B85}" type="pres">
      <dgm:prSet presAssocID="{2C50A63B-D57D-4540-84EC-E9DACF0BE4D8}" presName="composite" presStyleCnt="0"/>
      <dgm:spPr/>
    </dgm:pt>
    <dgm:pt modelId="{B7D4FC0F-85F6-E346-9CC5-0E05D81CF43C}" type="pres">
      <dgm:prSet presAssocID="{2C50A63B-D57D-4540-84EC-E9DACF0BE4D8}" presName="background" presStyleLbl="node0" presStyleIdx="3" presStyleCnt="4"/>
      <dgm:spPr/>
    </dgm:pt>
    <dgm:pt modelId="{393ED905-8C86-844B-8ECA-E4F672D8B94D}" type="pres">
      <dgm:prSet presAssocID="{2C50A63B-D57D-4540-84EC-E9DACF0BE4D8}" presName="text" presStyleLbl="fgAcc0" presStyleIdx="3" presStyleCnt="4" custScaleY="154880">
        <dgm:presLayoutVars>
          <dgm:chPref val="3"/>
        </dgm:presLayoutVars>
      </dgm:prSet>
      <dgm:spPr/>
    </dgm:pt>
    <dgm:pt modelId="{C9587A95-28EC-3844-9351-C668983C8B4B}" type="pres">
      <dgm:prSet presAssocID="{2C50A63B-D57D-4540-84EC-E9DACF0BE4D8}" presName="hierChild2" presStyleCnt="0"/>
      <dgm:spPr/>
    </dgm:pt>
  </dgm:ptLst>
  <dgm:cxnLst>
    <dgm:cxn modelId="{A50AEF10-C19B-BC43-80D3-91AD9AE7D050}" srcId="{2EFC7492-36DA-4A91-8148-1C4B3A613FB6}" destId="{2C50A63B-D57D-4540-84EC-E9DACF0BE4D8}" srcOrd="3" destOrd="0" parTransId="{9F65A6BD-0298-D144-8643-2BA70BDCFA2B}" sibTransId="{1E193DF6-2C6B-994E-B8EE-E9A02947755C}"/>
    <dgm:cxn modelId="{3AFAB11A-CEE4-4952-A753-3C79069DAED5}" srcId="{2EFC7492-36DA-4A91-8148-1C4B3A613FB6}" destId="{C79BCD9D-CBFC-4A32-8115-0A63F47870C4}" srcOrd="0" destOrd="0" parTransId="{6C1DA2E5-94C6-41C6-85AB-9F3737C45D50}" sibTransId="{01DDC398-6EB0-43C6-AC94-245BFBE61623}"/>
    <dgm:cxn modelId="{FBAD071B-56DA-4956-B953-BE6DD252AD18}" srcId="{2EFC7492-36DA-4A91-8148-1C4B3A613FB6}" destId="{C6F8272C-BDB5-4320-8AC8-42C54FB71CEF}" srcOrd="1" destOrd="0" parTransId="{0961C426-BDF4-4131-8B95-3CBF08AA12EB}" sibTransId="{58722814-5FE7-4AFA-8EFF-1382D67F9C91}"/>
    <dgm:cxn modelId="{082C8A2D-2CFB-284E-90BD-3141C6F7B031}" type="presOf" srcId="{2C50A63B-D57D-4540-84EC-E9DACF0BE4D8}" destId="{393ED905-8C86-844B-8ECA-E4F672D8B94D}" srcOrd="0" destOrd="0" presId="urn:microsoft.com/office/officeart/2005/8/layout/hierarchy1"/>
    <dgm:cxn modelId="{A548DD53-CD2E-4216-B51A-E9E040A95E9D}" srcId="{2EFC7492-36DA-4A91-8148-1C4B3A613FB6}" destId="{40F8429E-FE4D-4DE5-8278-F77EDE3117E1}" srcOrd="2" destOrd="0" parTransId="{B9885337-725B-4B3E-92B3-EC3C5A02D954}" sibTransId="{2B26312C-EE3D-41FD-82BB-DDCACAA9B341}"/>
    <dgm:cxn modelId="{BF13F775-6E0A-9144-8C9C-505E92B4D2B0}" type="presOf" srcId="{40F8429E-FE4D-4DE5-8278-F77EDE3117E1}" destId="{228CC413-082D-B749-B673-8A5DCD192169}" srcOrd="0" destOrd="0" presId="urn:microsoft.com/office/officeart/2005/8/layout/hierarchy1"/>
    <dgm:cxn modelId="{7BD4847F-705E-424C-B1D8-215C7CE9CEA4}" type="presOf" srcId="{C6F8272C-BDB5-4320-8AC8-42C54FB71CEF}" destId="{908690B2-B0B0-254A-8AB4-7AE3FECADDB5}" srcOrd="0" destOrd="0" presId="urn:microsoft.com/office/officeart/2005/8/layout/hierarchy1"/>
    <dgm:cxn modelId="{19DCF8C4-8476-6543-BFDF-2F51079A6590}" type="presOf" srcId="{C79BCD9D-CBFC-4A32-8115-0A63F47870C4}" destId="{DD1FFDC2-112B-7A4A-9235-0DC83569A15C}" srcOrd="0" destOrd="0" presId="urn:microsoft.com/office/officeart/2005/8/layout/hierarchy1"/>
    <dgm:cxn modelId="{E91D69CD-2C52-CE44-AF72-F7FB8050F45B}" type="presOf" srcId="{2EFC7492-36DA-4A91-8148-1C4B3A613FB6}" destId="{3B53B5C6-52E0-4540-86C4-9D68F2F27C93}" srcOrd="0" destOrd="0" presId="urn:microsoft.com/office/officeart/2005/8/layout/hierarchy1"/>
    <dgm:cxn modelId="{06EDE49B-FD85-624D-99C0-2A95DA8AD020}" type="presParOf" srcId="{3B53B5C6-52E0-4540-86C4-9D68F2F27C93}" destId="{7C77BFE0-D10B-4A42-914B-FF4576431964}" srcOrd="0" destOrd="0" presId="urn:microsoft.com/office/officeart/2005/8/layout/hierarchy1"/>
    <dgm:cxn modelId="{43C67A16-900F-E340-A735-0F0BAC27A19C}" type="presParOf" srcId="{7C77BFE0-D10B-4A42-914B-FF4576431964}" destId="{2E92B808-E9F1-C547-A400-22667160B369}" srcOrd="0" destOrd="0" presId="urn:microsoft.com/office/officeart/2005/8/layout/hierarchy1"/>
    <dgm:cxn modelId="{532FFF6B-A8ED-CF4E-B898-D22489E90677}" type="presParOf" srcId="{2E92B808-E9F1-C547-A400-22667160B369}" destId="{FF569DDD-CAC9-AE4E-AA13-C77F5DC0364C}" srcOrd="0" destOrd="0" presId="urn:microsoft.com/office/officeart/2005/8/layout/hierarchy1"/>
    <dgm:cxn modelId="{C5AC85EC-FA70-BA40-8FE9-53D5E1BCB9DA}" type="presParOf" srcId="{2E92B808-E9F1-C547-A400-22667160B369}" destId="{DD1FFDC2-112B-7A4A-9235-0DC83569A15C}" srcOrd="1" destOrd="0" presId="urn:microsoft.com/office/officeart/2005/8/layout/hierarchy1"/>
    <dgm:cxn modelId="{E540DCE5-4F8F-504D-AC45-C2927B01A6BA}" type="presParOf" srcId="{7C77BFE0-D10B-4A42-914B-FF4576431964}" destId="{C88E0179-D4D3-5E4B-97B0-905410D1446E}" srcOrd="1" destOrd="0" presId="urn:microsoft.com/office/officeart/2005/8/layout/hierarchy1"/>
    <dgm:cxn modelId="{7615AEC1-F9CD-7449-913D-3031B9EB7FF2}" type="presParOf" srcId="{3B53B5C6-52E0-4540-86C4-9D68F2F27C93}" destId="{A52B0344-4882-9242-A033-EE6EFF407A56}" srcOrd="1" destOrd="0" presId="urn:microsoft.com/office/officeart/2005/8/layout/hierarchy1"/>
    <dgm:cxn modelId="{9BAACDB5-7DF1-8D42-81BD-232F55459CCF}" type="presParOf" srcId="{A52B0344-4882-9242-A033-EE6EFF407A56}" destId="{3796C1E9-984E-0B4B-9795-F95B590D53DF}" srcOrd="0" destOrd="0" presId="urn:microsoft.com/office/officeart/2005/8/layout/hierarchy1"/>
    <dgm:cxn modelId="{461C6E8D-8AA9-C24A-ACCB-299095908396}" type="presParOf" srcId="{3796C1E9-984E-0B4B-9795-F95B590D53DF}" destId="{47478935-07A5-B04B-A819-7741106B776E}" srcOrd="0" destOrd="0" presId="urn:microsoft.com/office/officeart/2005/8/layout/hierarchy1"/>
    <dgm:cxn modelId="{6F6D1244-6280-8F40-A90C-EA4A58D57FAC}" type="presParOf" srcId="{3796C1E9-984E-0B4B-9795-F95B590D53DF}" destId="{908690B2-B0B0-254A-8AB4-7AE3FECADDB5}" srcOrd="1" destOrd="0" presId="urn:microsoft.com/office/officeart/2005/8/layout/hierarchy1"/>
    <dgm:cxn modelId="{7EBF2C4D-F6A2-2842-B060-6C00A1BE3334}" type="presParOf" srcId="{A52B0344-4882-9242-A033-EE6EFF407A56}" destId="{33EC108C-D769-C04B-8339-1A02FC117CAE}" srcOrd="1" destOrd="0" presId="urn:microsoft.com/office/officeart/2005/8/layout/hierarchy1"/>
    <dgm:cxn modelId="{1748C22C-1D25-7841-BBC1-472C0744E9A6}" type="presParOf" srcId="{3B53B5C6-52E0-4540-86C4-9D68F2F27C93}" destId="{12CF512E-CFAA-CE47-9744-C65321DC5E0B}" srcOrd="2" destOrd="0" presId="urn:microsoft.com/office/officeart/2005/8/layout/hierarchy1"/>
    <dgm:cxn modelId="{2287E566-D8AE-324A-AC71-A41105ACAC63}" type="presParOf" srcId="{12CF512E-CFAA-CE47-9744-C65321DC5E0B}" destId="{7CBB5BCB-E5B3-544C-A461-6D54F5B9D797}" srcOrd="0" destOrd="0" presId="urn:microsoft.com/office/officeart/2005/8/layout/hierarchy1"/>
    <dgm:cxn modelId="{6279AEB1-13DA-1943-8A1C-CB6409713F17}" type="presParOf" srcId="{7CBB5BCB-E5B3-544C-A461-6D54F5B9D797}" destId="{92A7241D-1838-7144-ABF0-08DE4554F393}" srcOrd="0" destOrd="0" presId="urn:microsoft.com/office/officeart/2005/8/layout/hierarchy1"/>
    <dgm:cxn modelId="{49F3982B-27A8-974B-BF2C-A4B522703617}" type="presParOf" srcId="{7CBB5BCB-E5B3-544C-A461-6D54F5B9D797}" destId="{228CC413-082D-B749-B673-8A5DCD192169}" srcOrd="1" destOrd="0" presId="urn:microsoft.com/office/officeart/2005/8/layout/hierarchy1"/>
    <dgm:cxn modelId="{6DA824FF-34F3-3547-899E-82B3119066A3}" type="presParOf" srcId="{12CF512E-CFAA-CE47-9744-C65321DC5E0B}" destId="{E6E61028-D79D-8248-92F3-E73D71ED8862}" srcOrd="1" destOrd="0" presId="urn:microsoft.com/office/officeart/2005/8/layout/hierarchy1"/>
    <dgm:cxn modelId="{2EC2E404-2F54-844A-8DD3-BF356880AF87}" type="presParOf" srcId="{3B53B5C6-52E0-4540-86C4-9D68F2F27C93}" destId="{0BF4E1DA-69F3-124A-B9AA-BEF226A02B6C}" srcOrd="3" destOrd="0" presId="urn:microsoft.com/office/officeart/2005/8/layout/hierarchy1"/>
    <dgm:cxn modelId="{2FA81664-3E42-7447-AB68-AF0F39A244FE}" type="presParOf" srcId="{0BF4E1DA-69F3-124A-B9AA-BEF226A02B6C}" destId="{BCC43B4F-29C4-BE4C-A5DA-92EF6F559B85}" srcOrd="0" destOrd="0" presId="urn:microsoft.com/office/officeart/2005/8/layout/hierarchy1"/>
    <dgm:cxn modelId="{CD7714C0-461D-E643-B0D2-938AC648610F}" type="presParOf" srcId="{BCC43B4F-29C4-BE4C-A5DA-92EF6F559B85}" destId="{B7D4FC0F-85F6-E346-9CC5-0E05D81CF43C}" srcOrd="0" destOrd="0" presId="urn:microsoft.com/office/officeart/2005/8/layout/hierarchy1"/>
    <dgm:cxn modelId="{993A5E82-CC07-684F-88A5-DB4DCD211039}" type="presParOf" srcId="{BCC43B4F-29C4-BE4C-A5DA-92EF6F559B85}" destId="{393ED905-8C86-844B-8ECA-E4F672D8B94D}" srcOrd="1" destOrd="0" presId="urn:microsoft.com/office/officeart/2005/8/layout/hierarchy1"/>
    <dgm:cxn modelId="{43DD6389-B6B4-944B-9076-7AB8AA9F0CEB}" type="presParOf" srcId="{0BF4E1DA-69F3-124A-B9AA-BEF226A02B6C}" destId="{C9587A95-28EC-3844-9351-C668983C8B4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2EA236-6464-4FCC-A315-7742189F200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7E299D1-BE75-4D20-B95F-B246DD81BAEB}">
      <dgm:prSet/>
      <dgm:spPr>
        <a:solidFill>
          <a:srgbClr val="FFC000"/>
        </a:solidFill>
      </dgm:spPr>
      <dgm:t>
        <a:bodyPr/>
        <a:lstStyle/>
        <a:p>
          <a:r>
            <a:rPr lang="en-GB" dirty="0"/>
            <a:t>Culture</a:t>
          </a:r>
          <a:endParaRPr lang="en-US" dirty="0"/>
        </a:p>
      </dgm:t>
    </dgm:pt>
    <dgm:pt modelId="{B4400908-2F5C-4628-AC16-13C44D12F12C}" type="parTrans" cxnId="{20D5E4E3-EF1A-4592-AF8C-09B17D507824}">
      <dgm:prSet/>
      <dgm:spPr/>
      <dgm:t>
        <a:bodyPr/>
        <a:lstStyle/>
        <a:p>
          <a:endParaRPr lang="en-US"/>
        </a:p>
      </dgm:t>
    </dgm:pt>
    <dgm:pt modelId="{C3F837FA-B935-4B81-B956-014518A30CB7}" type="sibTrans" cxnId="{20D5E4E3-EF1A-4592-AF8C-09B17D507824}">
      <dgm:prSet/>
      <dgm:spPr/>
      <dgm:t>
        <a:bodyPr/>
        <a:lstStyle/>
        <a:p>
          <a:endParaRPr lang="en-US"/>
        </a:p>
      </dgm:t>
    </dgm:pt>
    <dgm:pt modelId="{9E08AA00-C8F8-4140-A8D3-446D27D7D67E}">
      <dgm:prSet/>
      <dgm:spPr>
        <a:solidFill>
          <a:schemeClr val="accent2"/>
        </a:solidFill>
      </dgm:spPr>
      <dgm:t>
        <a:bodyPr/>
        <a:lstStyle/>
        <a:p>
          <a:r>
            <a:rPr lang="en-GB"/>
            <a:t>Power</a:t>
          </a:r>
          <a:endParaRPr lang="en-GB" dirty="0"/>
        </a:p>
      </dgm:t>
    </dgm:pt>
    <dgm:pt modelId="{EFDCE9B4-B2EB-AA4B-8193-C13ED2549733}" type="parTrans" cxnId="{B4FCBBB4-F236-9E46-B0D5-3C951E7102B3}">
      <dgm:prSet/>
      <dgm:spPr/>
      <dgm:t>
        <a:bodyPr/>
        <a:lstStyle/>
        <a:p>
          <a:endParaRPr lang="en-GB"/>
        </a:p>
      </dgm:t>
    </dgm:pt>
    <dgm:pt modelId="{973519C3-06E0-0746-B5EE-5D42C1662479}" type="sibTrans" cxnId="{B4FCBBB4-F236-9E46-B0D5-3C951E7102B3}">
      <dgm:prSet/>
      <dgm:spPr/>
      <dgm:t>
        <a:bodyPr/>
        <a:lstStyle/>
        <a:p>
          <a:endParaRPr lang="en-GB"/>
        </a:p>
      </dgm:t>
    </dgm:pt>
    <dgm:pt modelId="{8C0FC344-C2F0-CE4A-90FA-D97D04D4C251}">
      <dgm:prSet/>
      <dgm:spPr>
        <a:solidFill>
          <a:srgbClr val="92D050"/>
        </a:solidFill>
      </dgm:spPr>
      <dgm:t>
        <a:bodyPr/>
        <a:lstStyle/>
        <a:p>
          <a:r>
            <a:rPr lang="en-GB"/>
            <a:t>Perception</a:t>
          </a:r>
          <a:endParaRPr lang="en-GB" dirty="0"/>
        </a:p>
      </dgm:t>
    </dgm:pt>
    <dgm:pt modelId="{C406A810-65F5-C548-83A1-1B81B2AA068B}" type="parTrans" cxnId="{CE4319FF-1335-7B4F-8089-7534BE3734B0}">
      <dgm:prSet/>
      <dgm:spPr/>
      <dgm:t>
        <a:bodyPr/>
        <a:lstStyle/>
        <a:p>
          <a:endParaRPr lang="en-GB"/>
        </a:p>
      </dgm:t>
    </dgm:pt>
    <dgm:pt modelId="{FF430EC6-70B3-734C-8E6A-6FABD3126573}" type="sibTrans" cxnId="{CE4319FF-1335-7B4F-8089-7534BE3734B0}">
      <dgm:prSet/>
      <dgm:spPr/>
      <dgm:t>
        <a:bodyPr/>
        <a:lstStyle/>
        <a:p>
          <a:endParaRPr lang="en-GB"/>
        </a:p>
      </dgm:t>
    </dgm:pt>
    <dgm:pt modelId="{50D32943-C958-284E-B82A-0F715A8B6964}">
      <dgm:prSet/>
      <dgm:spPr/>
      <dgm:t>
        <a:bodyPr/>
        <a:lstStyle/>
        <a:p>
          <a:r>
            <a:rPr lang="en-GB" dirty="0"/>
            <a:t>Access</a:t>
          </a:r>
        </a:p>
      </dgm:t>
    </dgm:pt>
    <dgm:pt modelId="{7B3C2C47-4A4A-1740-B5E6-05B0715FDA72}" type="parTrans" cxnId="{9FE3DA39-B6E1-CC42-AD12-F86497E2A27A}">
      <dgm:prSet/>
      <dgm:spPr/>
      <dgm:t>
        <a:bodyPr/>
        <a:lstStyle/>
        <a:p>
          <a:endParaRPr lang="en-GB"/>
        </a:p>
      </dgm:t>
    </dgm:pt>
    <dgm:pt modelId="{353493B8-F129-E148-8966-3D1EC276043F}" type="sibTrans" cxnId="{9FE3DA39-B6E1-CC42-AD12-F86497E2A27A}">
      <dgm:prSet/>
      <dgm:spPr/>
      <dgm:t>
        <a:bodyPr/>
        <a:lstStyle/>
        <a:p>
          <a:endParaRPr lang="en-GB"/>
        </a:p>
      </dgm:t>
    </dgm:pt>
    <dgm:pt modelId="{3509E136-C21B-D44E-AE76-08B2FF063460}" type="pres">
      <dgm:prSet presAssocID="{DD2EA236-6464-4FCC-A315-7742189F2008}" presName="outerComposite" presStyleCnt="0">
        <dgm:presLayoutVars>
          <dgm:chMax val="5"/>
          <dgm:dir/>
          <dgm:resizeHandles val="exact"/>
        </dgm:presLayoutVars>
      </dgm:prSet>
      <dgm:spPr/>
    </dgm:pt>
    <dgm:pt modelId="{BDFE6539-2A7F-994E-B1A2-F8CB6E84F38B}" type="pres">
      <dgm:prSet presAssocID="{DD2EA236-6464-4FCC-A315-7742189F2008}" presName="dummyMaxCanvas" presStyleCnt="0">
        <dgm:presLayoutVars/>
      </dgm:prSet>
      <dgm:spPr/>
    </dgm:pt>
    <dgm:pt modelId="{D47EC46E-A92C-5A4C-A06A-F10F5D9586A5}" type="pres">
      <dgm:prSet presAssocID="{DD2EA236-6464-4FCC-A315-7742189F2008}" presName="FourNodes_1" presStyleLbl="node1" presStyleIdx="0" presStyleCnt="4">
        <dgm:presLayoutVars>
          <dgm:bulletEnabled val="1"/>
        </dgm:presLayoutVars>
      </dgm:prSet>
      <dgm:spPr/>
    </dgm:pt>
    <dgm:pt modelId="{EDCD8A62-36AA-4A42-A892-A2AE5DB058D6}" type="pres">
      <dgm:prSet presAssocID="{DD2EA236-6464-4FCC-A315-7742189F2008}" presName="FourNodes_2" presStyleLbl="node1" presStyleIdx="1" presStyleCnt="4">
        <dgm:presLayoutVars>
          <dgm:bulletEnabled val="1"/>
        </dgm:presLayoutVars>
      </dgm:prSet>
      <dgm:spPr/>
    </dgm:pt>
    <dgm:pt modelId="{269BD48D-6E4C-3B4F-8BB2-BE0D4EBE3FCB}" type="pres">
      <dgm:prSet presAssocID="{DD2EA236-6464-4FCC-A315-7742189F2008}" presName="FourNodes_3" presStyleLbl="node1" presStyleIdx="2" presStyleCnt="4">
        <dgm:presLayoutVars>
          <dgm:bulletEnabled val="1"/>
        </dgm:presLayoutVars>
      </dgm:prSet>
      <dgm:spPr/>
    </dgm:pt>
    <dgm:pt modelId="{D0F97DE2-B674-9546-AA60-AE41179F5A5F}" type="pres">
      <dgm:prSet presAssocID="{DD2EA236-6464-4FCC-A315-7742189F2008}" presName="FourNodes_4" presStyleLbl="node1" presStyleIdx="3" presStyleCnt="4">
        <dgm:presLayoutVars>
          <dgm:bulletEnabled val="1"/>
        </dgm:presLayoutVars>
      </dgm:prSet>
      <dgm:spPr/>
    </dgm:pt>
    <dgm:pt modelId="{C0678005-4109-0941-A989-E178E508C876}" type="pres">
      <dgm:prSet presAssocID="{DD2EA236-6464-4FCC-A315-7742189F2008}" presName="FourConn_1-2" presStyleLbl="fgAccFollowNode1" presStyleIdx="0" presStyleCnt="3">
        <dgm:presLayoutVars>
          <dgm:bulletEnabled val="1"/>
        </dgm:presLayoutVars>
      </dgm:prSet>
      <dgm:spPr/>
    </dgm:pt>
    <dgm:pt modelId="{EA2DBD9B-815F-7F43-B18A-556009D00B0C}" type="pres">
      <dgm:prSet presAssocID="{DD2EA236-6464-4FCC-A315-7742189F2008}" presName="FourConn_2-3" presStyleLbl="fgAccFollowNode1" presStyleIdx="1" presStyleCnt="3">
        <dgm:presLayoutVars>
          <dgm:bulletEnabled val="1"/>
        </dgm:presLayoutVars>
      </dgm:prSet>
      <dgm:spPr/>
    </dgm:pt>
    <dgm:pt modelId="{561E5873-6D9B-8649-A076-D8EC48A1041E}" type="pres">
      <dgm:prSet presAssocID="{DD2EA236-6464-4FCC-A315-7742189F2008}" presName="FourConn_3-4" presStyleLbl="fgAccFollowNode1" presStyleIdx="2" presStyleCnt="3">
        <dgm:presLayoutVars>
          <dgm:bulletEnabled val="1"/>
        </dgm:presLayoutVars>
      </dgm:prSet>
      <dgm:spPr/>
    </dgm:pt>
    <dgm:pt modelId="{1FBB7F87-A85F-EE44-8F25-52BD0D487CD2}" type="pres">
      <dgm:prSet presAssocID="{DD2EA236-6464-4FCC-A315-7742189F2008}" presName="FourNodes_1_text" presStyleLbl="node1" presStyleIdx="3" presStyleCnt="4">
        <dgm:presLayoutVars>
          <dgm:bulletEnabled val="1"/>
        </dgm:presLayoutVars>
      </dgm:prSet>
      <dgm:spPr/>
    </dgm:pt>
    <dgm:pt modelId="{2AB09CA1-AF26-834B-ACAC-5A0FF81855A5}" type="pres">
      <dgm:prSet presAssocID="{DD2EA236-6464-4FCC-A315-7742189F2008}" presName="FourNodes_2_text" presStyleLbl="node1" presStyleIdx="3" presStyleCnt="4">
        <dgm:presLayoutVars>
          <dgm:bulletEnabled val="1"/>
        </dgm:presLayoutVars>
      </dgm:prSet>
      <dgm:spPr/>
    </dgm:pt>
    <dgm:pt modelId="{7D176516-4BFC-804A-9C23-C8E8E1815279}" type="pres">
      <dgm:prSet presAssocID="{DD2EA236-6464-4FCC-A315-7742189F2008}" presName="FourNodes_3_text" presStyleLbl="node1" presStyleIdx="3" presStyleCnt="4">
        <dgm:presLayoutVars>
          <dgm:bulletEnabled val="1"/>
        </dgm:presLayoutVars>
      </dgm:prSet>
      <dgm:spPr/>
    </dgm:pt>
    <dgm:pt modelId="{38F1C9BA-3493-D049-804C-55464B65A4E2}" type="pres">
      <dgm:prSet presAssocID="{DD2EA236-6464-4FCC-A315-7742189F200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6955C01-A691-094F-A76F-055F9E8D4ED8}" type="presOf" srcId="{9E08AA00-C8F8-4140-A8D3-446D27D7D67E}" destId="{2AB09CA1-AF26-834B-ACAC-5A0FF81855A5}" srcOrd="1" destOrd="0" presId="urn:microsoft.com/office/officeart/2005/8/layout/vProcess5"/>
    <dgm:cxn modelId="{4AD69723-9285-2E44-A814-519261F36D0E}" type="presOf" srcId="{C3F837FA-B935-4B81-B956-014518A30CB7}" destId="{C0678005-4109-0941-A989-E178E508C876}" srcOrd="0" destOrd="0" presId="urn:microsoft.com/office/officeart/2005/8/layout/vProcess5"/>
    <dgm:cxn modelId="{BB44802F-2F73-B544-AAB8-AEF97B15E304}" type="presOf" srcId="{FF430EC6-70B3-734C-8E6A-6FABD3126573}" destId="{561E5873-6D9B-8649-A076-D8EC48A1041E}" srcOrd="0" destOrd="0" presId="urn:microsoft.com/office/officeart/2005/8/layout/vProcess5"/>
    <dgm:cxn modelId="{9FE3DA39-B6E1-CC42-AD12-F86497E2A27A}" srcId="{DD2EA236-6464-4FCC-A315-7742189F2008}" destId="{50D32943-C958-284E-B82A-0F715A8B6964}" srcOrd="3" destOrd="0" parTransId="{7B3C2C47-4A4A-1740-B5E6-05B0715FDA72}" sibTransId="{353493B8-F129-E148-8966-3D1EC276043F}"/>
    <dgm:cxn modelId="{EAD0D13C-9805-D140-B05A-6BFC211573B1}" type="presOf" srcId="{B7E299D1-BE75-4D20-B95F-B246DD81BAEB}" destId="{D47EC46E-A92C-5A4C-A06A-F10F5D9586A5}" srcOrd="0" destOrd="0" presId="urn:microsoft.com/office/officeart/2005/8/layout/vProcess5"/>
    <dgm:cxn modelId="{2F307B66-5F5F-AD49-BEB6-45FB6E6ACF51}" type="presOf" srcId="{DD2EA236-6464-4FCC-A315-7742189F2008}" destId="{3509E136-C21B-D44E-AE76-08B2FF063460}" srcOrd="0" destOrd="0" presId="urn:microsoft.com/office/officeart/2005/8/layout/vProcess5"/>
    <dgm:cxn modelId="{EFAF3C6D-B7B5-144C-A8BE-E472A8BF4C4D}" type="presOf" srcId="{9E08AA00-C8F8-4140-A8D3-446D27D7D67E}" destId="{EDCD8A62-36AA-4A42-A892-A2AE5DB058D6}" srcOrd="0" destOrd="0" presId="urn:microsoft.com/office/officeart/2005/8/layout/vProcess5"/>
    <dgm:cxn modelId="{97FC5086-66A4-7145-BF4E-68734E42AD5D}" type="presOf" srcId="{50D32943-C958-284E-B82A-0F715A8B6964}" destId="{D0F97DE2-B674-9546-AA60-AE41179F5A5F}" srcOrd="0" destOrd="0" presId="urn:microsoft.com/office/officeart/2005/8/layout/vProcess5"/>
    <dgm:cxn modelId="{4DC1C094-3702-5541-BE98-AAD56A1AD7F5}" type="presOf" srcId="{50D32943-C958-284E-B82A-0F715A8B6964}" destId="{38F1C9BA-3493-D049-804C-55464B65A4E2}" srcOrd="1" destOrd="0" presId="urn:microsoft.com/office/officeart/2005/8/layout/vProcess5"/>
    <dgm:cxn modelId="{7BE411A0-E167-5941-829B-E41F8AFF425C}" type="presOf" srcId="{8C0FC344-C2F0-CE4A-90FA-D97D04D4C251}" destId="{7D176516-4BFC-804A-9C23-C8E8E1815279}" srcOrd="1" destOrd="0" presId="urn:microsoft.com/office/officeart/2005/8/layout/vProcess5"/>
    <dgm:cxn modelId="{B4FCBBB4-F236-9E46-B0D5-3C951E7102B3}" srcId="{DD2EA236-6464-4FCC-A315-7742189F2008}" destId="{9E08AA00-C8F8-4140-A8D3-446D27D7D67E}" srcOrd="1" destOrd="0" parTransId="{EFDCE9B4-B2EB-AA4B-8193-C13ED2549733}" sibTransId="{973519C3-06E0-0746-B5EE-5D42C1662479}"/>
    <dgm:cxn modelId="{A135D4D4-A79B-A04F-9C18-35452202475B}" type="presOf" srcId="{973519C3-06E0-0746-B5EE-5D42C1662479}" destId="{EA2DBD9B-815F-7F43-B18A-556009D00B0C}" srcOrd="0" destOrd="0" presId="urn:microsoft.com/office/officeart/2005/8/layout/vProcess5"/>
    <dgm:cxn modelId="{71E5EFD5-AD91-A941-9800-716EF5664569}" type="presOf" srcId="{B7E299D1-BE75-4D20-B95F-B246DD81BAEB}" destId="{1FBB7F87-A85F-EE44-8F25-52BD0D487CD2}" srcOrd="1" destOrd="0" presId="urn:microsoft.com/office/officeart/2005/8/layout/vProcess5"/>
    <dgm:cxn modelId="{20D5E4E3-EF1A-4592-AF8C-09B17D507824}" srcId="{DD2EA236-6464-4FCC-A315-7742189F2008}" destId="{B7E299D1-BE75-4D20-B95F-B246DD81BAEB}" srcOrd="0" destOrd="0" parTransId="{B4400908-2F5C-4628-AC16-13C44D12F12C}" sibTransId="{C3F837FA-B935-4B81-B956-014518A30CB7}"/>
    <dgm:cxn modelId="{40E439F7-AA24-314B-813A-345323425DE0}" type="presOf" srcId="{8C0FC344-C2F0-CE4A-90FA-D97D04D4C251}" destId="{269BD48D-6E4C-3B4F-8BB2-BE0D4EBE3FCB}" srcOrd="0" destOrd="0" presId="urn:microsoft.com/office/officeart/2005/8/layout/vProcess5"/>
    <dgm:cxn modelId="{CE4319FF-1335-7B4F-8089-7534BE3734B0}" srcId="{DD2EA236-6464-4FCC-A315-7742189F2008}" destId="{8C0FC344-C2F0-CE4A-90FA-D97D04D4C251}" srcOrd="2" destOrd="0" parTransId="{C406A810-65F5-C548-83A1-1B81B2AA068B}" sibTransId="{FF430EC6-70B3-734C-8E6A-6FABD3126573}"/>
    <dgm:cxn modelId="{8CDEE44B-2028-3D42-B41F-315A2CD51391}" type="presParOf" srcId="{3509E136-C21B-D44E-AE76-08B2FF063460}" destId="{BDFE6539-2A7F-994E-B1A2-F8CB6E84F38B}" srcOrd="0" destOrd="0" presId="urn:microsoft.com/office/officeart/2005/8/layout/vProcess5"/>
    <dgm:cxn modelId="{555C728F-58FC-3246-9F70-4578C769FD53}" type="presParOf" srcId="{3509E136-C21B-D44E-AE76-08B2FF063460}" destId="{D47EC46E-A92C-5A4C-A06A-F10F5D9586A5}" srcOrd="1" destOrd="0" presId="urn:microsoft.com/office/officeart/2005/8/layout/vProcess5"/>
    <dgm:cxn modelId="{7959AB92-FF0A-6D48-8697-DB77574EF5C2}" type="presParOf" srcId="{3509E136-C21B-D44E-AE76-08B2FF063460}" destId="{EDCD8A62-36AA-4A42-A892-A2AE5DB058D6}" srcOrd="2" destOrd="0" presId="urn:microsoft.com/office/officeart/2005/8/layout/vProcess5"/>
    <dgm:cxn modelId="{835171BF-560A-7143-8D68-03D9792FC882}" type="presParOf" srcId="{3509E136-C21B-D44E-AE76-08B2FF063460}" destId="{269BD48D-6E4C-3B4F-8BB2-BE0D4EBE3FCB}" srcOrd="3" destOrd="0" presId="urn:microsoft.com/office/officeart/2005/8/layout/vProcess5"/>
    <dgm:cxn modelId="{AE3195C9-82AD-BE46-8BAF-7266953F9BAC}" type="presParOf" srcId="{3509E136-C21B-D44E-AE76-08B2FF063460}" destId="{D0F97DE2-B674-9546-AA60-AE41179F5A5F}" srcOrd="4" destOrd="0" presId="urn:microsoft.com/office/officeart/2005/8/layout/vProcess5"/>
    <dgm:cxn modelId="{8872E00C-2DEA-7D49-9F0B-A232B7C26C1F}" type="presParOf" srcId="{3509E136-C21B-D44E-AE76-08B2FF063460}" destId="{C0678005-4109-0941-A989-E178E508C876}" srcOrd="5" destOrd="0" presId="urn:microsoft.com/office/officeart/2005/8/layout/vProcess5"/>
    <dgm:cxn modelId="{F21C1033-4058-B749-A606-B7E1819F24AB}" type="presParOf" srcId="{3509E136-C21B-D44E-AE76-08B2FF063460}" destId="{EA2DBD9B-815F-7F43-B18A-556009D00B0C}" srcOrd="6" destOrd="0" presId="urn:microsoft.com/office/officeart/2005/8/layout/vProcess5"/>
    <dgm:cxn modelId="{F3238A8B-F00A-A84C-9789-77F9BFA1E484}" type="presParOf" srcId="{3509E136-C21B-D44E-AE76-08B2FF063460}" destId="{561E5873-6D9B-8649-A076-D8EC48A1041E}" srcOrd="7" destOrd="0" presId="urn:microsoft.com/office/officeart/2005/8/layout/vProcess5"/>
    <dgm:cxn modelId="{6DD49B2D-D548-F24E-8A2B-07C351EB9DB1}" type="presParOf" srcId="{3509E136-C21B-D44E-AE76-08B2FF063460}" destId="{1FBB7F87-A85F-EE44-8F25-52BD0D487CD2}" srcOrd="8" destOrd="0" presId="urn:microsoft.com/office/officeart/2005/8/layout/vProcess5"/>
    <dgm:cxn modelId="{E90FC33F-48CD-3A43-8EFA-E0CEEF04C636}" type="presParOf" srcId="{3509E136-C21B-D44E-AE76-08B2FF063460}" destId="{2AB09CA1-AF26-834B-ACAC-5A0FF81855A5}" srcOrd="9" destOrd="0" presId="urn:microsoft.com/office/officeart/2005/8/layout/vProcess5"/>
    <dgm:cxn modelId="{5BF0E889-18D9-1E43-8331-A7D700BA2652}" type="presParOf" srcId="{3509E136-C21B-D44E-AE76-08B2FF063460}" destId="{7D176516-4BFC-804A-9C23-C8E8E1815279}" srcOrd="10" destOrd="0" presId="urn:microsoft.com/office/officeart/2005/8/layout/vProcess5"/>
    <dgm:cxn modelId="{B4306089-E8EA-BD48-9E51-7F7BEC16D281}" type="presParOf" srcId="{3509E136-C21B-D44E-AE76-08B2FF063460}" destId="{38F1C9BA-3493-D049-804C-55464B65A4E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DBF56D-03DE-49C6-AD4D-8EE79AD46885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F384EF6-E872-4772-BCF2-E063691265E8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RCOG Race Equality Taskforce &amp; Coaching</a:t>
          </a:r>
        </a:p>
      </dgm:t>
    </dgm:pt>
    <dgm:pt modelId="{98365940-1484-4C1A-9059-F75B11E28E69}" type="parTrans" cxnId="{2BA41F29-7F93-479D-B85B-E0DB323F5BE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C61E8-FE24-4C42-82B0-C775086B1697}" type="sibTrans" cxnId="{2BA41F29-7F93-479D-B85B-E0DB323F5BE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E960B2-FD96-4009-B2E8-80D5EA67D49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RCOG Workplace Behaviour Toolkit</a:t>
          </a:r>
        </a:p>
      </dgm:t>
    </dgm:pt>
    <dgm:pt modelId="{A44199FB-3647-485B-9105-01A1E9835662}" type="parTrans" cxnId="{254F34C2-793D-4F13-BAD2-E606DA6D9F1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8B854C-608F-4076-B203-72B7A64A5A0C}" type="sibTrans" cxnId="{254F34C2-793D-4F13-BAD2-E606DA6D9F1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A8F892-6A13-4B23-8826-976AF9903ECF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RCOG Hub for International Medical Graduates</a:t>
          </a:r>
        </a:p>
      </dgm:t>
    </dgm:pt>
    <dgm:pt modelId="{C7CFF9E1-F0A0-4781-B4D7-964E92706635}" type="parTrans" cxnId="{98051866-94B2-4E20-9A3D-121410D313B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14FFF1-7BF5-4001-A1B7-1C6B8A81E737}" type="sibTrans" cxnId="{98051866-94B2-4E20-9A3D-121410D313B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87D7F1-7111-4E22-8AC5-C48B569C5E42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BMA Guide for IMGs</a:t>
          </a:r>
        </a:p>
      </dgm:t>
    </dgm:pt>
    <dgm:pt modelId="{40AC244C-34D1-484D-81D4-9ED21F48C88D}" type="parTrans" cxnId="{9736952D-D00E-41C8-99DF-1C95707F596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CB25C0-ABF8-4907-BB7A-9A4041338253}" type="sibTrans" cxnId="{9736952D-D00E-41C8-99DF-1C95707F596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37A931-BC64-A54C-A325-EC244A82738B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NHS Lothian Cultural </a:t>
          </a: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Sensitivity Training</a:t>
          </a:r>
        </a:p>
      </dgm:t>
    </dgm:pt>
    <dgm:pt modelId="{7C760676-5453-914F-95C2-3C017F08612A}" type="parTrans" cxnId="{9DEC8DC7-3BBB-A04F-AF8B-6D99B87E3FD2}">
      <dgm:prSet/>
      <dgm:spPr/>
      <dgm:t>
        <a:bodyPr/>
        <a:lstStyle/>
        <a:p>
          <a:endParaRPr lang="en-GB"/>
        </a:p>
      </dgm:t>
    </dgm:pt>
    <dgm:pt modelId="{2F2536EE-3500-734F-B885-049A507143CB}" type="sibTrans" cxnId="{9DEC8DC7-3BBB-A04F-AF8B-6D99B87E3FD2}">
      <dgm:prSet/>
      <dgm:spPr/>
      <dgm:t>
        <a:bodyPr/>
        <a:lstStyle/>
        <a:p>
          <a:endParaRPr lang="en-GB"/>
        </a:p>
      </dgm:t>
    </dgm:pt>
    <dgm:pt modelId="{A6BDF41B-300E-9243-8831-01A13DDF809B}" type="pres">
      <dgm:prSet presAssocID="{47DBF56D-03DE-49C6-AD4D-8EE79AD46885}" presName="vert0" presStyleCnt="0">
        <dgm:presLayoutVars>
          <dgm:dir/>
          <dgm:animOne val="branch"/>
          <dgm:animLvl val="lvl"/>
        </dgm:presLayoutVars>
      </dgm:prSet>
      <dgm:spPr/>
    </dgm:pt>
    <dgm:pt modelId="{AA5613B5-0118-9B4A-8CDC-CBC6B5BE8720}" type="pres">
      <dgm:prSet presAssocID="{1F37A931-BC64-A54C-A325-EC244A82738B}" presName="thickLine" presStyleLbl="alignNode1" presStyleIdx="0" presStyleCnt="5"/>
      <dgm:spPr/>
    </dgm:pt>
    <dgm:pt modelId="{55B6DD8B-93B4-834F-ABC2-EDE81AA165C0}" type="pres">
      <dgm:prSet presAssocID="{1F37A931-BC64-A54C-A325-EC244A82738B}" presName="horz1" presStyleCnt="0"/>
      <dgm:spPr/>
    </dgm:pt>
    <dgm:pt modelId="{7A78CB64-C2B4-8740-85CE-8BA8943F7202}" type="pres">
      <dgm:prSet presAssocID="{1F37A931-BC64-A54C-A325-EC244A82738B}" presName="tx1" presStyleLbl="revTx" presStyleIdx="0" presStyleCnt="5"/>
      <dgm:spPr/>
    </dgm:pt>
    <dgm:pt modelId="{516784E1-A9F8-0647-8E8E-58083ECF30B3}" type="pres">
      <dgm:prSet presAssocID="{1F37A931-BC64-A54C-A325-EC244A82738B}" presName="vert1" presStyleCnt="0"/>
      <dgm:spPr/>
    </dgm:pt>
    <dgm:pt modelId="{8BAA38DE-D545-1749-B42F-EEBABC122D59}" type="pres">
      <dgm:prSet presAssocID="{CF384EF6-E872-4772-BCF2-E063691265E8}" presName="thickLine" presStyleLbl="alignNode1" presStyleIdx="1" presStyleCnt="5"/>
      <dgm:spPr/>
    </dgm:pt>
    <dgm:pt modelId="{5C732AB4-DF3F-2245-B1C0-838B9CDCE870}" type="pres">
      <dgm:prSet presAssocID="{CF384EF6-E872-4772-BCF2-E063691265E8}" presName="horz1" presStyleCnt="0"/>
      <dgm:spPr/>
    </dgm:pt>
    <dgm:pt modelId="{2986C198-1C2E-1243-8DF2-8A97B8A9410F}" type="pres">
      <dgm:prSet presAssocID="{CF384EF6-E872-4772-BCF2-E063691265E8}" presName="tx1" presStyleLbl="revTx" presStyleIdx="1" presStyleCnt="5"/>
      <dgm:spPr/>
    </dgm:pt>
    <dgm:pt modelId="{9C7C18D0-3B72-C142-98D2-9D17529D3271}" type="pres">
      <dgm:prSet presAssocID="{CF384EF6-E872-4772-BCF2-E063691265E8}" presName="vert1" presStyleCnt="0"/>
      <dgm:spPr/>
    </dgm:pt>
    <dgm:pt modelId="{49550B24-2063-794A-8437-F6A8CF96F497}" type="pres">
      <dgm:prSet presAssocID="{B5E960B2-FD96-4009-B2E8-80D5EA67D49F}" presName="thickLine" presStyleLbl="alignNode1" presStyleIdx="2" presStyleCnt="5"/>
      <dgm:spPr/>
    </dgm:pt>
    <dgm:pt modelId="{6E4E9399-2BBC-F54C-8F4C-68297F838E49}" type="pres">
      <dgm:prSet presAssocID="{B5E960B2-FD96-4009-B2E8-80D5EA67D49F}" presName="horz1" presStyleCnt="0"/>
      <dgm:spPr/>
    </dgm:pt>
    <dgm:pt modelId="{4AFEF13A-D7FF-7348-B32B-77002C636029}" type="pres">
      <dgm:prSet presAssocID="{B5E960B2-FD96-4009-B2E8-80D5EA67D49F}" presName="tx1" presStyleLbl="revTx" presStyleIdx="2" presStyleCnt="5"/>
      <dgm:spPr/>
    </dgm:pt>
    <dgm:pt modelId="{694DBE36-236C-AB47-83D4-598879ABF8B4}" type="pres">
      <dgm:prSet presAssocID="{B5E960B2-FD96-4009-B2E8-80D5EA67D49F}" presName="vert1" presStyleCnt="0"/>
      <dgm:spPr/>
    </dgm:pt>
    <dgm:pt modelId="{109A6BF2-8C1D-6947-A4D5-D30F70C39835}" type="pres">
      <dgm:prSet presAssocID="{7AA8F892-6A13-4B23-8826-976AF9903ECF}" presName="thickLine" presStyleLbl="alignNode1" presStyleIdx="3" presStyleCnt="5"/>
      <dgm:spPr/>
    </dgm:pt>
    <dgm:pt modelId="{61CBEC4E-F18E-9D4F-A6D8-CCD47E998ED1}" type="pres">
      <dgm:prSet presAssocID="{7AA8F892-6A13-4B23-8826-976AF9903ECF}" presName="horz1" presStyleCnt="0"/>
      <dgm:spPr/>
    </dgm:pt>
    <dgm:pt modelId="{7942D2F8-A1D3-0749-AAA1-4F661C15C662}" type="pres">
      <dgm:prSet presAssocID="{7AA8F892-6A13-4B23-8826-976AF9903ECF}" presName="tx1" presStyleLbl="revTx" presStyleIdx="3" presStyleCnt="5"/>
      <dgm:spPr/>
    </dgm:pt>
    <dgm:pt modelId="{F225E2F8-B772-F14F-AD28-EE50B9ECB32A}" type="pres">
      <dgm:prSet presAssocID="{7AA8F892-6A13-4B23-8826-976AF9903ECF}" presName="vert1" presStyleCnt="0"/>
      <dgm:spPr/>
    </dgm:pt>
    <dgm:pt modelId="{28687D96-24D6-1B4F-829E-4ADDD5F54B8A}" type="pres">
      <dgm:prSet presAssocID="{DD87D7F1-7111-4E22-8AC5-C48B569C5E42}" presName="thickLine" presStyleLbl="alignNode1" presStyleIdx="4" presStyleCnt="5"/>
      <dgm:spPr/>
    </dgm:pt>
    <dgm:pt modelId="{3975FB3B-6C18-3340-AB24-192D8E4E097F}" type="pres">
      <dgm:prSet presAssocID="{DD87D7F1-7111-4E22-8AC5-C48B569C5E42}" presName="horz1" presStyleCnt="0"/>
      <dgm:spPr/>
    </dgm:pt>
    <dgm:pt modelId="{393FDC28-688D-F541-92FD-34F92E98E505}" type="pres">
      <dgm:prSet presAssocID="{DD87D7F1-7111-4E22-8AC5-C48B569C5E42}" presName="tx1" presStyleLbl="revTx" presStyleIdx="4" presStyleCnt="5"/>
      <dgm:spPr/>
    </dgm:pt>
    <dgm:pt modelId="{55A4A04F-8740-2F41-8101-A2EBB352B424}" type="pres">
      <dgm:prSet presAssocID="{DD87D7F1-7111-4E22-8AC5-C48B569C5E42}" presName="vert1" presStyleCnt="0"/>
      <dgm:spPr/>
    </dgm:pt>
  </dgm:ptLst>
  <dgm:cxnLst>
    <dgm:cxn modelId="{AE194811-107E-5844-ACD0-37BF2CA91035}" type="presOf" srcId="{CF384EF6-E872-4772-BCF2-E063691265E8}" destId="{2986C198-1C2E-1243-8DF2-8A97B8A9410F}" srcOrd="0" destOrd="0" presId="urn:microsoft.com/office/officeart/2008/layout/LinedList"/>
    <dgm:cxn modelId="{2BA41F29-7F93-479D-B85B-E0DB323F5BE5}" srcId="{47DBF56D-03DE-49C6-AD4D-8EE79AD46885}" destId="{CF384EF6-E872-4772-BCF2-E063691265E8}" srcOrd="1" destOrd="0" parTransId="{98365940-1484-4C1A-9059-F75B11E28E69}" sibTransId="{8D9C61E8-FE24-4C42-82B0-C775086B1697}"/>
    <dgm:cxn modelId="{0D6BD429-0152-A54B-9D53-7E198866BCB3}" type="presOf" srcId="{47DBF56D-03DE-49C6-AD4D-8EE79AD46885}" destId="{A6BDF41B-300E-9243-8831-01A13DDF809B}" srcOrd="0" destOrd="0" presId="urn:microsoft.com/office/officeart/2008/layout/LinedList"/>
    <dgm:cxn modelId="{9736952D-D00E-41C8-99DF-1C95707F5964}" srcId="{47DBF56D-03DE-49C6-AD4D-8EE79AD46885}" destId="{DD87D7F1-7111-4E22-8AC5-C48B569C5E42}" srcOrd="4" destOrd="0" parTransId="{40AC244C-34D1-484D-81D4-9ED21F48C88D}" sibTransId="{2ACB25C0-ABF8-4907-BB7A-9A4041338253}"/>
    <dgm:cxn modelId="{E5273539-9639-B443-B842-CC2F41FEF6DE}" type="presOf" srcId="{1F37A931-BC64-A54C-A325-EC244A82738B}" destId="{7A78CB64-C2B4-8740-85CE-8BA8943F7202}" srcOrd="0" destOrd="0" presId="urn:microsoft.com/office/officeart/2008/layout/LinedList"/>
    <dgm:cxn modelId="{98051866-94B2-4E20-9A3D-121410D313BA}" srcId="{47DBF56D-03DE-49C6-AD4D-8EE79AD46885}" destId="{7AA8F892-6A13-4B23-8826-976AF9903ECF}" srcOrd="3" destOrd="0" parTransId="{C7CFF9E1-F0A0-4781-B4D7-964E92706635}" sibTransId="{6B14FFF1-7BF5-4001-A1B7-1C6B8A81E737}"/>
    <dgm:cxn modelId="{D4DB0B57-64CB-874A-B2DE-CA1D0DDF983D}" type="presOf" srcId="{DD87D7F1-7111-4E22-8AC5-C48B569C5E42}" destId="{393FDC28-688D-F541-92FD-34F92E98E505}" srcOrd="0" destOrd="0" presId="urn:microsoft.com/office/officeart/2008/layout/LinedList"/>
    <dgm:cxn modelId="{99A6A581-2C3D-5543-92B2-A279D7BDE5D5}" type="presOf" srcId="{7AA8F892-6A13-4B23-8826-976AF9903ECF}" destId="{7942D2F8-A1D3-0749-AAA1-4F661C15C662}" srcOrd="0" destOrd="0" presId="urn:microsoft.com/office/officeart/2008/layout/LinedList"/>
    <dgm:cxn modelId="{95903D88-B783-D84A-B1AD-39D74AB5D3FE}" type="presOf" srcId="{B5E960B2-FD96-4009-B2E8-80D5EA67D49F}" destId="{4AFEF13A-D7FF-7348-B32B-77002C636029}" srcOrd="0" destOrd="0" presId="urn:microsoft.com/office/officeart/2008/layout/LinedList"/>
    <dgm:cxn modelId="{254F34C2-793D-4F13-BAD2-E606DA6D9F14}" srcId="{47DBF56D-03DE-49C6-AD4D-8EE79AD46885}" destId="{B5E960B2-FD96-4009-B2E8-80D5EA67D49F}" srcOrd="2" destOrd="0" parTransId="{A44199FB-3647-485B-9105-01A1E9835662}" sibTransId="{038B854C-608F-4076-B203-72B7A64A5A0C}"/>
    <dgm:cxn modelId="{9DEC8DC7-3BBB-A04F-AF8B-6D99B87E3FD2}" srcId="{47DBF56D-03DE-49C6-AD4D-8EE79AD46885}" destId="{1F37A931-BC64-A54C-A325-EC244A82738B}" srcOrd="0" destOrd="0" parTransId="{7C760676-5453-914F-95C2-3C017F08612A}" sibTransId="{2F2536EE-3500-734F-B885-049A507143CB}"/>
    <dgm:cxn modelId="{8500715B-35A9-9E47-BFE7-62BC54BA048F}" type="presParOf" srcId="{A6BDF41B-300E-9243-8831-01A13DDF809B}" destId="{AA5613B5-0118-9B4A-8CDC-CBC6B5BE8720}" srcOrd="0" destOrd="0" presId="urn:microsoft.com/office/officeart/2008/layout/LinedList"/>
    <dgm:cxn modelId="{DEDDA82B-8851-D04C-AA61-68F664DB5548}" type="presParOf" srcId="{A6BDF41B-300E-9243-8831-01A13DDF809B}" destId="{55B6DD8B-93B4-834F-ABC2-EDE81AA165C0}" srcOrd="1" destOrd="0" presId="urn:microsoft.com/office/officeart/2008/layout/LinedList"/>
    <dgm:cxn modelId="{46B81214-AD9B-444F-880A-33A3ACA79930}" type="presParOf" srcId="{55B6DD8B-93B4-834F-ABC2-EDE81AA165C0}" destId="{7A78CB64-C2B4-8740-85CE-8BA8943F7202}" srcOrd="0" destOrd="0" presId="urn:microsoft.com/office/officeart/2008/layout/LinedList"/>
    <dgm:cxn modelId="{735ADA83-7469-5144-9D9A-11ABE292A301}" type="presParOf" srcId="{55B6DD8B-93B4-834F-ABC2-EDE81AA165C0}" destId="{516784E1-A9F8-0647-8E8E-58083ECF30B3}" srcOrd="1" destOrd="0" presId="urn:microsoft.com/office/officeart/2008/layout/LinedList"/>
    <dgm:cxn modelId="{E951A3C4-1C02-1E43-853B-A5815453B688}" type="presParOf" srcId="{A6BDF41B-300E-9243-8831-01A13DDF809B}" destId="{8BAA38DE-D545-1749-B42F-EEBABC122D59}" srcOrd="2" destOrd="0" presId="urn:microsoft.com/office/officeart/2008/layout/LinedList"/>
    <dgm:cxn modelId="{2A8F0A62-BD1B-034C-84F4-2852B6F6DB2F}" type="presParOf" srcId="{A6BDF41B-300E-9243-8831-01A13DDF809B}" destId="{5C732AB4-DF3F-2245-B1C0-838B9CDCE870}" srcOrd="3" destOrd="0" presId="urn:microsoft.com/office/officeart/2008/layout/LinedList"/>
    <dgm:cxn modelId="{B0246DB2-EF2D-964C-86AF-E4319B95041B}" type="presParOf" srcId="{5C732AB4-DF3F-2245-B1C0-838B9CDCE870}" destId="{2986C198-1C2E-1243-8DF2-8A97B8A9410F}" srcOrd="0" destOrd="0" presId="urn:microsoft.com/office/officeart/2008/layout/LinedList"/>
    <dgm:cxn modelId="{BA0B1F5C-BD28-6E4E-B4BC-E880412E0077}" type="presParOf" srcId="{5C732AB4-DF3F-2245-B1C0-838B9CDCE870}" destId="{9C7C18D0-3B72-C142-98D2-9D17529D3271}" srcOrd="1" destOrd="0" presId="urn:microsoft.com/office/officeart/2008/layout/LinedList"/>
    <dgm:cxn modelId="{3BC1DA28-9784-F743-92CA-3895F8FEBA70}" type="presParOf" srcId="{A6BDF41B-300E-9243-8831-01A13DDF809B}" destId="{49550B24-2063-794A-8437-F6A8CF96F497}" srcOrd="4" destOrd="0" presId="urn:microsoft.com/office/officeart/2008/layout/LinedList"/>
    <dgm:cxn modelId="{51B89326-473E-604E-B053-E14F461850DE}" type="presParOf" srcId="{A6BDF41B-300E-9243-8831-01A13DDF809B}" destId="{6E4E9399-2BBC-F54C-8F4C-68297F838E49}" srcOrd="5" destOrd="0" presId="urn:microsoft.com/office/officeart/2008/layout/LinedList"/>
    <dgm:cxn modelId="{1DDD0E47-A238-F04E-BB0F-A1B6934CC108}" type="presParOf" srcId="{6E4E9399-2BBC-F54C-8F4C-68297F838E49}" destId="{4AFEF13A-D7FF-7348-B32B-77002C636029}" srcOrd="0" destOrd="0" presId="urn:microsoft.com/office/officeart/2008/layout/LinedList"/>
    <dgm:cxn modelId="{B3D51678-F5F8-5540-9450-8CD34711684B}" type="presParOf" srcId="{6E4E9399-2BBC-F54C-8F4C-68297F838E49}" destId="{694DBE36-236C-AB47-83D4-598879ABF8B4}" srcOrd="1" destOrd="0" presId="urn:microsoft.com/office/officeart/2008/layout/LinedList"/>
    <dgm:cxn modelId="{BEB5EF52-DF19-2741-BBFC-E1A397816FEA}" type="presParOf" srcId="{A6BDF41B-300E-9243-8831-01A13DDF809B}" destId="{109A6BF2-8C1D-6947-A4D5-D30F70C39835}" srcOrd="6" destOrd="0" presId="urn:microsoft.com/office/officeart/2008/layout/LinedList"/>
    <dgm:cxn modelId="{AC881787-EC02-9544-8DAA-B85FA8A76E2D}" type="presParOf" srcId="{A6BDF41B-300E-9243-8831-01A13DDF809B}" destId="{61CBEC4E-F18E-9D4F-A6D8-CCD47E998ED1}" srcOrd="7" destOrd="0" presId="urn:microsoft.com/office/officeart/2008/layout/LinedList"/>
    <dgm:cxn modelId="{95E60DD5-55B8-C54E-9778-A35F40BB3C1D}" type="presParOf" srcId="{61CBEC4E-F18E-9D4F-A6D8-CCD47E998ED1}" destId="{7942D2F8-A1D3-0749-AAA1-4F661C15C662}" srcOrd="0" destOrd="0" presId="urn:microsoft.com/office/officeart/2008/layout/LinedList"/>
    <dgm:cxn modelId="{EBDB6BD3-3CC2-DE41-8E24-E0BAB5D01C00}" type="presParOf" srcId="{61CBEC4E-F18E-9D4F-A6D8-CCD47E998ED1}" destId="{F225E2F8-B772-F14F-AD28-EE50B9ECB32A}" srcOrd="1" destOrd="0" presId="urn:microsoft.com/office/officeart/2008/layout/LinedList"/>
    <dgm:cxn modelId="{71A41CF3-6A04-0446-9C50-ACFCB2BCB3FA}" type="presParOf" srcId="{A6BDF41B-300E-9243-8831-01A13DDF809B}" destId="{28687D96-24D6-1B4F-829E-4ADDD5F54B8A}" srcOrd="8" destOrd="0" presId="urn:microsoft.com/office/officeart/2008/layout/LinedList"/>
    <dgm:cxn modelId="{F4F8C898-A90C-3D47-9FB0-D374CABC905D}" type="presParOf" srcId="{A6BDF41B-300E-9243-8831-01A13DDF809B}" destId="{3975FB3B-6C18-3340-AB24-192D8E4E097F}" srcOrd="9" destOrd="0" presId="urn:microsoft.com/office/officeart/2008/layout/LinedList"/>
    <dgm:cxn modelId="{80CBCA8A-D585-144B-81EB-41F60BDC29C7}" type="presParOf" srcId="{3975FB3B-6C18-3340-AB24-192D8E4E097F}" destId="{393FDC28-688D-F541-92FD-34F92E98E505}" srcOrd="0" destOrd="0" presId="urn:microsoft.com/office/officeart/2008/layout/LinedList"/>
    <dgm:cxn modelId="{32A83F4F-F9FE-314A-A450-3363E256312A}" type="presParOf" srcId="{3975FB3B-6C18-3340-AB24-192D8E4E097F}" destId="{55A4A04F-8740-2F41-8101-A2EBB352B42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B9E586-ACC6-41FC-A834-9CB11B9547F5}" type="doc">
      <dgm:prSet loTypeId="urn:microsoft.com/office/officeart/2005/8/layout/process4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01A5D8-4F79-4AA7-987C-F23D4288AD0B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IMGs</a:t>
          </a:r>
          <a:r>
            <a:rPr lang="en-US" dirty="0">
              <a:solidFill>
                <a:schemeClr val="tx2"/>
              </a:solidFill>
            </a:rPr>
            <a:t> bring diversity, resilience, and perspective to NHS</a:t>
          </a:r>
        </a:p>
      </dgm:t>
    </dgm:pt>
    <dgm:pt modelId="{AAFF9500-2D23-45C6-BA69-B904D9B208DE}" type="parTrans" cxnId="{17341093-46F7-4189-991F-640BA609B7DD}">
      <dgm:prSet/>
      <dgm:spPr/>
      <dgm:t>
        <a:bodyPr/>
        <a:lstStyle/>
        <a:p>
          <a:endParaRPr lang="en-US"/>
        </a:p>
      </dgm:t>
    </dgm:pt>
    <dgm:pt modelId="{84211011-BA35-4772-960A-8F645048E755}" type="sibTrans" cxnId="{17341093-46F7-4189-991F-640BA609B7DD}">
      <dgm:prSet/>
      <dgm:spPr/>
      <dgm:t>
        <a:bodyPr/>
        <a:lstStyle/>
        <a:p>
          <a:endParaRPr lang="en-US"/>
        </a:p>
      </dgm:t>
    </dgm:pt>
    <dgm:pt modelId="{A0CE40D1-22DB-4F9A-AA97-E06AB96AE00D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Challenges can be turned into opportunities</a:t>
          </a:r>
        </a:p>
      </dgm:t>
    </dgm:pt>
    <dgm:pt modelId="{6F4A3B36-557E-4A37-823E-A1EE7FE835D4}" type="parTrans" cxnId="{9F7491C3-B467-4556-9EFB-43B298E06792}">
      <dgm:prSet/>
      <dgm:spPr/>
      <dgm:t>
        <a:bodyPr/>
        <a:lstStyle/>
        <a:p>
          <a:endParaRPr lang="en-US"/>
        </a:p>
      </dgm:t>
    </dgm:pt>
    <dgm:pt modelId="{DB16D57C-C888-42AC-ABAA-A9AEACC69F38}" type="sibTrans" cxnId="{9F7491C3-B467-4556-9EFB-43B298E06792}">
      <dgm:prSet/>
      <dgm:spPr/>
      <dgm:t>
        <a:bodyPr/>
        <a:lstStyle/>
        <a:p>
          <a:endParaRPr lang="en-US"/>
        </a:p>
      </dgm:t>
    </dgm:pt>
    <dgm:pt modelId="{F267A203-8DC0-4CCD-9301-018D558807CF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Decoding #</a:t>
          </a:r>
          <a:r>
            <a:rPr lang="en-US" dirty="0" err="1">
              <a:solidFill>
                <a:schemeClr val="tx2"/>
              </a:solidFill>
            </a:rPr>
            <a:t>TheHC</a:t>
          </a:r>
          <a:r>
            <a:rPr lang="en-US" dirty="0">
              <a:solidFill>
                <a:schemeClr val="tx2"/>
              </a:solidFill>
            </a:rPr>
            <a:t> + Institutional tools + personal resilience = Success</a:t>
          </a:r>
          <a:endParaRPr lang="en-US" b="1" dirty="0">
            <a:solidFill>
              <a:schemeClr val="tx2"/>
            </a:solidFill>
          </a:endParaRPr>
        </a:p>
      </dgm:t>
    </dgm:pt>
    <dgm:pt modelId="{5721B208-F70F-4F92-81D2-D59297D09B82}" type="parTrans" cxnId="{8531B0C4-5FF2-4C8D-B3AF-3ED56D0653C4}">
      <dgm:prSet/>
      <dgm:spPr/>
      <dgm:t>
        <a:bodyPr/>
        <a:lstStyle/>
        <a:p>
          <a:endParaRPr lang="en-US"/>
        </a:p>
      </dgm:t>
    </dgm:pt>
    <dgm:pt modelId="{7B4E6550-60B1-48AD-AA7E-43C1FE315EF1}" type="sibTrans" cxnId="{8531B0C4-5FF2-4C8D-B3AF-3ED56D0653C4}">
      <dgm:prSet/>
      <dgm:spPr/>
      <dgm:t>
        <a:bodyPr/>
        <a:lstStyle/>
        <a:p>
          <a:endParaRPr lang="en-US"/>
        </a:p>
      </dgm:t>
    </dgm:pt>
    <dgm:pt modelId="{BD0C0FFF-C6EE-B94E-84F6-72C9C3B2FE7F}" type="pres">
      <dgm:prSet presAssocID="{EAB9E586-ACC6-41FC-A834-9CB11B9547F5}" presName="Name0" presStyleCnt="0">
        <dgm:presLayoutVars>
          <dgm:dir/>
          <dgm:animLvl val="lvl"/>
          <dgm:resizeHandles val="exact"/>
        </dgm:presLayoutVars>
      </dgm:prSet>
      <dgm:spPr/>
    </dgm:pt>
    <dgm:pt modelId="{E3437D93-90DC-B447-8A06-965F1240B7EA}" type="pres">
      <dgm:prSet presAssocID="{F267A203-8DC0-4CCD-9301-018D558807CF}" presName="boxAndChildren" presStyleCnt="0"/>
      <dgm:spPr/>
    </dgm:pt>
    <dgm:pt modelId="{EC4AA4A5-D389-B94E-8479-FCCACF27CBA7}" type="pres">
      <dgm:prSet presAssocID="{F267A203-8DC0-4CCD-9301-018D558807CF}" presName="parentTextBox" presStyleLbl="node1" presStyleIdx="0" presStyleCnt="3"/>
      <dgm:spPr/>
    </dgm:pt>
    <dgm:pt modelId="{D48A1B7B-1197-2A48-A716-502BE51CB96D}" type="pres">
      <dgm:prSet presAssocID="{DB16D57C-C888-42AC-ABAA-A9AEACC69F38}" presName="sp" presStyleCnt="0"/>
      <dgm:spPr/>
    </dgm:pt>
    <dgm:pt modelId="{C3A93199-7350-D145-8EB5-24A45CA7C151}" type="pres">
      <dgm:prSet presAssocID="{A0CE40D1-22DB-4F9A-AA97-E06AB96AE00D}" presName="arrowAndChildren" presStyleCnt="0"/>
      <dgm:spPr/>
    </dgm:pt>
    <dgm:pt modelId="{755C48A4-98DC-EA4C-8294-5197A70B1A69}" type="pres">
      <dgm:prSet presAssocID="{A0CE40D1-22DB-4F9A-AA97-E06AB96AE00D}" presName="parentTextArrow" presStyleLbl="node1" presStyleIdx="1" presStyleCnt="3"/>
      <dgm:spPr/>
    </dgm:pt>
    <dgm:pt modelId="{F5187095-A5F8-064A-828C-39DFFD4C9CC4}" type="pres">
      <dgm:prSet presAssocID="{84211011-BA35-4772-960A-8F645048E755}" presName="sp" presStyleCnt="0"/>
      <dgm:spPr/>
    </dgm:pt>
    <dgm:pt modelId="{82B55B75-3721-C24F-A655-9E42217DDA93}" type="pres">
      <dgm:prSet presAssocID="{D101A5D8-4F79-4AA7-987C-F23D4288AD0B}" presName="arrowAndChildren" presStyleCnt="0"/>
      <dgm:spPr/>
    </dgm:pt>
    <dgm:pt modelId="{0DBF2475-0F49-FA4A-ADC4-748B7C406929}" type="pres">
      <dgm:prSet presAssocID="{D101A5D8-4F79-4AA7-987C-F23D4288AD0B}" presName="parentTextArrow" presStyleLbl="node1" presStyleIdx="2" presStyleCnt="3"/>
      <dgm:spPr/>
    </dgm:pt>
  </dgm:ptLst>
  <dgm:cxnLst>
    <dgm:cxn modelId="{EC9E1411-A4F5-B14D-A92C-AC5BC47604E5}" type="presOf" srcId="{F267A203-8DC0-4CCD-9301-018D558807CF}" destId="{EC4AA4A5-D389-B94E-8479-FCCACF27CBA7}" srcOrd="0" destOrd="0" presId="urn:microsoft.com/office/officeart/2005/8/layout/process4"/>
    <dgm:cxn modelId="{67082449-ABCF-E747-A4D4-816748184EAA}" type="presOf" srcId="{D101A5D8-4F79-4AA7-987C-F23D4288AD0B}" destId="{0DBF2475-0F49-FA4A-ADC4-748B7C406929}" srcOrd="0" destOrd="0" presId="urn:microsoft.com/office/officeart/2005/8/layout/process4"/>
    <dgm:cxn modelId="{17341093-46F7-4189-991F-640BA609B7DD}" srcId="{EAB9E586-ACC6-41FC-A834-9CB11B9547F5}" destId="{D101A5D8-4F79-4AA7-987C-F23D4288AD0B}" srcOrd="0" destOrd="0" parTransId="{AAFF9500-2D23-45C6-BA69-B904D9B208DE}" sibTransId="{84211011-BA35-4772-960A-8F645048E755}"/>
    <dgm:cxn modelId="{91AB28A2-BBEA-C14D-9B1A-384878161EBD}" type="presOf" srcId="{A0CE40D1-22DB-4F9A-AA97-E06AB96AE00D}" destId="{755C48A4-98DC-EA4C-8294-5197A70B1A69}" srcOrd="0" destOrd="0" presId="urn:microsoft.com/office/officeart/2005/8/layout/process4"/>
    <dgm:cxn modelId="{9F7491C3-B467-4556-9EFB-43B298E06792}" srcId="{EAB9E586-ACC6-41FC-A834-9CB11B9547F5}" destId="{A0CE40D1-22DB-4F9A-AA97-E06AB96AE00D}" srcOrd="1" destOrd="0" parTransId="{6F4A3B36-557E-4A37-823E-A1EE7FE835D4}" sibTransId="{DB16D57C-C888-42AC-ABAA-A9AEACC69F38}"/>
    <dgm:cxn modelId="{8531B0C4-5FF2-4C8D-B3AF-3ED56D0653C4}" srcId="{EAB9E586-ACC6-41FC-A834-9CB11B9547F5}" destId="{F267A203-8DC0-4CCD-9301-018D558807CF}" srcOrd="2" destOrd="0" parTransId="{5721B208-F70F-4F92-81D2-D59297D09B82}" sibTransId="{7B4E6550-60B1-48AD-AA7E-43C1FE315EF1}"/>
    <dgm:cxn modelId="{902BC0F6-6E42-D14D-877C-200FE616556A}" type="presOf" srcId="{EAB9E586-ACC6-41FC-A834-9CB11B9547F5}" destId="{BD0C0FFF-C6EE-B94E-84F6-72C9C3B2FE7F}" srcOrd="0" destOrd="0" presId="urn:microsoft.com/office/officeart/2005/8/layout/process4"/>
    <dgm:cxn modelId="{547F4DDA-C1B0-104B-A391-721872C26313}" type="presParOf" srcId="{BD0C0FFF-C6EE-B94E-84F6-72C9C3B2FE7F}" destId="{E3437D93-90DC-B447-8A06-965F1240B7EA}" srcOrd="0" destOrd="0" presId="urn:microsoft.com/office/officeart/2005/8/layout/process4"/>
    <dgm:cxn modelId="{F9B2EF86-A9A6-DF42-8D64-4B40C234D8AC}" type="presParOf" srcId="{E3437D93-90DC-B447-8A06-965F1240B7EA}" destId="{EC4AA4A5-D389-B94E-8479-FCCACF27CBA7}" srcOrd="0" destOrd="0" presId="urn:microsoft.com/office/officeart/2005/8/layout/process4"/>
    <dgm:cxn modelId="{B556335A-E225-404B-92F0-C4D83E95DFD8}" type="presParOf" srcId="{BD0C0FFF-C6EE-B94E-84F6-72C9C3B2FE7F}" destId="{D48A1B7B-1197-2A48-A716-502BE51CB96D}" srcOrd="1" destOrd="0" presId="urn:microsoft.com/office/officeart/2005/8/layout/process4"/>
    <dgm:cxn modelId="{9F5D6CFF-2907-AE43-87C8-D36366734DD4}" type="presParOf" srcId="{BD0C0FFF-C6EE-B94E-84F6-72C9C3B2FE7F}" destId="{C3A93199-7350-D145-8EB5-24A45CA7C151}" srcOrd="2" destOrd="0" presId="urn:microsoft.com/office/officeart/2005/8/layout/process4"/>
    <dgm:cxn modelId="{C36E48E2-683C-294F-9863-DB1615B985C4}" type="presParOf" srcId="{C3A93199-7350-D145-8EB5-24A45CA7C151}" destId="{755C48A4-98DC-EA4C-8294-5197A70B1A69}" srcOrd="0" destOrd="0" presId="urn:microsoft.com/office/officeart/2005/8/layout/process4"/>
    <dgm:cxn modelId="{9E5A11DB-C7E1-BD45-87C9-A0DD828A1214}" type="presParOf" srcId="{BD0C0FFF-C6EE-B94E-84F6-72C9C3B2FE7F}" destId="{F5187095-A5F8-064A-828C-39DFFD4C9CC4}" srcOrd="3" destOrd="0" presId="urn:microsoft.com/office/officeart/2005/8/layout/process4"/>
    <dgm:cxn modelId="{BE2EEC23-2D7A-864A-A773-C5C9970A4DE0}" type="presParOf" srcId="{BD0C0FFF-C6EE-B94E-84F6-72C9C3B2FE7F}" destId="{82B55B75-3721-C24F-A655-9E42217DDA93}" srcOrd="4" destOrd="0" presId="urn:microsoft.com/office/officeart/2005/8/layout/process4"/>
    <dgm:cxn modelId="{852EF3C9-5403-7249-BDC5-1BBA2D6CB000}" type="presParOf" srcId="{82B55B75-3721-C24F-A655-9E42217DDA93}" destId="{0DBF2475-0F49-FA4A-ADC4-748B7C40692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69DDD-CAC9-AE4E-AA13-C77F5DC0364C}">
      <dsp:nvSpPr>
        <dsp:cNvPr id="0" name=""/>
        <dsp:cNvSpPr/>
      </dsp:nvSpPr>
      <dsp:spPr>
        <a:xfrm>
          <a:off x="2540" y="1067403"/>
          <a:ext cx="1813574" cy="18091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FFDC2-112B-7A4A-9235-0DC83569A15C}">
      <dsp:nvSpPr>
        <dsp:cNvPr id="0" name=""/>
        <dsp:cNvSpPr/>
      </dsp:nvSpPr>
      <dsp:spPr>
        <a:xfrm>
          <a:off x="204048" y="1258836"/>
          <a:ext cx="1813574" cy="18091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Lower pass rates in Exams/ ARCP</a:t>
          </a:r>
        </a:p>
      </dsp:txBody>
      <dsp:txXfrm>
        <a:off x="257035" y="1311823"/>
        <a:ext cx="1707600" cy="1703140"/>
      </dsp:txXfrm>
    </dsp:sp>
    <dsp:sp modelId="{47478935-07A5-B04B-A819-7741106B776E}">
      <dsp:nvSpPr>
        <dsp:cNvPr id="0" name=""/>
        <dsp:cNvSpPr/>
      </dsp:nvSpPr>
      <dsp:spPr>
        <a:xfrm>
          <a:off x="2219131" y="1067403"/>
          <a:ext cx="1813574" cy="16929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690B2-B0B0-254A-8AB4-7AE3FECADDB5}">
      <dsp:nvSpPr>
        <dsp:cNvPr id="0" name=""/>
        <dsp:cNvSpPr/>
      </dsp:nvSpPr>
      <dsp:spPr>
        <a:xfrm>
          <a:off x="2420639" y="1258836"/>
          <a:ext cx="1813574" cy="1692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Discrimination &amp; Racism</a:t>
          </a:r>
        </a:p>
      </dsp:txBody>
      <dsp:txXfrm>
        <a:off x="2470224" y="1308421"/>
        <a:ext cx="1714404" cy="1593780"/>
      </dsp:txXfrm>
    </dsp:sp>
    <dsp:sp modelId="{92A7241D-1838-7144-ABF0-08DE4554F393}">
      <dsp:nvSpPr>
        <dsp:cNvPr id="0" name=""/>
        <dsp:cNvSpPr/>
      </dsp:nvSpPr>
      <dsp:spPr>
        <a:xfrm>
          <a:off x="4435722" y="1067403"/>
          <a:ext cx="1813574" cy="17784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CC413-082D-B749-B673-8A5DCD192169}">
      <dsp:nvSpPr>
        <dsp:cNvPr id="0" name=""/>
        <dsp:cNvSpPr/>
      </dsp:nvSpPr>
      <dsp:spPr>
        <a:xfrm>
          <a:off x="4637230" y="1258836"/>
          <a:ext cx="1813574" cy="1778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Bullying &amp; Undermining</a:t>
          </a:r>
        </a:p>
      </dsp:txBody>
      <dsp:txXfrm>
        <a:off x="4689320" y="1310926"/>
        <a:ext cx="1709394" cy="1674289"/>
      </dsp:txXfrm>
    </dsp:sp>
    <dsp:sp modelId="{B7D4FC0F-85F6-E346-9CC5-0E05D81CF43C}">
      <dsp:nvSpPr>
        <dsp:cNvPr id="0" name=""/>
        <dsp:cNvSpPr/>
      </dsp:nvSpPr>
      <dsp:spPr>
        <a:xfrm>
          <a:off x="6652313" y="1067403"/>
          <a:ext cx="1813574" cy="17836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ED905-8C86-844B-8ECA-E4F672D8B94D}">
      <dsp:nvSpPr>
        <dsp:cNvPr id="0" name=""/>
        <dsp:cNvSpPr/>
      </dsp:nvSpPr>
      <dsp:spPr>
        <a:xfrm>
          <a:off x="6853821" y="1258836"/>
          <a:ext cx="1813574" cy="1783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Referrals to GMC</a:t>
          </a:r>
        </a:p>
      </dsp:txBody>
      <dsp:txXfrm>
        <a:off x="6906062" y="1311077"/>
        <a:ext cx="1709092" cy="1679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EC46E-A92C-5A4C-A06A-F10F5D9586A5}">
      <dsp:nvSpPr>
        <dsp:cNvPr id="0" name=""/>
        <dsp:cNvSpPr/>
      </dsp:nvSpPr>
      <dsp:spPr>
        <a:xfrm>
          <a:off x="0" y="0"/>
          <a:ext cx="6309360" cy="95755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Culture</a:t>
          </a:r>
          <a:endParaRPr lang="en-US" sz="4100" kern="1200" dirty="0"/>
        </a:p>
      </dsp:txBody>
      <dsp:txXfrm>
        <a:off x="28046" y="28046"/>
        <a:ext cx="5195164" cy="901467"/>
      </dsp:txXfrm>
    </dsp:sp>
    <dsp:sp modelId="{EDCD8A62-36AA-4A42-A892-A2AE5DB058D6}">
      <dsp:nvSpPr>
        <dsp:cNvPr id="0" name=""/>
        <dsp:cNvSpPr/>
      </dsp:nvSpPr>
      <dsp:spPr>
        <a:xfrm>
          <a:off x="528408" y="1131661"/>
          <a:ext cx="6309360" cy="95755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/>
            <a:t>Power</a:t>
          </a:r>
          <a:endParaRPr lang="en-GB" sz="4100" kern="1200" dirty="0"/>
        </a:p>
      </dsp:txBody>
      <dsp:txXfrm>
        <a:off x="556454" y="1159707"/>
        <a:ext cx="5102445" cy="901467"/>
      </dsp:txXfrm>
    </dsp:sp>
    <dsp:sp modelId="{269BD48D-6E4C-3B4F-8BB2-BE0D4EBE3FCB}">
      <dsp:nvSpPr>
        <dsp:cNvPr id="0" name=""/>
        <dsp:cNvSpPr/>
      </dsp:nvSpPr>
      <dsp:spPr>
        <a:xfrm>
          <a:off x="1048931" y="2263322"/>
          <a:ext cx="6309360" cy="95755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/>
            <a:t>Perception</a:t>
          </a:r>
          <a:endParaRPr lang="en-GB" sz="4100" kern="1200" dirty="0"/>
        </a:p>
      </dsp:txBody>
      <dsp:txXfrm>
        <a:off x="1076977" y="2291368"/>
        <a:ext cx="5110332" cy="901467"/>
      </dsp:txXfrm>
    </dsp:sp>
    <dsp:sp modelId="{D0F97DE2-B674-9546-AA60-AE41179F5A5F}">
      <dsp:nvSpPr>
        <dsp:cNvPr id="0" name=""/>
        <dsp:cNvSpPr/>
      </dsp:nvSpPr>
      <dsp:spPr>
        <a:xfrm>
          <a:off x="1577340" y="3394984"/>
          <a:ext cx="6309360" cy="9575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 dirty="0"/>
            <a:t>Access</a:t>
          </a:r>
        </a:p>
      </dsp:txBody>
      <dsp:txXfrm>
        <a:off x="1605386" y="3423030"/>
        <a:ext cx="5102445" cy="901467"/>
      </dsp:txXfrm>
    </dsp:sp>
    <dsp:sp modelId="{C0678005-4109-0941-A989-E178E508C876}">
      <dsp:nvSpPr>
        <dsp:cNvPr id="0" name=""/>
        <dsp:cNvSpPr/>
      </dsp:nvSpPr>
      <dsp:spPr>
        <a:xfrm>
          <a:off x="5686946" y="733403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826989" y="733403"/>
        <a:ext cx="342327" cy="468366"/>
      </dsp:txXfrm>
    </dsp:sp>
    <dsp:sp modelId="{EA2DBD9B-815F-7F43-B18A-556009D00B0C}">
      <dsp:nvSpPr>
        <dsp:cNvPr id="0" name=""/>
        <dsp:cNvSpPr/>
      </dsp:nvSpPr>
      <dsp:spPr>
        <a:xfrm>
          <a:off x="6215355" y="1865065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6355398" y="1865065"/>
        <a:ext cx="342327" cy="468366"/>
      </dsp:txXfrm>
    </dsp:sp>
    <dsp:sp modelId="{561E5873-6D9B-8649-A076-D8EC48A1041E}">
      <dsp:nvSpPr>
        <dsp:cNvPr id="0" name=""/>
        <dsp:cNvSpPr/>
      </dsp:nvSpPr>
      <dsp:spPr>
        <a:xfrm>
          <a:off x="6735877" y="2996726"/>
          <a:ext cx="622413" cy="62241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6875920" y="2996726"/>
        <a:ext cx="342327" cy="4683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613B5-0118-9B4A-8CDC-CBC6B5BE8720}">
      <dsp:nvSpPr>
        <dsp:cNvPr id="0" name=""/>
        <dsp:cNvSpPr/>
      </dsp:nvSpPr>
      <dsp:spPr>
        <a:xfrm>
          <a:off x="0" y="665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78CB64-C2B4-8740-85CE-8BA8943F7202}">
      <dsp:nvSpPr>
        <dsp:cNvPr id="0" name=""/>
        <dsp:cNvSpPr/>
      </dsp:nvSpPr>
      <dsp:spPr>
        <a:xfrm>
          <a:off x="0" y="665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NHS Lothian Cultural </a:t>
          </a: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Sensitivity Training</a:t>
          </a:r>
        </a:p>
      </dsp:txBody>
      <dsp:txXfrm>
        <a:off x="0" y="665"/>
        <a:ext cx="5000124" cy="1090517"/>
      </dsp:txXfrm>
    </dsp:sp>
    <dsp:sp modelId="{8BAA38DE-D545-1749-B42F-EEBABC122D59}">
      <dsp:nvSpPr>
        <dsp:cNvPr id="0" name=""/>
        <dsp:cNvSpPr/>
      </dsp:nvSpPr>
      <dsp:spPr>
        <a:xfrm>
          <a:off x="0" y="1091183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86C198-1C2E-1243-8DF2-8A97B8A9410F}">
      <dsp:nvSpPr>
        <dsp:cNvPr id="0" name=""/>
        <dsp:cNvSpPr/>
      </dsp:nvSpPr>
      <dsp:spPr>
        <a:xfrm>
          <a:off x="0" y="1091183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RCOG Race Equality Taskforce &amp; Coaching</a:t>
          </a:r>
        </a:p>
      </dsp:txBody>
      <dsp:txXfrm>
        <a:off x="0" y="1091183"/>
        <a:ext cx="5000124" cy="1090517"/>
      </dsp:txXfrm>
    </dsp:sp>
    <dsp:sp modelId="{49550B24-2063-794A-8437-F6A8CF96F497}">
      <dsp:nvSpPr>
        <dsp:cNvPr id="0" name=""/>
        <dsp:cNvSpPr/>
      </dsp:nvSpPr>
      <dsp:spPr>
        <a:xfrm>
          <a:off x="0" y="2181701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FEF13A-D7FF-7348-B32B-77002C636029}">
      <dsp:nvSpPr>
        <dsp:cNvPr id="0" name=""/>
        <dsp:cNvSpPr/>
      </dsp:nvSpPr>
      <dsp:spPr>
        <a:xfrm>
          <a:off x="0" y="2181701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RCOG Workplace Behaviour Toolkit</a:t>
          </a:r>
        </a:p>
      </dsp:txBody>
      <dsp:txXfrm>
        <a:off x="0" y="2181701"/>
        <a:ext cx="5000124" cy="1090517"/>
      </dsp:txXfrm>
    </dsp:sp>
    <dsp:sp modelId="{109A6BF2-8C1D-6947-A4D5-D30F70C39835}">
      <dsp:nvSpPr>
        <dsp:cNvPr id="0" name=""/>
        <dsp:cNvSpPr/>
      </dsp:nvSpPr>
      <dsp:spPr>
        <a:xfrm>
          <a:off x="0" y="3272218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42D2F8-A1D3-0749-AAA1-4F661C15C662}">
      <dsp:nvSpPr>
        <dsp:cNvPr id="0" name=""/>
        <dsp:cNvSpPr/>
      </dsp:nvSpPr>
      <dsp:spPr>
        <a:xfrm>
          <a:off x="0" y="3272218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RCOG Hub for International Medical Graduates</a:t>
          </a:r>
        </a:p>
      </dsp:txBody>
      <dsp:txXfrm>
        <a:off x="0" y="3272218"/>
        <a:ext cx="5000124" cy="1090517"/>
      </dsp:txXfrm>
    </dsp:sp>
    <dsp:sp modelId="{28687D96-24D6-1B4F-829E-4ADDD5F54B8A}">
      <dsp:nvSpPr>
        <dsp:cNvPr id="0" name=""/>
        <dsp:cNvSpPr/>
      </dsp:nvSpPr>
      <dsp:spPr>
        <a:xfrm>
          <a:off x="0" y="4362736"/>
          <a:ext cx="5000124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3FDC28-688D-F541-92FD-34F92E98E505}">
      <dsp:nvSpPr>
        <dsp:cNvPr id="0" name=""/>
        <dsp:cNvSpPr/>
      </dsp:nvSpPr>
      <dsp:spPr>
        <a:xfrm>
          <a:off x="0" y="4362736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" panose="020B0604020202020204" pitchFamily="34" charset="0"/>
              <a:cs typeface="Arial" panose="020B0604020202020204" pitchFamily="34" charset="0"/>
            </a:rPr>
            <a:t>BMA Guide for IMGs</a:t>
          </a:r>
        </a:p>
      </dsp:txBody>
      <dsp:txXfrm>
        <a:off x="0" y="4362736"/>
        <a:ext cx="5000124" cy="10905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AA4A5-D389-B94E-8479-FCCACF27CBA7}">
      <dsp:nvSpPr>
        <dsp:cNvPr id="0" name=""/>
        <dsp:cNvSpPr/>
      </dsp:nvSpPr>
      <dsp:spPr>
        <a:xfrm>
          <a:off x="0" y="4105454"/>
          <a:ext cx="5000124" cy="13475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</a:rPr>
            <a:t>Decoding #</a:t>
          </a:r>
          <a:r>
            <a:rPr lang="en-US" sz="2500" kern="1200" dirty="0" err="1">
              <a:solidFill>
                <a:schemeClr val="tx2"/>
              </a:solidFill>
            </a:rPr>
            <a:t>TheHC</a:t>
          </a:r>
          <a:r>
            <a:rPr lang="en-US" sz="2500" kern="1200" dirty="0">
              <a:solidFill>
                <a:schemeClr val="tx2"/>
              </a:solidFill>
            </a:rPr>
            <a:t> + Institutional tools + personal resilience = Success</a:t>
          </a:r>
          <a:endParaRPr lang="en-US" sz="2500" b="1" kern="1200" dirty="0">
            <a:solidFill>
              <a:schemeClr val="tx2"/>
            </a:solidFill>
          </a:endParaRPr>
        </a:p>
      </dsp:txBody>
      <dsp:txXfrm>
        <a:off x="0" y="4105454"/>
        <a:ext cx="5000124" cy="1347501"/>
      </dsp:txXfrm>
    </dsp:sp>
    <dsp:sp modelId="{755C48A4-98DC-EA4C-8294-5197A70B1A69}">
      <dsp:nvSpPr>
        <dsp:cNvPr id="0" name=""/>
        <dsp:cNvSpPr/>
      </dsp:nvSpPr>
      <dsp:spPr>
        <a:xfrm rot="10800000">
          <a:off x="0" y="2053209"/>
          <a:ext cx="5000124" cy="2072457"/>
        </a:xfrm>
        <a:prstGeom prst="upArrowCallou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</a:rPr>
            <a:t>Challenges can be turned into opportunities</a:t>
          </a:r>
        </a:p>
      </dsp:txBody>
      <dsp:txXfrm rot="10800000">
        <a:off x="0" y="2053209"/>
        <a:ext cx="5000124" cy="1346620"/>
      </dsp:txXfrm>
    </dsp:sp>
    <dsp:sp modelId="{0DBF2475-0F49-FA4A-ADC4-748B7C406929}">
      <dsp:nvSpPr>
        <dsp:cNvPr id="0" name=""/>
        <dsp:cNvSpPr/>
      </dsp:nvSpPr>
      <dsp:spPr>
        <a:xfrm rot="10800000">
          <a:off x="0" y="964"/>
          <a:ext cx="5000124" cy="2072457"/>
        </a:xfrm>
        <a:prstGeom prst="upArrowCallou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IMGs</a:t>
          </a:r>
          <a:r>
            <a:rPr lang="en-US" sz="2500" kern="1200" dirty="0">
              <a:solidFill>
                <a:schemeClr val="tx2"/>
              </a:solidFill>
            </a:rPr>
            <a:t> bring diversity, resilience, and perspective to NHS</a:t>
          </a:r>
        </a:p>
      </dsp:txBody>
      <dsp:txXfrm rot="10800000">
        <a:off x="0" y="964"/>
        <a:ext cx="5000124" cy="1346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57996-333D-F24F-AD6A-B0924F30B32B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2DE8D-0DCC-634E-9460-EC136A9AD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0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4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2A0AD-6660-F9C3-20C6-103005BC7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BB50D-BEA3-A2CD-EE0C-D307D503DB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B335D-EAAD-492A-8AB3-E5E3DE8DA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solutions</a:t>
            </a:r>
          </a:p>
          <a:p>
            <a:endParaRPr lang="en-US" dirty="0"/>
          </a:p>
          <a:p>
            <a:pPr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Psychological safety policies that explicitly</a:t>
            </a:r>
          </a:p>
          <a:p>
            <a:pPr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include IMGs</a:t>
            </a:r>
          </a:p>
          <a:p>
            <a:pPr marL="0" indent="0">
              <a:buNone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Make wellbeing structurally protected, not discretionary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77BA2-4739-9F1A-2AE8-CE0D58545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99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7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37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9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5B70F-35B1-AA4C-822A-059DE464FC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4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2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97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IMGs often enter training </a:t>
            </a:r>
            <a:r>
              <a:rPr lang="en-GB" i="1" dirty="0"/>
              <a:t>laterally</a:t>
            </a:r>
            <a:r>
              <a:rPr lang="en-GB" dirty="0"/>
              <a:t>—clinically competent, but unfamiliar with local norms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Expectations are assumed, not explained (how to escalate, how to disagree safely, how to be “visible”)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Accent, training background, or unfamiliarity with informal cues is misread as lack of confidence or competence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Structured induction that teaches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unwritten rules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not just IT systems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Name belonging as a training outcome, not a personality trait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1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HC explained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Errors are more likely to be attributed to “background” rather than circumstance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Feedback is often vague (“needs confidence”, “communication issues”) rather than actionable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Informal remediation happens without transparency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Other 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Supervisors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Separate accent, style, and culture from competence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Standardise feedback language; audit differential attainment by training 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5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Identify one influential advocate</a:t>
            </a:r>
          </a:p>
          <a:p>
            <a:r>
              <a:rPr lang="en-GB" dirty="0"/>
              <a:t>• Ask about opportunities</a:t>
            </a:r>
          </a:p>
          <a:p>
            <a:r>
              <a:rPr lang="en-GB" dirty="0"/>
              <a:t>• Position yourself intentionally</a:t>
            </a:r>
          </a:p>
          <a:p>
            <a:endParaRPr lang="en-US" dirty="0"/>
          </a:p>
          <a:p>
            <a:r>
              <a:rPr lang="en-US" dirty="0"/>
              <a:t>HC explained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Mentorship is often offered to those who feel “familiar”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Sponsorship (advocacy in rooms you’re not in) is rare for IMGs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IMGs are advised to “just work hard” rather than taught strategy</a:t>
            </a:r>
          </a:p>
          <a:p>
            <a:endParaRPr lang="en-US" dirty="0"/>
          </a:p>
          <a:p>
            <a:r>
              <a:rPr lang="en-US" dirty="0"/>
              <a:t>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Formal sponsorship programmes—not just mentorship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Reward senior doctors for equitable sponsorship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solutions:</a:t>
            </a:r>
          </a:p>
          <a:p>
            <a:pPr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Transparent career roadmaps shared early</a:t>
            </a:r>
          </a:p>
          <a:p>
            <a:pPr marL="0" indent="0"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Publish criteria for progression, awards, and leadership roles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14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890E4-0662-D59D-296E-60362C1D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9F7F42-6FED-60D4-8490-D6910C092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B951D-7276-6522-7E38-DDC19BCA5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solutions:</a:t>
            </a:r>
          </a:p>
          <a:p>
            <a:pPr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Transparent career roadmaps shared early</a:t>
            </a:r>
          </a:p>
          <a:p>
            <a:pPr marL="0" indent="0"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Organisations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Publish criteria for progression, awards, and leadership roles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E1276-DC36-6196-43DC-FA6F54DC23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DE8D-0DCC-634E-9460-EC136A9AD5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5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isiomaokolo.com/blog/my-love-hate-relationship-with-the-word-resilience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www.drisiomaokolo.com/blog/self-leadership" TargetMode="Externa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risiomaokolo.com/blog/ikigai" TargetMode="External"/><Relationship Id="rId11" Type="http://schemas.openxmlformats.org/officeDocument/2006/relationships/hyperlink" Target="https://www.drisiomaokolo.com/blog/rcog2023" TargetMode="External"/><Relationship Id="rId5" Type="http://schemas.openxmlformats.org/officeDocument/2006/relationships/hyperlink" Target="https://www.drisiomaokolo.com/blog/the-power-of-mentorship" TargetMode="External"/><Relationship Id="rId10" Type="http://schemas.openxmlformats.org/officeDocument/2006/relationships/hyperlink" Target="https://www.drisiomaokolo.com/blog/consultant-confessions" TargetMode="External"/><Relationship Id="rId4" Type="http://schemas.openxmlformats.org/officeDocument/2006/relationships/hyperlink" Target="https://www.drisiomaokolo.com/blog/impostor-syndrome" TargetMode="External"/><Relationship Id="rId9" Type="http://schemas.openxmlformats.org/officeDocument/2006/relationships/hyperlink" Target="https://www.drisiomaokolo.com/blog/rest-the-most-underrated-superpower-we-must-all-cultivat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8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9144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40040" y="-1133192"/>
            <a:ext cx="6858001" cy="9124385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1072" y="0"/>
            <a:ext cx="4572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3"/>
            <a:ext cx="9137153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19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784" y="4049"/>
            <a:ext cx="7662432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78" y="1806876"/>
            <a:ext cx="7878592" cy="278882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4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</a:t>
            </a:r>
            <a:br>
              <a:rPr lang="en-GB" sz="3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Hidden Curriculum of Training</a:t>
            </a:r>
            <a:br>
              <a:rPr lang="en-GB" sz="3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an IMGs lens in  Obstetrics &amp; Gynaecology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8" y="4873417"/>
            <a:ext cx="9150853" cy="14430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GB" sz="2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 Isioma Okolo | Consultant Obstetrician &amp; Gynaecologist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C317E5-7CC8-3D07-894D-F90CB29E9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006D51E-EA32-CD46-691A-43D3EFF0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8F2199-1E78-71FA-2F81-E99A1E829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8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D5DB0D-1ADF-8901-5A9B-F7FDF7D65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9144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82C023-2A08-6904-44D8-88076FCC4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40040" y="-1133192"/>
            <a:ext cx="6858001" cy="9124385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917236-72B0-3EDE-407E-DEA3FDEE3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1072" y="0"/>
            <a:ext cx="4572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023C48-CDE1-0212-674E-32A7A0F6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3"/>
            <a:ext cx="9137153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19">
            <a:extLst>
              <a:ext uri="{FF2B5EF4-FFF2-40B4-BE49-F238E27FC236}">
                <a16:creationId xmlns:a16="http://schemas.microsoft.com/office/drawing/2014/main" id="{F318DEAF-1AF5-A8CB-7056-0C72720E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784" y="4049"/>
            <a:ext cx="7662432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633E6-3E5D-9FDD-3AE9-AC0B5BBC5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784" y="455049"/>
            <a:ext cx="7844418" cy="5030210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Ways </a:t>
            </a:r>
            <a:b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Hidden Curriculum Might Trip You Up.</a:t>
            </a:r>
            <a:br>
              <a:rPr lang="en-GB" sz="3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AVOID IT</a:t>
            </a:r>
            <a:endParaRPr lang="en-GB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908DD-6D89-4849-7C00-75D84EFB9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8" y="5386387"/>
            <a:ext cx="9150853" cy="93006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GB" sz="2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Isioma Okolo | @dr_isi_obgyn | drisiomaokolo.com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D8693E-8915-EF8B-3B05-FD8386884432}"/>
              </a:ext>
            </a:extLst>
          </p:cNvPr>
          <p:cNvSpPr txBox="1"/>
          <p:nvPr/>
        </p:nvSpPr>
        <p:spPr>
          <a:xfrm>
            <a:off x="4277752" y="249158"/>
            <a:ext cx="4580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3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839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5A226403-1F2E-E16F-332A-93C9309AC0B4}"/>
              </a:ext>
            </a:extLst>
          </p:cNvPr>
          <p:cNvSpPr/>
          <p:nvPr/>
        </p:nvSpPr>
        <p:spPr>
          <a:xfrm>
            <a:off x="4457698" y="2853177"/>
            <a:ext cx="4724577" cy="47414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6A137-B955-8EB8-0462-1AA6032B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8" y="472961"/>
            <a:ext cx="8229600" cy="513566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Entry ≠ Belonging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D000C-1506-0CB2-3CAE-7D2BC9A09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100" y="3602631"/>
            <a:ext cx="4362273" cy="2947198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GB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600" dirty="0">
                <a:solidFill>
                  <a:srgbClr val="002060"/>
                </a:solidFill>
              </a:rPr>
              <a:t>Ask early: “What does good look like here?”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600" dirty="0">
                <a:solidFill>
                  <a:srgbClr val="002060"/>
                </a:solidFill>
              </a:rPr>
              <a:t>Identify one trusted senior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600" dirty="0">
                <a:solidFill>
                  <a:srgbClr val="002060"/>
                </a:solidFill>
              </a:rPr>
              <a:t>Treat cultural learning as part of induction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GB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GB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MG Clinical Skills Gaps: Specific Areas U.S. Residents S...">
            <a:extLst>
              <a:ext uri="{FF2B5EF4-FFF2-40B4-BE49-F238E27FC236}">
                <a16:creationId xmlns:a16="http://schemas.microsoft.com/office/drawing/2014/main" id="{36309D09-6DF5-2273-AC6B-1ED65E5F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83" y="0"/>
            <a:ext cx="2381517" cy="238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471EAA-B8D5-1E74-449B-7EAA120F497C}"/>
              </a:ext>
            </a:extLst>
          </p:cNvPr>
          <p:cNvSpPr txBox="1"/>
          <p:nvPr/>
        </p:nvSpPr>
        <p:spPr>
          <a:xfrm>
            <a:off x="342898" y="1458187"/>
            <a:ext cx="6472339" cy="11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/>
              <a:t>Early negative impressions are sticky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/>
              <a:t>IMGs spend cognitive energy decoding culture rather than showcasing skill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97D4C-D4D1-424C-9987-F6526D9742E3}"/>
              </a:ext>
            </a:extLst>
          </p:cNvPr>
          <p:cNvSpPr txBox="1"/>
          <p:nvPr/>
        </p:nvSpPr>
        <p:spPr>
          <a:xfrm>
            <a:off x="342898" y="3043238"/>
            <a:ext cx="44523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Expectations assumed, not explained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Local norms treated as common sense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Less access to informal knowledge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F1CE4-F415-D1D7-D0E4-015E7B471875}"/>
              </a:ext>
            </a:extLst>
          </p:cNvPr>
          <p:cNvSpPr txBox="1"/>
          <p:nvPr/>
        </p:nvSpPr>
        <p:spPr>
          <a:xfrm>
            <a:off x="5229225" y="30432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12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02E5B-9870-B295-5734-A1F71511D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18C1352-C488-AE04-1370-0C9B35A7ADC0}"/>
              </a:ext>
            </a:extLst>
          </p:cNvPr>
          <p:cNvSpPr/>
          <p:nvPr/>
        </p:nvSpPr>
        <p:spPr>
          <a:xfrm>
            <a:off x="3957639" y="2620780"/>
            <a:ext cx="5341812" cy="483729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F87C3-4626-93A4-C732-043D203E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8" y="185443"/>
            <a:ext cx="6683184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Scrutiny Is Higher, Grace Is Lower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0FE4B-1A1C-F0CF-B3DA-0606FD562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104" y="3192495"/>
            <a:ext cx="4686528" cy="2586038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en-GB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</a:p>
          <a:p>
            <a:pPr algn="ctr">
              <a:lnSpc>
                <a:spcPct val="120000"/>
              </a:lnSpc>
              <a:buNone/>
            </a:pPr>
            <a:r>
              <a:rPr lang="en-GB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the Evidence Trail</a:t>
            </a:r>
            <a:endParaRPr lang="en-GB" sz="2400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for written, specific behaviour-based feedback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a personal evidence log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Clarify expectations early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72E62-5573-7443-A30B-D8483FEFBA2B}"/>
              </a:ext>
            </a:extLst>
          </p:cNvPr>
          <p:cNvSpPr txBox="1"/>
          <p:nvPr/>
        </p:nvSpPr>
        <p:spPr>
          <a:xfrm>
            <a:off x="342898" y="1195204"/>
            <a:ext cx="688657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IMGs are over-represented in referrals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Under-represented in praise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Confidence erodes even when objective performance is strong</a:t>
            </a:r>
          </a:p>
        </p:txBody>
      </p:sp>
      <p:pic>
        <p:nvPicPr>
          <p:cNvPr id="5122" name="Picture 2" descr="Clinical Supervision with Confidence - Online Course">
            <a:extLst>
              <a:ext uri="{FF2B5EF4-FFF2-40B4-BE49-F238E27FC236}">
                <a16:creationId xmlns:a16="http://schemas.microsoft.com/office/drawing/2014/main" id="{7D4D0D61-1C5A-DF0E-C015-5C2E8DC84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2"/>
          <a:stretch/>
        </p:blipFill>
        <p:spPr bwMode="auto">
          <a:xfrm>
            <a:off x="7026082" y="1"/>
            <a:ext cx="2134838" cy="18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5D032-5266-B6D1-BC69-75711BEF5D05}"/>
              </a:ext>
            </a:extLst>
          </p:cNvPr>
          <p:cNvSpPr txBox="1"/>
          <p:nvPr/>
        </p:nvSpPr>
        <p:spPr>
          <a:xfrm>
            <a:off x="342898" y="2590950"/>
            <a:ext cx="4514849" cy="278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Errors remembered differently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Feedback often vague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Strengths under-documented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5FE68-CF63-3D5C-CA30-7B8B85983F5F}"/>
              </a:ext>
            </a:extLst>
          </p:cNvPr>
          <p:cNvSpPr txBox="1"/>
          <p:nvPr/>
        </p:nvSpPr>
        <p:spPr>
          <a:xfrm>
            <a:off x="342898" y="5662796"/>
            <a:ext cx="3721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“What should I do different next time?”</a:t>
            </a:r>
          </a:p>
        </p:txBody>
      </p:sp>
    </p:spTree>
    <p:extLst>
      <p:ext uri="{BB962C8B-B14F-4D97-AF65-F5344CB8AC3E}">
        <p14:creationId xmlns:p14="http://schemas.microsoft.com/office/powerpoint/2010/main" val="191702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A2C2C-0D06-D2E9-67C5-EFA71C79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DDBFBB2-DC00-2CB2-1811-88B516A17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68" y="1"/>
            <a:ext cx="2327931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F2390-03AA-FE19-88DB-5E3E536E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30" y="251285"/>
            <a:ext cx="6566038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Mentorship Is Uneven and Informal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79A17-5F24-8155-B9F6-DF76AD930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57" y="2395640"/>
            <a:ext cx="4329114" cy="34365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Mentorship is often offered to those who feel “familiar”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Less sponsorship (advocacy in rooms you’re not in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Advised to “just work hard” rather than taught strategy</a:t>
            </a:r>
          </a:p>
          <a:p>
            <a:pPr>
              <a:lnSpc>
                <a:spcPct val="120000"/>
              </a:lnSpc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F03FA-7208-7EB6-31D3-C0BE4E9E6006}"/>
              </a:ext>
            </a:extLst>
          </p:cNvPr>
          <p:cNvSpPr txBox="1"/>
          <p:nvPr/>
        </p:nvSpPr>
        <p:spPr>
          <a:xfrm>
            <a:off x="250030" y="1248631"/>
            <a:ext cx="651831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/>
              <a:t>Greater reliance on trial-and-error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/>
              <a:t>Slower access to leadership, research, and career opportunities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EE778D-5B05-DBDF-8835-6326431A0C51}"/>
              </a:ext>
            </a:extLst>
          </p:cNvPr>
          <p:cNvSpPr/>
          <p:nvPr/>
        </p:nvSpPr>
        <p:spPr>
          <a:xfrm>
            <a:off x="4843894" y="2786176"/>
            <a:ext cx="4558572" cy="47146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53D503-9D83-12B8-8B63-1AC8F95CA3A2}"/>
              </a:ext>
            </a:extLst>
          </p:cNvPr>
          <p:cNvSpPr txBox="1"/>
          <p:nvPr/>
        </p:nvSpPr>
        <p:spPr>
          <a:xfrm>
            <a:off x="5093064" y="3429000"/>
            <a:ext cx="4060232" cy="264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GB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GB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influential sponsor</a:t>
            </a:r>
            <a:r>
              <a:rPr lang="en-GB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(not many mentors)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sz="2600" dirty="0">
                <a:solidFill>
                  <a:srgbClr val="002060"/>
                </a:solidFill>
              </a:rPr>
              <a:t>Ask about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677673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F6EA8-FA8C-B2DB-0AAC-70F0E535F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D9B6975-9F3B-8CA8-D096-5D959E93AAC9}"/>
              </a:ext>
            </a:extLst>
          </p:cNvPr>
          <p:cNvSpPr/>
          <p:nvPr/>
        </p:nvSpPr>
        <p:spPr>
          <a:xfrm>
            <a:off x="4783677" y="2546251"/>
            <a:ext cx="4588923" cy="452229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51867-B6CD-0705-210C-7D2935A1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7" y="172137"/>
            <a:ext cx="8343900" cy="1143000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Confidence is Culturally Coded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4BF14-CEC0-36BE-710B-5FFC5FB13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977" y="2907626"/>
            <a:ext cx="4360322" cy="174307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GB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Learn local communication norms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Intentionally expand your circle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</a:rPr>
              <a:t>Adapt without self-erasure</a:t>
            </a:r>
          </a:p>
          <a:p>
            <a:pPr>
              <a:lnSpc>
                <a:spcPct val="150000"/>
              </a:lnSpc>
              <a:buNone/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F106B-F146-6766-BD10-6D04DB8619C4}"/>
              </a:ext>
            </a:extLst>
          </p:cNvPr>
          <p:cNvSpPr txBox="1"/>
          <p:nvPr/>
        </p:nvSpPr>
        <p:spPr>
          <a:xfrm>
            <a:off x="114297" y="1164610"/>
            <a:ext cx="8166099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/>
              <a:t>IMGs self monitor more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/>
              <a:t>To Assimilate or Not to Assimilate…that is  your biggest question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BFA75-394D-320B-F029-23F17A7667D8}"/>
              </a:ext>
            </a:extLst>
          </p:cNvPr>
          <p:cNvSpPr txBox="1"/>
          <p:nvPr/>
        </p:nvSpPr>
        <p:spPr>
          <a:xfrm>
            <a:off x="114297" y="2722657"/>
            <a:ext cx="4555079" cy="263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Accent and tone influence perception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Your communication is being  judged differently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D0CE366-F496-505F-855B-99FCE8DCE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r="12295"/>
          <a:stretch/>
        </p:blipFill>
        <p:spPr bwMode="auto">
          <a:xfrm>
            <a:off x="7010400" y="-19484"/>
            <a:ext cx="2133600" cy="15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291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10E32-F909-34BC-603E-0E691B988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B55269E-6BE5-1507-1533-2567B012D54A}"/>
              </a:ext>
            </a:extLst>
          </p:cNvPr>
          <p:cNvSpPr/>
          <p:nvPr/>
        </p:nvSpPr>
        <p:spPr>
          <a:xfrm>
            <a:off x="4773609" y="2600370"/>
            <a:ext cx="4787362" cy="474874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E15A5-5627-1C3B-7410-2CA07A05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313418"/>
            <a:ext cx="8343900" cy="1143000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Career Navigation Is Assumed </a:t>
            </a:r>
            <a:b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E6C7B-E262-D9DB-2722-825B36357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81" y="2844800"/>
            <a:ext cx="3959219" cy="1655954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GB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career planning as a clinical skill</a:t>
            </a:r>
          </a:p>
          <a:p>
            <a:pPr marL="0" indent="0" algn="ctr">
              <a:buNone/>
            </a:pPr>
            <a:r>
              <a:rPr lang="en-GB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—schedule it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boards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Quarterly CV updates</a:t>
            </a:r>
          </a:p>
          <a:p>
            <a:pPr algn="ctr"/>
            <a:r>
              <a:rPr lang="en-GB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 + Sponsor check ins</a:t>
            </a:r>
          </a:p>
          <a:p>
            <a:pPr>
              <a:buNone/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669D4-1B4E-39B5-AF17-6DD5AA7C9409}"/>
              </a:ext>
            </a:extLst>
          </p:cNvPr>
          <p:cNvSpPr txBox="1"/>
          <p:nvPr/>
        </p:nvSpPr>
        <p:spPr>
          <a:xfrm>
            <a:off x="285748" y="1548629"/>
            <a:ext cx="8229600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/>
              <a:t>IMGs plateau despite competence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000" dirty="0"/>
              <a:t>Late discovery of missed opportunities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821BD-E62D-18D7-608D-B3D6965EBC20}"/>
              </a:ext>
            </a:extLst>
          </p:cNvPr>
          <p:cNvSpPr txBox="1"/>
          <p:nvPr/>
        </p:nvSpPr>
        <p:spPr>
          <a:xfrm>
            <a:off x="218531" y="2636691"/>
            <a:ext cx="4549280" cy="2923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Less likely to be told about fellowships, discretionary points, leadership tracks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CV-building rules are opaque and change by region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4F4854-7631-FF8C-0FB9-6D703032E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21" y="1"/>
            <a:ext cx="2378579" cy="16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D94546-1D27-C590-420B-5D995E8E4FB7}"/>
              </a:ext>
            </a:extLst>
          </p:cNvPr>
          <p:cNvSpPr txBox="1"/>
          <p:nvPr/>
        </p:nvSpPr>
        <p:spPr>
          <a:xfrm>
            <a:off x="285748" y="5796207"/>
            <a:ext cx="3996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yourself- “what is  my Ikigai?”</a:t>
            </a:r>
          </a:p>
        </p:txBody>
      </p:sp>
    </p:spTree>
    <p:extLst>
      <p:ext uri="{BB962C8B-B14F-4D97-AF65-F5344CB8AC3E}">
        <p14:creationId xmlns:p14="http://schemas.microsoft.com/office/powerpoint/2010/main" val="399646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1C741-FBEF-CAA9-BAD3-AF877AF56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CD5B96E-8A8B-B850-041A-022426885144}"/>
              </a:ext>
            </a:extLst>
          </p:cNvPr>
          <p:cNvSpPr/>
          <p:nvPr/>
        </p:nvSpPr>
        <p:spPr>
          <a:xfrm>
            <a:off x="5180342" y="2442030"/>
            <a:ext cx="4310335" cy="428456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55378-6480-DA72-6C04-9D25949D9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0975"/>
            <a:ext cx="8343900" cy="1143000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Emotional Load Is Invisible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A89E6-DB20-80B2-84F2-913392594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342" y="2921457"/>
            <a:ext cx="4310334" cy="186047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GB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support </a:t>
            </a:r>
            <a:r>
              <a:rPr lang="en-GB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formal hierarchies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community within and outside yours</a:t>
            </a:r>
          </a:p>
          <a:p>
            <a:pPr>
              <a:buNone/>
            </a:pP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875BC-DCCB-3064-903F-B726BC6324BB}"/>
              </a:ext>
            </a:extLst>
          </p:cNvPr>
          <p:cNvSpPr txBox="1"/>
          <p:nvPr/>
        </p:nvSpPr>
        <p:spPr>
          <a:xfrm>
            <a:off x="457200" y="1197273"/>
            <a:ext cx="822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GB" sz="2000" dirty="0"/>
              <a:t>Burnout presents earlier and deeper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sz="2000" dirty="0"/>
              <a:t>IMGs delay help-seeking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ACDB5-C7F5-2333-E3BD-0134C35BD2C2}"/>
              </a:ext>
            </a:extLst>
          </p:cNvPr>
          <p:cNvSpPr txBox="1"/>
          <p:nvPr/>
        </p:nvSpPr>
        <p:spPr>
          <a:xfrm>
            <a:off x="342899" y="2245408"/>
            <a:ext cx="5000626" cy="440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IMGs carry migration stress, family separation, visa pressure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Financial remittance/ security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Racism or microaggressions are normalised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Gratitude is expected; complaint is risky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0506AB0F-27BC-7560-D4AD-7B6C7BC09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09"/>
          <a:stretch/>
        </p:blipFill>
        <p:spPr bwMode="auto">
          <a:xfrm>
            <a:off x="7172326" y="0"/>
            <a:ext cx="1971674" cy="20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37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7627CF-BE4E-1B4F-473D-2EB65634A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94689E-2A92-7F65-C5E4-B3715FAF3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DB7DF2-0AF6-2CE6-ED4B-608455E42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8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8CFE95-659E-F501-E166-D17E1AF9E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9144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C10ED3-40AD-6BA9-2B87-582651EB7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40040" y="-1133192"/>
            <a:ext cx="6858001" cy="9124385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A99B73-69F9-08DA-1333-22FA3E8C1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1072" y="0"/>
            <a:ext cx="4572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29EC1D-16E7-E2AA-5214-5E72E6E39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3"/>
            <a:ext cx="9137153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19">
            <a:extLst>
              <a:ext uri="{FF2B5EF4-FFF2-40B4-BE49-F238E27FC236}">
                <a16:creationId xmlns:a16="http://schemas.microsoft.com/office/drawing/2014/main" id="{A1C9424B-6B8C-7DC9-C0F6-384AF156E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784" y="4049"/>
            <a:ext cx="7662432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1D8AB7-3AC6-F3DB-45FF-8444F29F1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883" y="817076"/>
            <a:ext cx="7662432" cy="5030210"/>
          </a:xfrm>
        </p:spPr>
        <p:txBody>
          <a:bodyPr anchor="ctr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GB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Pattern..</a:t>
            </a:r>
            <a:br>
              <a:rPr lang="en-GB" sz="3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IMG disadvantage is rarely about ability.</a:t>
            </a:r>
            <a:b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about access to the invisible curriculum</a:t>
            </a:r>
            <a:endParaRPr lang="en-GB" sz="3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79765-7601-5C40-EFB5-E303AD5C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8" y="5965657"/>
            <a:ext cx="9150853" cy="93006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GB" sz="2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Isioma Okolo | @dr_isi_obgyn | drisiomaokolo.com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B1787-A7E5-0C84-8A33-3CBE38DE8A64}"/>
              </a:ext>
            </a:extLst>
          </p:cNvPr>
          <p:cNvSpPr txBox="1"/>
          <p:nvPr/>
        </p:nvSpPr>
        <p:spPr>
          <a:xfrm>
            <a:off x="3189245" y="817076"/>
            <a:ext cx="5462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4829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D52C7-F6BB-5335-AD46-C9C8C3753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CEFA205-0C15-F0D1-D5B3-51C1C7055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71F988-EE3D-0B4E-325E-6B3A49D83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8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724482-63DC-17EE-A868-CF83BE927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9144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BCE34B-CE43-603E-4D20-136326A69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40040" y="-1133192"/>
            <a:ext cx="6858001" cy="9124385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895179-4648-1D72-A966-101E4A9F0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1072" y="0"/>
            <a:ext cx="4572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7CDDDB-913B-84AA-D76C-44BE7D84D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3"/>
            <a:ext cx="9137153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19">
            <a:extLst>
              <a:ext uri="{FF2B5EF4-FFF2-40B4-BE49-F238E27FC236}">
                <a16:creationId xmlns:a16="http://schemas.microsoft.com/office/drawing/2014/main" id="{C3CE500C-65D3-2161-AC60-6BE416CA3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784" y="4049"/>
            <a:ext cx="7662432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C05F6-EE95-1BF5-B912-D5625FED7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519" y="1086547"/>
            <a:ext cx="8002300" cy="930067"/>
          </a:xfrm>
        </p:spPr>
        <p:txBody>
          <a:bodyPr anchor="ctr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Reframing the Ask: </a:t>
            </a:r>
            <a:br>
              <a:rPr lang="en-GB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the hidden Curriculum showing up here?</a:t>
            </a:r>
            <a:endParaRPr lang="en-GB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15652-39BE-59EF-D039-439AD9540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780" y="5975595"/>
            <a:ext cx="9150853" cy="93006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GB" sz="2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Isioma Okolo  |  @dr_isi_obgyn  |  drisiomaokolo.com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16F417-3A25-EC89-4D98-038EC7C0031F}"/>
              </a:ext>
            </a:extLst>
          </p:cNvPr>
          <p:cNvSpPr txBox="1"/>
          <p:nvPr/>
        </p:nvSpPr>
        <p:spPr>
          <a:xfrm>
            <a:off x="421519" y="2715752"/>
            <a:ext cx="8550109" cy="2166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 is not remediation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is not lowering standards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the hidden curriculum benefits </a:t>
            </a:r>
            <a:r>
              <a:rPr lang="en-GB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ECD7F-3144-D921-6E6F-93A211A67D64}"/>
              </a:ext>
            </a:extLst>
          </p:cNvPr>
          <p:cNvSpPr txBox="1"/>
          <p:nvPr/>
        </p:nvSpPr>
        <p:spPr>
          <a:xfrm>
            <a:off x="569921" y="5387828"/>
            <a:ext cx="80023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rules are spoken, talent can surface.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B01F7-8ABC-8403-0035-25701A2AB2A8}"/>
              </a:ext>
            </a:extLst>
          </p:cNvPr>
          <p:cNvSpPr txBox="1"/>
          <p:nvPr/>
        </p:nvSpPr>
        <p:spPr>
          <a:xfrm>
            <a:off x="4348314" y="193812"/>
            <a:ext cx="4580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GB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8591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59" y="2184400"/>
            <a:ext cx="2617174" cy="2319048"/>
          </a:xfrm>
        </p:spPr>
        <p:txBody>
          <a:bodyPr anchor="b">
            <a:no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Initiatives &amp; Support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53D985C-4F66-24A1-9DCB-8B506628D2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374842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F22DFD-8866-B6D0-34F8-B75A9677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6F12D2A-7EB5-23B3-BB54-C157F57B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C730D5-9B48-5DBC-C576-380424032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8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58B38C3-58D5-7F19-C4E0-6F49E6E84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9144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BF65AE-BB82-FF8C-8265-A4642576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40040" y="-1133192"/>
            <a:ext cx="6858001" cy="9124385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485E24-2FE3-FE55-CF34-6133CD007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1072" y="0"/>
            <a:ext cx="4572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4D06-2364-109A-7262-7DE680A04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3"/>
            <a:ext cx="9137153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19">
            <a:extLst>
              <a:ext uri="{FF2B5EF4-FFF2-40B4-BE49-F238E27FC236}">
                <a16:creationId xmlns:a16="http://schemas.microsoft.com/office/drawing/2014/main" id="{D64F9C2E-5A6B-279E-FEA4-98464A889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784" y="4049"/>
            <a:ext cx="7662432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469B4-DC90-B410-608D-E3D9110C8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62" y="141202"/>
            <a:ext cx="9394338" cy="5605255"/>
          </a:xfrm>
        </p:spPr>
        <p:txBody>
          <a:bodyPr anchor="ctr">
            <a:normAutofit/>
          </a:bodyPr>
          <a:lstStyle/>
          <a:p>
            <a:pPr algn="l">
              <a:lnSpc>
                <a:spcPct val="200000"/>
              </a:lnSpc>
            </a:pPr>
            <a:r>
              <a:rPr lang="en-GB" sz="4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TODAY….</a:t>
            </a:r>
            <a:br>
              <a:rPr lang="en-GB" sz="3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Introduce </a:t>
            </a:r>
            <a:r>
              <a:rPr lang="en-GB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myself</a:t>
            </a:r>
            <a:br>
              <a:rPr lang="en-GB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Introduce the </a:t>
            </a:r>
            <a:r>
              <a:rPr lang="en-GB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Hidden Curriculum(#</a:t>
            </a:r>
            <a:r>
              <a:rPr lang="en-GB" sz="3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r>
              <a:rPr lang="en-GB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GB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Introduce </a:t>
            </a:r>
            <a:r>
              <a:rPr lang="en-GB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Solutions</a:t>
            </a:r>
            <a:br>
              <a:rPr lang="en-GB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GB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Share </a:t>
            </a:r>
            <a:r>
              <a:rPr lang="en-GB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B66F8-5120-D706-D618-CE9A9864F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620" y="5688018"/>
            <a:ext cx="9150853" cy="14430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GB" sz="2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Isioma Okolo | @dr_isi_obgyn | drisiomaokolo.com</a:t>
            </a:r>
          </a:p>
        </p:txBody>
      </p:sp>
    </p:spTree>
    <p:extLst>
      <p:ext uri="{BB962C8B-B14F-4D97-AF65-F5344CB8AC3E}">
        <p14:creationId xmlns:p14="http://schemas.microsoft.com/office/powerpoint/2010/main" val="3385632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9" y="3059197"/>
            <a:ext cx="2892900" cy="1198175"/>
          </a:xfrm>
        </p:spPr>
        <p:txBody>
          <a:bodyPr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6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Jisi</a:t>
            </a:r>
            <a:r>
              <a:rPr lang="en-GB" sz="6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Ike</a:t>
            </a:r>
            <a:br>
              <a:rPr lang="en-GB" sz="6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hold steady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DA999A40-6D0F-02BF-2E84-54D606705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864811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B29D2-9223-43F3-EE35-7325D3DB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92" y="3746509"/>
            <a:ext cx="2468166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b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5620EF37-1B29-C855-F792-8FB7ACBE4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181" b="19407"/>
          <a:stretch>
            <a:fillRect/>
          </a:stretch>
        </p:blipFill>
        <p:spPr>
          <a:xfrm>
            <a:off x="0" y="0"/>
            <a:ext cx="9144000" cy="330200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812310-9F71-DE59-F427-3B8998BB54D4}"/>
              </a:ext>
            </a:extLst>
          </p:cNvPr>
          <p:cNvSpPr txBox="1"/>
          <p:nvPr/>
        </p:nvSpPr>
        <p:spPr>
          <a:xfrm>
            <a:off x="1879600" y="3056449"/>
            <a:ext cx="7467600" cy="3611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rgbClr val="3936F2"/>
              </a:solidFill>
              <a:latin typeface="Arial" panose="020B0604020202020204" pitchFamily="34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286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36F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Dealing With Imposter Syndrome</a:t>
            </a:r>
            <a:endParaRPr lang="en-US" sz="2000" dirty="0">
              <a:solidFill>
                <a:srgbClr val="3936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36F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Mentorship is Not a Luxury</a:t>
            </a:r>
            <a:endParaRPr lang="en-US" sz="2000" dirty="0">
              <a:solidFill>
                <a:srgbClr val="3936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36F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Discovering Your Ikigai: When Clinical Excellence Isn’t Enough</a:t>
            </a:r>
            <a:endParaRPr lang="en-US" sz="2000" dirty="0">
              <a:solidFill>
                <a:srgbClr val="3936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36F2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Lessons in Self Leadership I Wish I’d Known Sooner</a:t>
            </a:r>
            <a:endParaRPr lang="en-US" sz="2000" dirty="0">
              <a:solidFill>
                <a:srgbClr val="3936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36F2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I Hate the Word Resilence</a:t>
            </a:r>
            <a:endParaRPr lang="en-US" sz="2000" dirty="0">
              <a:solidFill>
                <a:srgbClr val="3936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36F2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Rest as Resistance in Medicine</a:t>
            </a:r>
            <a:endParaRPr lang="en-US" sz="2000" dirty="0">
              <a:solidFill>
                <a:srgbClr val="3936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36F2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Becoming a Consultant: Things Nobody Tells You</a:t>
            </a:r>
            <a:endParaRPr lang="en-US" sz="2000" dirty="0">
              <a:solidFill>
                <a:srgbClr val="3936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936F2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Beyond Bias: Tackling Racisim in O&amp; G</a:t>
            </a:r>
            <a:endParaRPr lang="en-US" sz="2000" dirty="0">
              <a:solidFill>
                <a:srgbClr val="3936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CD61F-7917-A3FD-B07D-EBE32DE41F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6809" y="1585370"/>
            <a:ext cx="1562073" cy="15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4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972275-3A24-8005-16CA-F2F0F2ACA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40F3C1-955D-C9B9-98E7-5E955465DE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4667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3E4989-8958-F89B-67EA-2D512F35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8" descr="A person standing in front of a website&#10;&#10;AI-generated content may be incorrect.">
            <a:extLst>
              <a:ext uri="{FF2B5EF4-FFF2-40B4-BE49-F238E27FC236}">
                <a16:creationId xmlns:a16="http://schemas.microsoft.com/office/drawing/2014/main" id="{54CCFFCC-FCBC-35E8-1B90-224E6DD7D8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39"/>
          <a:stretch/>
        </p:blipFill>
        <p:spPr>
          <a:xfrm>
            <a:off x="-33263" y="0"/>
            <a:ext cx="9177263" cy="4809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E2CE43-7C2D-2460-DFA0-4B440CC57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9" y="4943828"/>
            <a:ext cx="1412323" cy="175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92ABAA-E3BD-778C-702B-6BE79FB4169F}"/>
              </a:ext>
            </a:extLst>
          </p:cNvPr>
          <p:cNvSpPr txBox="1"/>
          <p:nvPr/>
        </p:nvSpPr>
        <p:spPr>
          <a:xfrm>
            <a:off x="1836703" y="5258287"/>
            <a:ext cx="64594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CONNECT WITH 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6A49E-258F-08C5-0CC4-D434CF652B0C}"/>
              </a:ext>
            </a:extLst>
          </p:cNvPr>
          <p:cNvSpPr txBox="1"/>
          <p:nvPr/>
        </p:nvSpPr>
        <p:spPr>
          <a:xfrm>
            <a:off x="1927739" y="6325776"/>
            <a:ext cx="7340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Dr. Isioma Okolo | @dr_isi_obgyn | drisiomaokolo.com</a:t>
            </a:r>
          </a:p>
        </p:txBody>
      </p:sp>
    </p:spTree>
    <p:extLst>
      <p:ext uri="{BB962C8B-B14F-4D97-AF65-F5344CB8AC3E}">
        <p14:creationId xmlns:p14="http://schemas.microsoft.com/office/powerpoint/2010/main" val="1180161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E4A3D-7E2B-A277-9A22-4321CB26E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7930" y="2335907"/>
            <a:ext cx="3622933" cy="218618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Clinician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Activist</a:t>
            </a:r>
          </a:p>
          <a:p>
            <a:pPr>
              <a:lnSpc>
                <a:spcPct val="150000"/>
              </a:lnSpc>
            </a:pPr>
            <a:r>
              <a:rPr lang="en-U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46C31-FBCA-6C20-1875-D4058CED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006" y="6067426"/>
            <a:ext cx="8934994" cy="451258"/>
          </a:xfrm>
        </p:spPr>
        <p:txBody>
          <a:bodyPr/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Isioma Okolo | @dr_isi_obgyn | drisiomaokolo.com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1629B-BBAC-93A3-A191-69BA0498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13" y="3226470"/>
            <a:ext cx="2041525" cy="2531491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B9B7661-48E0-A1AA-35FC-4668C12788D2}"/>
              </a:ext>
            </a:extLst>
          </p:cNvPr>
          <p:cNvSpPr txBox="1">
            <a:spLocks/>
          </p:cNvSpPr>
          <p:nvPr/>
        </p:nvSpPr>
        <p:spPr>
          <a:xfrm>
            <a:off x="1944416" y="1502434"/>
            <a:ext cx="7020197" cy="4512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careers    Women’s Health    Social 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6B5A7-482C-C633-5A3B-2AA2CAD39F74}"/>
              </a:ext>
            </a:extLst>
          </p:cNvPr>
          <p:cNvSpPr txBox="1"/>
          <p:nvPr/>
        </p:nvSpPr>
        <p:spPr>
          <a:xfrm>
            <a:off x="4806950" y="1605790"/>
            <a:ext cx="836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18FDD-016F-AEEC-3BFF-29515994420E}"/>
              </a:ext>
            </a:extLst>
          </p:cNvPr>
          <p:cNvSpPr txBox="1"/>
          <p:nvPr/>
        </p:nvSpPr>
        <p:spPr>
          <a:xfrm>
            <a:off x="6969397" y="1639955"/>
            <a:ext cx="485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 </a:t>
            </a:r>
          </a:p>
        </p:txBody>
      </p:sp>
    </p:spTree>
    <p:extLst>
      <p:ext uri="{BB962C8B-B14F-4D97-AF65-F5344CB8AC3E}">
        <p14:creationId xmlns:p14="http://schemas.microsoft.com/office/powerpoint/2010/main" val="29964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162" y="5660278"/>
            <a:ext cx="6924675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3BBE53-9D48-35D1-F91D-9900C61E98E0}"/>
              </a:ext>
            </a:extLst>
          </p:cNvPr>
          <p:cNvSpPr txBox="1"/>
          <p:nvPr/>
        </p:nvSpPr>
        <p:spPr>
          <a:xfrm>
            <a:off x="2489200" y="4580071"/>
            <a:ext cx="171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C93702-8E57-578D-5BA0-B4BA1149AC41}"/>
              </a:ext>
            </a:extLst>
          </p:cNvPr>
          <p:cNvSpPr txBox="1"/>
          <p:nvPr/>
        </p:nvSpPr>
        <p:spPr>
          <a:xfrm>
            <a:off x="5029200" y="4124629"/>
            <a:ext cx="36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DD6FFB-F5DC-EA31-8DF9-882169A63508}"/>
              </a:ext>
            </a:extLst>
          </p:cNvPr>
          <p:cNvSpPr txBox="1"/>
          <p:nvPr/>
        </p:nvSpPr>
        <p:spPr>
          <a:xfrm>
            <a:off x="3771900" y="20905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1F8833-D296-01C2-3958-73E0B03993CB}"/>
              </a:ext>
            </a:extLst>
          </p:cNvPr>
          <p:cNvSpPr txBox="1"/>
          <p:nvPr/>
        </p:nvSpPr>
        <p:spPr>
          <a:xfrm>
            <a:off x="4257675" y="3780402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615A84-7C21-59A8-42DE-5D5060B7AED2}"/>
              </a:ext>
            </a:extLst>
          </p:cNvPr>
          <p:cNvSpPr txBox="1"/>
          <p:nvPr/>
        </p:nvSpPr>
        <p:spPr>
          <a:xfrm>
            <a:off x="3771900" y="3780402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C156C2-1511-1F89-A122-C5EE67A2987E}"/>
              </a:ext>
            </a:extLst>
          </p:cNvPr>
          <p:cNvSpPr txBox="1"/>
          <p:nvPr/>
        </p:nvSpPr>
        <p:spPr>
          <a:xfrm>
            <a:off x="4572000" y="307759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17FF9D-A3D0-A6B2-C6EE-C6C42ED2FB7E}"/>
              </a:ext>
            </a:extLst>
          </p:cNvPr>
          <p:cNvSpPr txBox="1"/>
          <p:nvPr/>
        </p:nvSpPr>
        <p:spPr>
          <a:xfrm>
            <a:off x="5200650" y="4392449"/>
            <a:ext cx="36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B539F6-C8C0-5971-8868-9BE228AC98B2}"/>
              </a:ext>
            </a:extLst>
          </p:cNvPr>
          <p:cNvSpPr txBox="1"/>
          <p:nvPr/>
        </p:nvSpPr>
        <p:spPr>
          <a:xfrm>
            <a:off x="1833563" y="2356864"/>
            <a:ext cx="4943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C5D8EB-A544-3721-2366-1C298BEAEF72}"/>
              </a:ext>
            </a:extLst>
          </p:cNvPr>
          <p:cNvSpPr txBox="1"/>
          <p:nvPr/>
        </p:nvSpPr>
        <p:spPr>
          <a:xfrm>
            <a:off x="4772026" y="2502671"/>
            <a:ext cx="4943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1226E0-1F9B-320C-1294-70550A9F2C1B}"/>
              </a:ext>
            </a:extLst>
          </p:cNvPr>
          <p:cNvSpPr txBox="1"/>
          <p:nvPr/>
        </p:nvSpPr>
        <p:spPr>
          <a:xfrm>
            <a:off x="1692275" y="2114149"/>
            <a:ext cx="485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EC248C-A4B4-C83B-E98B-DDB3BF752A67}"/>
              </a:ext>
            </a:extLst>
          </p:cNvPr>
          <p:cNvSpPr txBox="1"/>
          <p:nvPr/>
        </p:nvSpPr>
        <p:spPr>
          <a:xfrm>
            <a:off x="5655052" y="3224541"/>
            <a:ext cx="805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📍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5784E23-7C70-817F-A167-43B667F25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40337"/>
          <a:stretch/>
        </p:blipFill>
        <p:spPr>
          <a:xfrm>
            <a:off x="371475" y="667753"/>
            <a:ext cx="8401050" cy="6190247"/>
          </a:xfrm>
        </p:spPr>
      </p:pic>
    </p:spTree>
    <p:extLst>
      <p:ext uri="{BB962C8B-B14F-4D97-AF65-F5344CB8AC3E}">
        <p14:creationId xmlns:p14="http://schemas.microsoft.com/office/powerpoint/2010/main" val="284299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78" y="1"/>
            <a:ext cx="9126044" cy="2170030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are Not Destiny</a:t>
            </a:r>
            <a:br>
              <a:rPr lang="en-GB" sz="3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IMG Differential Attainment in O&amp;G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6295DD-9431-EA6D-FA26-5F9FD13678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471323"/>
              </p:ext>
            </p:extLst>
          </p:nvPr>
        </p:nvGraphicFramePr>
        <p:xfrm>
          <a:off x="219076" y="2170031"/>
          <a:ext cx="8669936" cy="413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20D4BB6-76AD-3C67-D70C-2B02DDB5C3AD}"/>
              </a:ext>
            </a:extLst>
          </p:cNvPr>
          <p:cNvSpPr txBox="1"/>
          <p:nvPr/>
        </p:nvSpPr>
        <p:spPr>
          <a:xfrm>
            <a:off x="1679524" y="6027694"/>
            <a:ext cx="63893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Isioma Okolo | @dr_isi_obgyn | drisiomaokolo.com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8F55-3246-2721-91B2-1AF55888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93" y="1953160"/>
            <a:ext cx="4546717" cy="1073179"/>
          </a:xfrm>
        </p:spPr>
        <p:txBody>
          <a:bodyPr>
            <a:noAutofit/>
          </a:bodyPr>
          <a:lstStyle/>
          <a:p>
            <a:pPr algn="l"/>
            <a:r>
              <a:rPr lang="en-GB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Race to </a:t>
            </a:r>
            <a:br>
              <a:rPr lang="en-GB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Finish </a:t>
            </a:r>
            <a:br>
              <a:rPr lang="en-GB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ine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CA63A-CB87-C425-5689-7114D9C23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83" y="3831661"/>
            <a:ext cx="2955250" cy="469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Okolo ID, Prasad M, Siddiqui F, Mountfield J, Khan R, et al. A race to the finish line. The Obstetrician &amp; Gynaecologist 2023;25:92–6. https://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/10.1111/tog.12863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diagram of a company's work&#10;&#10;AI-generated content may be incorrect.">
            <a:extLst>
              <a:ext uri="{FF2B5EF4-FFF2-40B4-BE49-F238E27FC236}">
                <a16:creationId xmlns:a16="http://schemas.microsoft.com/office/drawing/2014/main" id="{8940114E-34C3-3E5E-4DB8-969E6C6399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05"/>
          <a:stretch/>
        </p:blipFill>
        <p:spPr>
          <a:xfrm>
            <a:off x="3822821" y="31756"/>
            <a:ext cx="5157786" cy="6794487"/>
          </a:xfrm>
          <a:prstGeom prst="rect">
            <a:avLst/>
          </a:prstGeom>
        </p:spPr>
      </p:pic>
      <p:pic>
        <p:nvPicPr>
          <p:cNvPr id="1028" name="Picture 4" descr="Royal College of Obstetricians and Gynaecologists (RCOG)">
            <a:extLst>
              <a:ext uri="{FF2B5EF4-FFF2-40B4-BE49-F238E27FC236}">
                <a16:creationId xmlns:a16="http://schemas.microsoft.com/office/drawing/2014/main" id="{DA7BB5E4-2F8E-07C6-6BAB-72F4CB800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5733" cy="107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5609B-F8BD-7070-02D7-E6A9356D3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84383"/>
            <a:ext cx="1320800" cy="1673617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85E2A92-2766-3FAA-F746-4B5366BD3F50}"/>
              </a:ext>
            </a:extLst>
          </p:cNvPr>
          <p:cNvSpPr/>
          <p:nvPr/>
        </p:nvSpPr>
        <p:spPr>
          <a:xfrm>
            <a:off x="6045200" y="1947088"/>
            <a:ext cx="2573867" cy="626779"/>
          </a:xfrm>
          <a:custGeom>
            <a:avLst/>
            <a:gdLst>
              <a:gd name="connsiteX0" fmla="*/ 2540000 w 2573867"/>
              <a:gd name="connsiteY0" fmla="*/ 34112 h 626779"/>
              <a:gd name="connsiteX1" fmla="*/ 2133600 w 2573867"/>
              <a:gd name="connsiteY1" fmla="*/ 34112 h 626779"/>
              <a:gd name="connsiteX2" fmla="*/ 1828800 w 2573867"/>
              <a:gd name="connsiteY2" fmla="*/ 245 h 626779"/>
              <a:gd name="connsiteX3" fmla="*/ 965200 w 2573867"/>
              <a:gd name="connsiteY3" fmla="*/ 34112 h 626779"/>
              <a:gd name="connsiteX4" fmla="*/ 846667 w 2573867"/>
              <a:gd name="connsiteY4" fmla="*/ 67979 h 626779"/>
              <a:gd name="connsiteX5" fmla="*/ 778933 w 2573867"/>
              <a:gd name="connsiteY5" fmla="*/ 84912 h 626779"/>
              <a:gd name="connsiteX6" fmla="*/ 660400 w 2573867"/>
              <a:gd name="connsiteY6" fmla="*/ 118779 h 626779"/>
              <a:gd name="connsiteX7" fmla="*/ 508000 w 2573867"/>
              <a:gd name="connsiteY7" fmla="*/ 152645 h 626779"/>
              <a:gd name="connsiteX8" fmla="*/ 457200 w 2573867"/>
              <a:gd name="connsiteY8" fmla="*/ 169579 h 626779"/>
              <a:gd name="connsiteX9" fmla="*/ 406400 w 2573867"/>
              <a:gd name="connsiteY9" fmla="*/ 203445 h 626779"/>
              <a:gd name="connsiteX10" fmla="*/ 304800 w 2573867"/>
              <a:gd name="connsiteY10" fmla="*/ 237312 h 626779"/>
              <a:gd name="connsiteX11" fmla="*/ 254000 w 2573867"/>
              <a:gd name="connsiteY11" fmla="*/ 254245 h 626779"/>
              <a:gd name="connsiteX12" fmla="*/ 186267 w 2573867"/>
              <a:gd name="connsiteY12" fmla="*/ 305045 h 626779"/>
              <a:gd name="connsiteX13" fmla="*/ 33867 w 2573867"/>
              <a:gd name="connsiteY13" fmla="*/ 389712 h 626779"/>
              <a:gd name="connsiteX14" fmla="*/ 0 w 2573867"/>
              <a:gd name="connsiteY14" fmla="*/ 440512 h 626779"/>
              <a:gd name="connsiteX15" fmla="*/ 67733 w 2573867"/>
              <a:gd name="connsiteY15" fmla="*/ 508245 h 626779"/>
              <a:gd name="connsiteX16" fmla="*/ 169333 w 2573867"/>
              <a:gd name="connsiteY16" fmla="*/ 575979 h 626779"/>
              <a:gd name="connsiteX17" fmla="*/ 220133 w 2573867"/>
              <a:gd name="connsiteY17" fmla="*/ 592912 h 626779"/>
              <a:gd name="connsiteX18" fmla="*/ 304800 w 2573867"/>
              <a:gd name="connsiteY18" fmla="*/ 609845 h 626779"/>
              <a:gd name="connsiteX19" fmla="*/ 372533 w 2573867"/>
              <a:gd name="connsiteY19" fmla="*/ 626779 h 626779"/>
              <a:gd name="connsiteX20" fmla="*/ 880533 w 2573867"/>
              <a:gd name="connsiteY20" fmla="*/ 592912 h 626779"/>
              <a:gd name="connsiteX21" fmla="*/ 1083733 w 2573867"/>
              <a:gd name="connsiteY21" fmla="*/ 559045 h 626779"/>
              <a:gd name="connsiteX22" fmla="*/ 1320800 w 2573867"/>
              <a:gd name="connsiteY22" fmla="*/ 542112 h 626779"/>
              <a:gd name="connsiteX23" fmla="*/ 1862667 w 2573867"/>
              <a:gd name="connsiteY23" fmla="*/ 508245 h 626779"/>
              <a:gd name="connsiteX24" fmla="*/ 1981200 w 2573867"/>
              <a:gd name="connsiteY24" fmla="*/ 491312 h 626779"/>
              <a:gd name="connsiteX25" fmla="*/ 2302933 w 2573867"/>
              <a:gd name="connsiteY25" fmla="*/ 457445 h 626779"/>
              <a:gd name="connsiteX26" fmla="*/ 2438400 w 2573867"/>
              <a:gd name="connsiteY26" fmla="*/ 423579 h 626779"/>
              <a:gd name="connsiteX27" fmla="*/ 2489200 w 2573867"/>
              <a:gd name="connsiteY27" fmla="*/ 406645 h 626779"/>
              <a:gd name="connsiteX28" fmla="*/ 2540000 w 2573867"/>
              <a:gd name="connsiteY28" fmla="*/ 372779 h 626779"/>
              <a:gd name="connsiteX29" fmla="*/ 2573867 w 2573867"/>
              <a:gd name="connsiteY29" fmla="*/ 321979 h 626779"/>
              <a:gd name="connsiteX30" fmla="*/ 2540000 w 2573867"/>
              <a:gd name="connsiteY30" fmla="*/ 254245 h 626779"/>
              <a:gd name="connsiteX31" fmla="*/ 2489200 w 2573867"/>
              <a:gd name="connsiteY31" fmla="*/ 203445 h 626779"/>
              <a:gd name="connsiteX32" fmla="*/ 2319867 w 2573867"/>
              <a:gd name="connsiteY32" fmla="*/ 152645 h 626779"/>
              <a:gd name="connsiteX33" fmla="*/ 2252133 w 2573867"/>
              <a:gd name="connsiteY33" fmla="*/ 118779 h 626779"/>
              <a:gd name="connsiteX34" fmla="*/ 2065867 w 2573867"/>
              <a:gd name="connsiteY34" fmla="*/ 101845 h 626779"/>
              <a:gd name="connsiteX35" fmla="*/ 1811867 w 2573867"/>
              <a:gd name="connsiteY35" fmla="*/ 84912 h 626779"/>
              <a:gd name="connsiteX36" fmla="*/ 1134533 w 2573867"/>
              <a:gd name="connsiteY36" fmla="*/ 101845 h 62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73867" h="626779">
                <a:moveTo>
                  <a:pt x="2540000" y="34112"/>
                </a:moveTo>
                <a:cubicBezTo>
                  <a:pt x="2342321" y="62351"/>
                  <a:pt x="2422754" y="58897"/>
                  <a:pt x="2133600" y="34112"/>
                </a:cubicBezTo>
                <a:cubicBezTo>
                  <a:pt x="2031748" y="25382"/>
                  <a:pt x="1828800" y="245"/>
                  <a:pt x="1828800" y="245"/>
                </a:cubicBezTo>
                <a:cubicBezTo>
                  <a:pt x="1599373" y="5459"/>
                  <a:pt x="1240401" y="-15924"/>
                  <a:pt x="965200" y="34112"/>
                </a:cubicBezTo>
                <a:cubicBezTo>
                  <a:pt x="892401" y="47348"/>
                  <a:pt x="910149" y="49841"/>
                  <a:pt x="846667" y="67979"/>
                </a:cubicBezTo>
                <a:cubicBezTo>
                  <a:pt x="824290" y="74373"/>
                  <a:pt x="801386" y="78789"/>
                  <a:pt x="778933" y="84912"/>
                </a:cubicBezTo>
                <a:cubicBezTo>
                  <a:pt x="739289" y="95724"/>
                  <a:pt x="700265" y="108813"/>
                  <a:pt x="660400" y="118779"/>
                </a:cubicBezTo>
                <a:cubicBezTo>
                  <a:pt x="520740" y="153694"/>
                  <a:pt x="629670" y="117882"/>
                  <a:pt x="508000" y="152645"/>
                </a:cubicBezTo>
                <a:cubicBezTo>
                  <a:pt x="490837" y="157549"/>
                  <a:pt x="473165" y="161597"/>
                  <a:pt x="457200" y="169579"/>
                </a:cubicBezTo>
                <a:cubicBezTo>
                  <a:pt x="438997" y="178680"/>
                  <a:pt x="424997" y="195180"/>
                  <a:pt x="406400" y="203445"/>
                </a:cubicBezTo>
                <a:cubicBezTo>
                  <a:pt x="373778" y="217944"/>
                  <a:pt x="338667" y="226023"/>
                  <a:pt x="304800" y="237312"/>
                </a:cubicBezTo>
                <a:lnTo>
                  <a:pt x="254000" y="254245"/>
                </a:lnTo>
                <a:cubicBezTo>
                  <a:pt x="231422" y="271178"/>
                  <a:pt x="210938" y="291339"/>
                  <a:pt x="186267" y="305045"/>
                </a:cubicBezTo>
                <a:cubicBezTo>
                  <a:pt x="92358" y="357217"/>
                  <a:pt x="110169" y="313410"/>
                  <a:pt x="33867" y="389712"/>
                </a:cubicBezTo>
                <a:cubicBezTo>
                  <a:pt x="19476" y="404103"/>
                  <a:pt x="11289" y="423579"/>
                  <a:pt x="0" y="440512"/>
                </a:cubicBezTo>
                <a:cubicBezTo>
                  <a:pt x="22578" y="463090"/>
                  <a:pt x="42800" y="488299"/>
                  <a:pt x="67733" y="508245"/>
                </a:cubicBezTo>
                <a:cubicBezTo>
                  <a:pt x="99516" y="533672"/>
                  <a:pt x="130719" y="563108"/>
                  <a:pt x="169333" y="575979"/>
                </a:cubicBezTo>
                <a:cubicBezTo>
                  <a:pt x="186266" y="581623"/>
                  <a:pt x="202817" y="588583"/>
                  <a:pt x="220133" y="592912"/>
                </a:cubicBezTo>
                <a:cubicBezTo>
                  <a:pt x="248055" y="599892"/>
                  <a:pt x="276704" y="603601"/>
                  <a:pt x="304800" y="609845"/>
                </a:cubicBezTo>
                <a:cubicBezTo>
                  <a:pt x="327518" y="614894"/>
                  <a:pt x="349955" y="621134"/>
                  <a:pt x="372533" y="626779"/>
                </a:cubicBezTo>
                <a:cubicBezTo>
                  <a:pt x="569952" y="617378"/>
                  <a:pt x="700313" y="618658"/>
                  <a:pt x="880533" y="592912"/>
                </a:cubicBezTo>
                <a:cubicBezTo>
                  <a:pt x="948511" y="583201"/>
                  <a:pt x="1015240" y="563937"/>
                  <a:pt x="1083733" y="559045"/>
                </a:cubicBezTo>
                <a:lnTo>
                  <a:pt x="1320800" y="542112"/>
                </a:lnTo>
                <a:cubicBezTo>
                  <a:pt x="1469911" y="532793"/>
                  <a:pt x="1706901" y="523080"/>
                  <a:pt x="1862667" y="508245"/>
                </a:cubicBezTo>
                <a:cubicBezTo>
                  <a:pt x="1902399" y="504461"/>
                  <a:pt x="1941532" y="495719"/>
                  <a:pt x="1981200" y="491312"/>
                </a:cubicBezTo>
                <a:cubicBezTo>
                  <a:pt x="2052865" y="483349"/>
                  <a:pt x="2222333" y="472557"/>
                  <a:pt x="2302933" y="457445"/>
                </a:cubicBezTo>
                <a:cubicBezTo>
                  <a:pt x="2348681" y="448867"/>
                  <a:pt x="2394243" y="438298"/>
                  <a:pt x="2438400" y="423579"/>
                </a:cubicBezTo>
                <a:cubicBezTo>
                  <a:pt x="2455333" y="417934"/>
                  <a:pt x="2473235" y="414627"/>
                  <a:pt x="2489200" y="406645"/>
                </a:cubicBezTo>
                <a:cubicBezTo>
                  <a:pt x="2507403" y="397544"/>
                  <a:pt x="2523067" y="384068"/>
                  <a:pt x="2540000" y="372779"/>
                </a:cubicBezTo>
                <a:cubicBezTo>
                  <a:pt x="2551289" y="355846"/>
                  <a:pt x="2573867" y="342330"/>
                  <a:pt x="2573867" y="321979"/>
                </a:cubicBezTo>
                <a:cubicBezTo>
                  <a:pt x="2573867" y="296736"/>
                  <a:pt x="2554672" y="274786"/>
                  <a:pt x="2540000" y="254245"/>
                </a:cubicBezTo>
                <a:cubicBezTo>
                  <a:pt x="2526081" y="234758"/>
                  <a:pt x="2510134" y="215075"/>
                  <a:pt x="2489200" y="203445"/>
                </a:cubicBezTo>
                <a:cubicBezTo>
                  <a:pt x="2409047" y="158916"/>
                  <a:pt x="2393858" y="180391"/>
                  <a:pt x="2319867" y="152645"/>
                </a:cubicBezTo>
                <a:cubicBezTo>
                  <a:pt x="2296231" y="143782"/>
                  <a:pt x="2276886" y="123730"/>
                  <a:pt x="2252133" y="118779"/>
                </a:cubicBezTo>
                <a:cubicBezTo>
                  <a:pt x="2190999" y="106552"/>
                  <a:pt x="2128028" y="106627"/>
                  <a:pt x="2065867" y="101845"/>
                </a:cubicBezTo>
                <a:cubicBezTo>
                  <a:pt x="1981262" y="95337"/>
                  <a:pt x="1896534" y="90556"/>
                  <a:pt x="1811867" y="84912"/>
                </a:cubicBezTo>
                <a:cubicBezTo>
                  <a:pt x="1179698" y="102472"/>
                  <a:pt x="1405545" y="101845"/>
                  <a:pt x="1134533" y="101845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100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EE39C-FC86-EE9B-35F9-5BA641B9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0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Hidden Curriculum of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86875-C3EB-FE78-4B6A-646B8759E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9088"/>
            <a:ext cx="8229600" cy="4711700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Unspoken rules, values, and power structures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that trainees absorb alongside formal teaching. It shapes how doctors learn to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behave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decide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survive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—and who ultimately thrives—during residency and medical training.</a:t>
            </a:r>
          </a:p>
          <a:p>
            <a:pPr marL="0" indent="0">
              <a:lnSpc>
                <a:spcPct val="130000"/>
              </a:lnSpc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GB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6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verything you are expected to know, navigate, and perform — without ever being formally taught.</a:t>
            </a:r>
          </a:p>
        </p:txBody>
      </p:sp>
    </p:spTree>
    <p:extLst>
      <p:ext uri="{BB962C8B-B14F-4D97-AF65-F5344CB8AC3E}">
        <p14:creationId xmlns:p14="http://schemas.microsoft.com/office/powerpoint/2010/main" val="1758625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29CD1-2F74-A8C4-8026-C59542F4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>
            <a:normAutofit/>
          </a:bodyPr>
          <a:lstStyle/>
          <a:p>
            <a:pPr algn="l"/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4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TheHC</a:t>
            </a:r>
            <a:r>
              <a:rPr lang="en-US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Decoded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5A78BE-68A0-3FBC-18DD-2137C5FC87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556337"/>
              </p:ext>
            </p:extLst>
          </p:nvPr>
        </p:nvGraphicFramePr>
        <p:xfrm>
          <a:off x="628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2653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</TotalTime>
  <Words>1186</Words>
  <Application>Microsoft Office PowerPoint</Application>
  <PresentationFormat>On-screen Show (4:3)</PresentationFormat>
  <Paragraphs>209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Times New Roman</vt:lpstr>
      <vt:lpstr>Wingdings</vt:lpstr>
      <vt:lpstr>Office Theme</vt:lpstr>
      <vt:lpstr>Where Are You From The Hidden Curriculum of Training through an IMGs lens in  Obstetrics &amp; Gynaecology</vt:lpstr>
      <vt:lpstr>TODAY…. 1. Introduce myself 2. Introduce the Hidden Curriculum(#TheHC) 3. Introduce Individual Solutions 4. Share My Resources</vt:lpstr>
      <vt:lpstr>PowerPoint Presentation</vt:lpstr>
      <vt:lpstr>Where Are You From?</vt:lpstr>
      <vt:lpstr>PowerPoint Presentation</vt:lpstr>
      <vt:lpstr>Statistics are Not Destiny IMG Differential Attainment in O&amp;G</vt:lpstr>
      <vt:lpstr>A Race to  the Finish  Line</vt:lpstr>
      <vt:lpstr>The Hidden Curriculum of Training</vt:lpstr>
      <vt:lpstr>#TheHC Decoded</vt:lpstr>
      <vt:lpstr>7 Ways  the Hidden Curriculum Might Trip You Up. HOW TO AVOID IT</vt:lpstr>
      <vt:lpstr>1. Entry ≠ Belonging</vt:lpstr>
      <vt:lpstr>2. Scrutiny Is Higher, Grace Is Lower</vt:lpstr>
      <vt:lpstr>3. Mentorship Is Uneven and Informal</vt:lpstr>
      <vt:lpstr>5. Confidence is Culturally Coded</vt:lpstr>
      <vt:lpstr>6. Career Navigation Is Assumed  Knowledge</vt:lpstr>
      <vt:lpstr>7. Emotional Load Is Invisible</vt:lpstr>
      <vt:lpstr>The Pattern.. IMG disadvantage is rarely about ability. It is about access to the invisible curriculum</vt:lpstr>
      <vt:lpstr>Reframing the Ask:  How is the hidden Curriculum showing up here?</vt:lpstr>
      <vt:lpstr>Positive Initiatives &amp; Support</vt:lpstr>
      <vt:lpstr>Jisi Ike hold steady</vt:lpstr>
      <vt:lpstr>My Resources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Dunlop, Pauline</dc:creator>
  <cp:keywords/>
  <dc:description>generated using python-pptx</dc:description>
  <cp:lastModifiedBy>Dunlop, Pauline</cp:lastModifiedBy>
  <cp:revision>7</cp:revision>
  <dcterms:created xsi:type="dcterms:W3CDTF">2013-01-27T09:14:16Z</dcterms:created>
  <dcterms:modified xsi:type="dcterms:W3CDTF">2026-02-18T10:46:33Z</dcterms:modified>
  <cp:category/>
</cp:coreProperties>
</file>