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4" r:id="rId6"/>
    <p:sldId id="262" r:id="rId7"/>
    <p:sldId id="328" r:id="rId8"/>
    <p:sldId id="274" r:id="rId9"/>
    <p:sldId id="277" r:id="rId10"/>
    <p:sldId id="286" r:id="rId11"/>
    <p:sldId id="327" r:id="rId12"/>
    <p:sldId id="331" r:id="rId13"/>
    <p:sldId id="304" r:id="rId14"/>
    <p:sldId id="333" r:id="rId15"/>
    <p:sldId id="330" r:id="rId16"/>
    <p:sldId id="332" r:id="rId17"/>
    <p:sldId id="329" r:id="rId18"/>
    <p:sldId id="326" r:id="rId1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508412-C702-48D6-A485-9E3F48E9270C}" type="datetime1">
              <a:rPr lang="en-GB" smtClean="0"/>
              <a:t>17/02/2026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06A15-2481-4E66-917C-551C926382B7}" type="datetime1">
              <a:rPr lang="en-GB" smtClean="0"/>
              <a:pPr/>
              <a:t>17/02/2026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08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84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02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Quality Improvement is a journey and it is important that you consider each stage of that journey.  Not always as linear as it appears in the diagram. </a:t>
            </a:r>
          </a:p>
          <a:p>
            <a:endParaRPr lang="en-GB" dirty="0"/>
          </a:p>
          <a:p>
            <a:r>
              <a:rPr lang="en-GB" dirty="0"/>
              <a:t>Throughout the journey the 3 elements of leadership, communication</a:t>
            </a:r>
            <a:r>
              <a:rPr lang="en-GB" baseline="0" dirty="0"/>
              <a:t> and measures must be considered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D2258-C52A-4FCB-84C7-032EA4F8CD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7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834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84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 Berwick was a paediatrician and founding member of the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institute for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healthcare improvement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QI within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current pressures – can be easily seen as an additional pressure or tick box but I would argue is an integral part of all our roles within NHS.  </a:t>
            </a: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improving how we do our job we often have more time and resource to do our job better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659E-1FC0-42E8-858A-F29BE72F104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0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E2B72-BEC6-C561-D36F-CD588A645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B4DE8-3B78-758C-0A3B-BDB07ED02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E2D9E3-94B7-64CC-2D6D-250A84C89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BBFEB-5330-FD96-0803-3D35F2DFC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49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C0A23-6967-4A67-AE2F-92D04DDF4891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9E9821-77E5-4D4A-848A-7DE07E7D6463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B90E9-CEA5-4F91-B14B-ED7C72F643DF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0298BE-3648-4D6C-B9A4-B00856595700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11" descr="Competitors’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2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17" name="Picture Placeholder 11" descr="Competitors’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1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18" name="Picture Placeholder 11" descr="Competitors’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3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0" name="Picture Placeholder 11" descr="Competitors’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4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1" name="Picture Placeholder 11" descr="Competitors’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5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2" name="Picture Placeholder 11" descr="Competitors’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6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4B4F49-92DA-40A2-8350-3533265B49EC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7A146-CB6B-4DF1-95E9-09E9378ABF2A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3050F-93FC-4B70-9063-66124832755B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46AEAD-3DEB-4BB8-86B7-29BF6B24523F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3CB914-C5A3-480F-AC6D-52BB3E11D2B7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FD4D8-A432-4EC9-B90A-A467D8770C45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AEF7F1-EA6C-45CA-A313-CBD5ED13B3B0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69A3C-404C-42A0-9277-77E13BBF3448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n-GB" noProof="0" dirty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CE0BE2-91A0-4D12-BAB2-7D48DE5F2326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Allan </a:t>
            </a:r>
            <a:r>
              <a:rPr lang="en-GB" noProof="0" dirty="0" err="1"/>
              <a:t>Mattsson</a:t>
            </a:r>
            <a:endParaRPr lang="en-GB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Phone number: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2085550183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Email address: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E7625-35D1-45C7-BA15-98B74631BF8B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B0E51-7711-412D-9683-BF86B29B554A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9F1232-9583-471E-AACE-18D4EE3C62C5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F6EF56-B2D0-4A70-935A-C9910209EE6E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 dirty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CC7986-8467-4919-8B29-1A8D47B98740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D5134B-D1A0-48D1-AB9A-2AC6AA5FAE33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50059-8D6D-4372-BF03-586B82C77D45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CEDBC-8098-44A7-A208-6CC91A55276C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7CEF9-2948-4B16-A184-024EFACBC141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005E78-8FE0-4B52-85F8-2D2415906031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2EBA6-BA14-45E7-A7E9-62B7B97449CC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0D8F2-8D2A-4C9E-B365-5226BD243E7E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F281D-F8AC-4FE4-B771-C2CD6270501C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Master text</a:t>
            </a:r>
            <a:br>
              <a:rPr lang="en-GB" noProof="0" dirty="0"/>
            </a:br>
            <a:r>
              <a:rPr lang="en-GB" noProof="0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Master text</a:t>
            </a:r>
            <a:br>
              <a:rPr lang="en-GB" noProof="0" dirty="0"/>
            </a:br>
            <a:r>
              <a:rPr lang="en-GB" noProof="0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Master text</a:t>
            </a:r>
            <a:br>
              <a:rPr lang="en-GB" noProof="0" dirty="0"/>
            </a:br>
            <a:r>
              <a:rPr lang="en-GB" noProof="0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8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99B59-7A51-4563-9360-5E0E86E5BE2E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FD3D95-CB70-49B0-94B7-C4E3CF11EAC0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7279CD-4069-4C07-B978-495F1D3265F8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3ED31D-5229-49F0-A180-A633892A28E4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1EBC2-F3B7-4B52-A76D-39B81DAD2AB9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512DC-4E54-4112-9CB3-585DF25B02A6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B94B20DF-A541-4651-AF97-FC925C1459D5}" type="datetime1">
              <a:rPr lang="en-GB" noProof="0" smtClean="0"/>
              <a:t>17/02/2026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  <p:sldLayoutId id="2147483693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hyperlink" Target="https://qilothian.scot.nhs.uk/resources-new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n-GB" sz="6000" dirty="0">
                <a:latin typeface="Calibri" panose="020F0502020204030204" pitchFamily="34" charset="0"/>
                <a:cs typeface="Calibri" panose="020F0502020204030204" pitchFamily="34" charset="0"/>
              </a:rPr>
              <a:t>Quality Improvement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30109-9BA2-AA52-7F3B-1EDBD9654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68" y="659232"/>
            <a:ext cx="41814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6BE8BB27-373E-1CE2-D3BE-C88671C4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5441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for Healthcare Improvement (Institute of Health Improvement)</a:t>
            </a:r>
          </a:p>
        </p:txBody>
      </p:sp>
      <p:pic>
        <p:nvPicPr>
          <p:cNvPr id="2" name="Picture 1" descr="Guide to Continuous Quality Improvement | Smartsheet">
            <a:extLst>
              <a:ext uri="{FF2B5EF4-FFF2-40B4-BE49-F238E27FC236}">
                <a16:creationId xmlns:a16="http://schemas.microsoft.com/office/drawing/2014/main" id="{BB380042-DC68-66EE-AC84-769029218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0672" r="1114" b="3231"/>
          <a:stretch/>
        </p:blipFill>
        <p:spPr bwMode="auto">
          <a:xfrm>
            <a:off x="5833427" y="658495"/>
            <a:ext cx="5518785" cy="540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05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93E8-EED4-2F79-E880-E5757553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95BD672-E986-7EE6-AAD0-FD0A8AD2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8286628" cy="1036320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Quality Improvement – over to you!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85715-50BB-2EB1-A45C-7BE5FC8E83B6}"/>
              </a:ext>
            </a:extLst>
          </p:cNvPr>
          <p:cNvSpPr txBox="1"/>
          <p:nvPr/>
        </p:nvSpPr>
        <p:spPr>
          <a:xfrm>
            <a:off x="1008668" y="1828800"/>
            <a:ext cx="6967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get into a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roles: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pilots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of change manager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recorder</a:t>
            </a:r>
          </a:p>
        </p:txBody>
      </p:sp>
      <p:pic>
        <p:nvPicPr>
          <p:cNvPr id="3" name="Graphic 2" descr="Send with solid fill">
            <a:extLst>
              <a:ext uri="{FF2B5EF4-FFF2-40B4-BE49-F238E27FC236}">
                <a16:creationId xmlns:a16="http://schemas.microsoft.com/office/drawing/2014/main" id="{7C9ADC6A-E0C4-C8F4-FDE4-F74496D32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06236">
            <a:off x="8637051" y="511416"/>
            <a:ext cx="1138010" cy="11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8286628" cy="1036320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Quality Improvement – over to you!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3F03A-14F3-E418-AB73-B0B8A85A9205}"/>
              </a:ext>
            </a:extLst>
          </p:cNvPr>
          <p:cNvSpPr txBox="1"/>
          <p:nvPr/>
        </p:nvSpPr>
        <p:spPr>
          <a:xfrm>
            <a:off x="507506" y="1828800"/>
            <a:ext cx="11520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AIM: Fly the paper plane – gather baseline data</a:t>
            </a:r>
          </a:p>
          <a:p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test pilot should fly the plane once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data recorder should measure each flight and plot this on the chart</a:t>
            </a:r>
            <a:endParaRPr lang="en-GB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 descr="Send with solid fill">
            <a:extLst>
              <a:ext uri="{FF2B5EF4-FFF2-40B4-BE49-F238E27FC236}">
                <a16:creationId xmlns:a16="http://schemas.microsoft.com/office/drawing/2014/main" id="{79923AB5-BF18-4695-83F5-9A08B502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06236">
            <a:off x="8637051" y="511416"/>
            <a:ext cx="1138010" cy="11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087EB-6D68-734C-2B85-41B8C05B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2162A4-540D-D3B4-DE68-7A9E990F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8286628" cy="1036320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Quality Improvement – over to you!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39843-8A38-931E-317E-8714E7409CD5}"/>
              </a:ext>
            </a:extLst>
          </p:cNvPr>
          <p:cNvSpPr txBox="1"/>
          <p:nvPr/>
        </p:nvSpPr>
        <p:spPr>
          <a:xfrm>
            <a:off x="507506" y="1654537"/>
            <a:ext cx="11520371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AIM: Fly your paper plane 50% further than your baseline distance</a:t>
            </a:r>
          </a:p>
          <a:p>
            <a:endParaRPr lang="en-GB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</a:p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Plan:   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a new paper plane.  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Do:        Each pilot should fly the plane once.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The Test of change manager should guide the PDSA process of predicting and 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capturing learning 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The data recorder should measure and plot results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Study:   The data recorder should measure the distance of each 		      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flight and plot it on the chart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Act:	  Review any learning and progress made.  If your aim is not achieved  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look for </a:t>
            </a:r>
            <a:r>
              <a:rPr lang="en-GB" sz="2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improvement you can make that might result in an 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improvement. 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 descr="Send with solid fill">
            <a:extLst>
              <a:ext uri="{FF2B5EF4-FFF2-40B4-BE49-F238E27FC236}">
                <a16:creationId xmlns:a16="http://schemas.microsoft.com/office/drawing/2014/main" id="{197CE2D2-E116-3DDF-52A8-AA609740C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06236">
            <a:off x="8637051" y="511416"/>
            <a:ext cx="1138010" cy="11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7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565" y="2617694"/>
            <a:ext cx="8286628" cy="1036320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Quality Improvement – reflections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 descr="Send with solid fill">
            <a:extLst>
              <a:ext uri="{FF2B5EF4-FFF2-40B4-BE49-F238E27FC236}">
                <a16:creationId xmlns:a16="http://schemas.microsoft.com/office/drawing/2014/main" id="{79923AB5-BF18-4695-83F5-9A08B502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06236">
            <a:off x="5526995" y="1818471"/>
            <a:ext cx="1138010" cy="11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4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224699" cy="53181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Getting involved in QI / learning more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253683-524F-46CF-BFCD-BFF6A7A92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5341" y="1556239"/>
            <a:ext cx="10246659" cy="4343400"/>
          </a:xfrm>
        </p:spPr>
        <p:txBody>
          <a:bodyPr>
            <a:normAutofit/>
          </a:bodyPr>
          <a:lstStyle/>
          <a:p>
            <a:r>
              <a:rPr lang="en-US" sz="1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E-learning: 		             Turas Quality Improvement Zone       							             https://learn.nes.nhs.scot/741/quality-improvement-zone</a:t>
            </a:r>
          </a:p>
          <a:p>
            <a:endParaRPr lang="en-US" sz="3600" b="1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and resources: 	             QI Lothian Website </a:t>
            </a:r>
            <a:r>
              <a:rPr lang="en-US" sz="1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https://qilothian.scot.nhs.uk/resources-new</a:t>
            </a:r>
            <a:r>
              <a:rPr lang="en-US" sz="1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3900" b="1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Coaching, advice or support:           If project relates to Drs in training: Ross Paterson / Cheryl Tudor</a:t>
            </a:r>
          </a:p>
          <a:p>
            <a:r>
              <a:rPr lang="en-US" sz="1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/ Eilidh Brown - </a:t>
            </a:r>
            <a:r>
              <a:rPr lang="en-US" sz="1900" b="1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loth.medlothianqualitymanagement@nhs.scot</a:t>
            </a:r>
            <a:endParaRPr lang="en-US" sz="1900" b="1" dirty="0">
              <a:solidFill>
                <a:schemeClr val="accent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If project relates to clinical setting: IMG Quality Champion                          </a:t>
            </a:r>
          </a:p>
          <a:p>
            <a:r>
              <a:rPr lang="en-US" sz="1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or local Quality Improvement Team (QIT) on each site</a:t>
            </a:r>
          </a:p>
          <a:p>
            <a:endParaRPr lang="en-US" sz="1900" b="1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DC2DEF-D2FE-4B45-ABA4-9F153FD1C9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800"/>
          </a:p>
        </p:txBody>
      </p:sp>
      <p:pic>
        <p:nvPicPr>
          <p:cNvPr id="4" name="Graphic 3" descr="Computer outline">
            <a:extLst>
              <a:ext uri="{FF2B5EF4-FFF2-40B4-BE49-F238E27FC236}">
                <a16:creationId xmlns:a16="http://schemas.microsoft.com/office/drawing/2014/main" id="{743BF791-7A7F-B415-1763-01152FB17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071" y="1255496"/>
            <a:ext cx="898366" cy="898366"/>
          </a:xfrm>
          <a:prstGeom prst="rect">
            <a:avLst/>
          </a:prstGeom>
        </p:spPr>
      </p:pic>
      <p:pic>
        <p:nvPicPr>
          <p:cNvPr id="6" name="Graphic 5" descr="Tools outline">
            <a:extLst>
              <a:ext uri="{FF2B5EF4-FFF2-40B4-BE49-F238E27FC236}">
                <a16:creationId xmlns:a16="http://schemas.microsoft.com/office/drawing/2014/main" id="{3E903770-6298-AAFA-35D8-ECA8136C0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717" y="2230777"/>
            <a:ext cx="701040" cy="701040"/>
          </a:xfrm>
          <a:prstGeom prst="rect">
            <a:avLst/>
          </a:prstGeom>
        </p:spPr>
      </p:pic>
      <p:pic>
        <p:nvPicPr>
          <p:cNvPr id="8" name="Graphic 7" descr="Questions outline">
            <a:extLst>
              <a:ext uri="{FF2B5EF4-FFF2-40B4-BE49-F238E27FC236}">
                <a16:creationId xmlns:a16="http://schemas.microsoft.com/office/drawing/2014/main" id="{AC10FF0C-89A0-1F11-AECE-C63CBC550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037" y="3316504"/>
            <a:ext cx="914400" cy="914400"/>
          </a:xfrm>
          <a:prstGeom prst="rect">
            <a:avLst/>
          </a:prstGeom>
        </p:spPr>
      </p:pic>
      <p:pic>
        <p:nvPicPr>
          <p:cNvPr id="5" name="Graphic 4" descr="Newspaper outline">
            <a:extLst>
              <a:ext uri="{FF2B5EF4-FFF2-40B4-BE49-F238E27FC236}">
                <a16:creationId xmlns:a16="http://schemas.microsoft.com/office/drawing/2014/main" id="{56483F3D-122E-C45A-401B-679B17FFBF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5390" y="4987443"/>
            <a:ext cx="1085727" cy="1085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E1532-8346-F0A4-8B60-9E3DAD80B231}"/>
              </a:ext>
            </a:extLst>
          </p:cNvPr>
          <p:cNvSpPr txBox="1"/>
          <p:nvPr/>
        </p:nvSpPr>
        <p:spPr>
          <a:xfrm>
            <a:off x="1945341" y="5530307"/>
            <a:ext cx="924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Publishing / presenting QI work:        SQUIRE 2.0 Guidelines (easily found on internet search) </a:t>
            </a:r>
          </a:p>
        </p:txBody>
      </p:sp>
    </p:spTree>
    <p:extLst>
      <p:ext uri="{BB962C8B-B14F-4D97-AF65-F5344CB8AC3E}">
        <p14:creationId xmlns:p14="http://schemas.microsoft.com/office/powerpoint/2010/main" val="181168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2DAD-09BC-4E53-B3EE-80036ACC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10825480" cy="552848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Introduction to those speaking today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099175-95D7-497F-9501-1F4F71B9DC6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3351629" y="3889363"/>
            <a:ext cx="2508421" cy="334918"/>
          </a:xfrm>
        </p:spPr>
        <p:txBody>
          <a:bodyPr rtlCol="0"/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Eilidh Brown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C90131-73E3-44AB-BFD1-389FA608445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351629" y="4326800"/>
            <a:ext cx="3306346" cy="1725728"/>
          </a:xfrm>
        </p:spPr>
        <p:txBody>
          <a:bodyPr rtlCol="0">
            <a:normAutofit/>
          </a:bodyPr>
          <a:lstStyle/>
          <a:p>
            <a:pPr rtl="0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Quality Manager</a:t>
            </a:r>
          </a:p>
          <a:p>
            <a:pPr rtl="0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Medical Education Directorate</a:t>
            </a: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eilidh.brown8@nhs.scot</a:t>
            </a:r>
          </a:p>
        </p:txBody>
      </p:sp>
      <p:pic>
        <p:nvPicPr>
          <p:cNvPr id="10" name="Picture 9" descr="A person taking a selfie&#10;&#10;AI-generated content may be incorrect.">
            <a:extLst>
              <a:ext uri="{FF2B5EF4-FFF2-40B4-BE49-F238E27FC236}">
                <a16:creationId xmlns:a16="http://schemas.microsoft.com/office/drawing/2014/main" id="{698051D7-B3BD-CC70-A5EA-21AB3362ED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31" r="16402" b="11531"/>
          <a:stretch>
            <a:fillRect/>
          </a:stretch>
        </p:blipFill>
        <p:spPr>
          <a:xfrm>
            <a:off x="838200" y="2181270"/>
            <a:ext cx="2397292" cy="31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7E1-F9A3-4DAE-8651-1F67369B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Quality Improvement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8B5F5D-4DED-486E-AD3C-6533999123D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8200" y="1309372"/>
            <a:ext cx="11213147" cy="334918"/>
          </a:xfrm>
        </p:spPr>
        <p:txBody>
          <a:bodyPr rtlCol="0">
            <a:noAutofit/>
          </a:bodyPr>
          <a:lstStyle/>
          <a:p>
            <a:pPr rtl="0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Improving gaps in performance, enhancing processes, systems or outcomes</a:t>
            </a:r>
          </a:p>
        </p:txBody>
      </p:sp>
      <p:pic>
        <p:nvPicPr>
          <p:cNvPr id="43" name="Picture Placeholder 42" descr="Abstract background">
            <a:extLst>
              <a:ext uri="{FF2B5EF4-FFF2-40B4-BE49-F238E27FC236}">
                <a16:creationId xmlns:a16="http://schemas.microsoft.com/office/drawing/2014/main" id="{95095244-281C-45C6-B4B5-1A086A96C10D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effectLst>
            <a:softEdge rad="12700"/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39A442-EAC4-4F9B-B80E-420D7D36ED2E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7122343" y="4142581"/>
            <a:ext cx="2286000" cy="334918"/>
          </a:xfrm>
        </p:spPr>
        <p:txBody>
          <a:bodyPr rtlCol="0"/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Audit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136C6-3C0D-4842-BA27-4952FADF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smtClean="0"/>
              <a:pPr rtl="0"/>
              <a:t>3</a:t>
            </a:fld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73E88C5-E6BD-AB62-4B43-84C5551DFD85}"/>
              </a:ext>
            </a:extLst>
          </p:cNvPr>
          <p:cNvSpPr txBox="1">
            <a:spLocks/>
          </p:cNvSpPr>
          <p:nvPr/>
        </p:nvSpPr>
        <p:spPr>
          <a:xfrm>
            <a:off x="1170113" y="2623415"/>
            <a:ext cx="42606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Improvement: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involves a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coordinated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approach to solving a problem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specific methods and tools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aim of bringing about a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measurable   </a:t>
            </a:r>
          </a:p>
          <a:p>
            <a:pPr marL="1800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</a:t>
            </a:r>
            <a:r>
              <a:rPr lang="en-US" sz="1600" b="1" dirty="0">
                <a:solidFill>
                  <a:srgbClr val="006BBC"/>
                </a:solidFill>
              </a:rPr>
              <a:t>Health Foundation</a:t>
            </a:r>
          </a:p>
        </p:txBody>
      </p:sp>
      <p:pic>
        <p:nvPicPr>
          <p:cNvPr id="13" name="Graphic 12" descr="Clipboard Checked with solid fill">
            <a:extLst>
              <a:ext uri="{FF2B5EF4-FFF2-40B4-BE49-F238E27FC236}">
                <a16:creationId xmlns:a16="http://schemas.microsoft.com/office/drawing/2014/main" id="{F9913A5E-99CF-7A7F-8DCD-56855BED0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4984" y="2985670"/>
            <a:ext cx="914400" cy="914400"/>
          </a:xfrm>
          <a:prstGeom prst="rect">
            <a:avLst/>
          </a:prstGeom>
        </p:spPr>
      </p:pic>
      <p:pic>
        <p:nvPicPr>
          <p:cNvPr id="16" name="Graphic 15" descr="Statistics with solid fill">
            <a:extLst>
              <a:ext uri="{FF2B5EF4-FFF2-40B4-BE49-F238E27FC236}">
                <a16:creationId xmlns:a16="http://schemas.microsoft.com/office/drawing/2014/main" id="{C31F2260-239B-CCE4-D00F-050B78DBD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455" y="2999540"/>
            <a:ext cx="914400" cy="914400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7F2A230-536A-2917-AB51-7FAF28D06CCC}"/>
              </a:ext>
            </a:extLst>
          </p:cNvPr>
          <p:cNvSpPr txBox="1">
            <a:spLocks/>
          </p:cNvSpPr>
          <p:nvPr/>
        </p:nvSpPr>
        <p:spPr>
          <a:xfrm>
            <a:off x="8435328" y="4142581"/>
            <a:ext cx="2286000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pic>
        <p:nvPicPr>
          <p:cNvPr id="22" name="Graphic 21" descr="Artificial Intelligence outline">
            <a:extLst>
              <a:ext uri="{FF2B5EF4-FFF2-40B4-BE49-F238E27FC236}">
                <a16:creationId xmlns:a16="http://schemas.microsoft.com/office/drawing/2014/main" id="{8351AA40-043E-8741-EF44-62F6E6895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8623" y="2999540"/>
            <a:ext cx="914400" cy="914400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D43F951-B7A7-A072-E505-DAFFB4F616E9}"/>
              </a:ext>
            </a:extLst>
          </p:cNvPr>
          <p:cNvSpPr txBox="1">
            <a:spLocks/>
          </p:cNvSpPr>
          <p:nvPr/>
        </p:nvSpPr>
        <p:spPr>
          <a:xfrm>
            <a:off x="9669182" y="4144390"/>
            <a:ext cx="2286000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Intelligence</a:t>
            </a:r>
          </a:p>
        </p:txBody>
      </p:sp>
    </p:spTree>
    <p:extLst>
      <p:ext uri="{BB962C8B-B14F-4D97-AF65-F5344CB8AC3E}">
        <p14:creationId xmlns:p14="http://schemas.microsoft.com/office/powerpoint/2010/main" val="29054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5F237A-0402-1068-672C-998B8888536B}"/>
              </a:ext>
            </a:extLst>
          </p:cNvPr>
          <p:cNvSpPr/>
          <p:nvPr/>
        </p:nvSpPr>
        <p:spPr>
          <a:xfrm>
            <a:off x="1591375" y="1498235"/>
            <a:ext cx="8927329" cy="46485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032418-8FB9-1159-72A9-2B6BFA8EB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02"/>
          <a:stretch/>
        </p:blipFill>
        <p:spPr>
          <a:xfrm>
            <a:off x="1798641" y="1498235"/>
            <a:ext cx="8594718" cy="4557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55DC6-BF53-9498-9E3C-F1995F367D23}"/>
              </a:ext>
            </a:extLst>
          </p:cNvPr>
          <p:cNvSpPr txBox="1"/>
          <p:nvPr/>
        </p:nvSpPr>
        <p:spPr>
          <a:xfrm>
            <a:off x="2747628" y="62161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Improvement Journey</a:t>
            </a:r>
          </a:p>
        </p:txBody>
      </p:sp>
    </p:spTree>
    <p:extLst>
      <p:ext uri="{BB962C8B-B14F-4D97-AF65-F5344CB8AC3E}">
        <p14:creationId xmlns:p14="http://schemas.microsoft.com/office/powerpoint/2010/main" val="213932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EDA4-137E-4627-8963-A964FC88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What is quality care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63145-6FD7-4006-9795-692C2052AFB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Six dimensions of quality in healthcare: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BA977-E155-4894-8FBD-CB8A310855EB}"/>
              </a:ext>
            </a:extLst>
          </p:cNvPr>
          <p:cNvSpPr>
            <a:spLocks noGrp="1"/>
          </p:cNvSpPr>
          <p:nvPr>
            <p:ph type="body" idx="60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800D05-E8D7-4152-A24A-9CFA7311D7AE}"/>
              </a:ext>
            </a:extLst>
          </p:cNvPr>
          <p:cNvSpPr>
            <a:spLocks noGrp="1"/>
          </p:cNvSpPr>
          <p:nvPr>
            <p:ph type="body" idx="7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ECCC35-8D78-4E28-A3D9-D8D116AF5814}"/>
              </a:ext>
            </a:extLst>
          </p:cNvPr>
          <p:cNvSpPr>
            <a:spLocks noGrp="1"/>
          </p:cNvSpPr>
          <p:nvPr>
            <p:ph type="body" idx="74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Person centred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421028-B38F-439A-B05F-B15FBCBB46FF}"/>
              </a:ext>
            </a:extLst>
          </p:cNvPr>
          <p:cNvSpPr>
            <a:spLocks noGrp="1"/>
          </p:cNvSpPr>
          <p:nvPr>
            <p:ph type="body" idx="77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Timely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CCD5F8A-2266-4864-9385-9F4F6847FDE2}"/>
              </a:ext>
            </a:extLst>
          </p:cNvPr>
          <p:cNvSpPr>
            <a:spLocks noGrp="1"/>
          </p:cNvSpPr>
          <p:nvPr>
            <p:ph type="body" idx="80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Equitable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278ED27-8FDF-4350-8092-0886AD04CEA4}"/>
              </a:ext>
            </a:extLst>
          </p:cNvPr>
          <p:cNvSpPr>
            <a:spLocks noGrp="1"/>
          </p:cNvSpPr>
          <p:nvPr>
            <p:ph type="body" idx="83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</a:p>
        </p:txBody>
      </p:sp>
      <p:pic>
        <p:nvPicPr>
          <p:cNvPr id="38" name="Picture Placeholder 37" descr="Badge 1 with solid fill">
            <a:extLst>
              <a:ext uri="{FF2B5EF4-FFF2-40B4-BE49-F238E27FC236}">
                <a16:creationId xmlns:a16="http://schemas.microsoft.com/office/drawing/2014/main" id="{5EAAA9FE-934F-F443-4829-00397179EBC3}"/>
              </a:ext>
            </a:extLst>
          </p:cNvPr>
          <p:cNvPicPr>
            <a:picLocks noGrp="1" noChangeAspect="1"/>
          </p:cNvPicPr>
          <p:nvPr>
            <p:ph type="pic" sz="quarter" idx="6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41" name="Picture Placeholder 40" descr="Badge 1 with solid fill">
            <a:extLst>
              <a:ext uri="{FF2B5EF4-FFF2-40B4-BE49-F238E27FC236}">
                <a16:creationId xmlns:a16="http://schemas.microsoft.com/office/drawing/2014/main" id="{4610CCDC-FEF6-988B-15C3-46AFE065E0D6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43" name="Picture Placeholder 42" descr="Badge 1 outline">
            <a:extLst>
              <a:ext uri="{FF2B5EF4-FFF2-40B4-BE49-F238E27FC236}">
                <a16:creationId xmlns:a16="http://schemas.microsoft.com/office/drawing/2014/main" id="{2CC77636-BC06-3894-18EB-D47219BCD8A1}"/>
              </a:ext>
            </a:extLst>
          </p:cNvPr>
          <p:cNvPicPr>
            <a:picLocks noGrp="1" noChangeAspect="1"/>
          </p:cNvPicPr>
          <p:nvPr>
            <p:ph type="pic" sz="quarter" idx="7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7" b="67"/>
          <a:stretch>
            <a:fillRect/>
          </a:stretch>
        </p:blipFill>
        <p:spPr/>
      </p:pic>
      <p:pic>
        <p:nvPicPr>
          <p:cNvPr id="49" name="Picture Placeholder 48" descr="3d Glasses outline">
            <a:extLst>
              <a:ext uri="{FF2B5EF4-FFF2-40B4-BE49-F238E27FC236}">
                <a16:creationId xmlns:a16="http://schemas.microsoft.com/office/drawing/2014/main" id="{FD51D7B2-8522-A582-5480-3BCB6C4BA474}"/>
              </a:ext>
            </a:extLst>
          </p:cNvPr>
          <p:cNvPicPr>
            <a:picLocks noGrp="1" noChangeAspect="1"/>
          </p:cNvPicPr>
          <p:nvPr>
            <p:ph type="pic" sz="quarter" idx="8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67" b="67"/>
          <a:stretch>
            <a:fillRect/>
          </a:stretch>
        </p:blipFill>
        <p:spPr/>
      </p:pic>
      <p:pic>
        <p:nvPicPr>
          <p:cNvPr id="47" name="Picture Placeholder 46" descr="3d Glasses outline">
            <a:extLst>
              <a:ext uri="{FF2B5EF4-FFF2-40B4-BE49-F238E27FC236}">
                <a16:creationId xmlns:a16="http://schemas.microsoft.com/office/drawing/2014/main" id="{6C21F859-CE4E-6FF8-1A76-76BEBE0860D8}"/>
              </a:ext>
            </a:extLst>
          </p:cNvPr>
          <p:cNvPicPr>
            <a:picLocks noGrp="1" noChangeAspect="1"/>
          </p:cNvPicPr>
          <p:nvPr>
            <p:ph type="pic" sz="quarter" idx="82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pic>
        <p:nvPicPr>
          <p:cNvPr id="45" name="Picture Placeholder 44" descr="3d Glasses outline">
            <a:extLst>
              <a:ext uri="{FF2B5EF4-FFF2-40B4-BE49-F238E27FC236}">
                <a16:creationId xmlns:a16="http://schemas.microsoft.com/office/drawing/2014/main" id="{64A4A4CA-41D4-88CB-1635-80CF2BF8B1F9}"/>
              </a:ext>
            </a:extLst>
          </p:cNvPr>
          <p:cNvPicPr>
            <a:picLocks noGrp="1" noChangeAspect="1"/>
          </p:cNvPicPr>
          <p:nvPr>
            <p:ph type="pic" sz="quarter" idx="7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pic>
        <p:nvPicPr>
          <p:cNvPr id="53" name="Graphic 52" descr="Badge 1 outline">
            <a:extLst>
              <a:ext uri="{FF2B5EF4-FFF2-40B4-BE49-F238E27FC236}">
                <a16:creationId xmlns:a16="http://schemas.microsoft.com/office/drawing/2014/main" id="{8F45BBDC-4404-A21E-C196-6B0FD68AF1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9596" y="2971800"/>
            <a:ext cx="914400" cy="914400"/>
          </a:xfrm>
          <a:prstGeom prst="rect">
            <a:avLst/>
          </a:prstGeom>
        </p:spPr>
      </p:pic>
      <p:pic>
        <p:nvPicPr>
          <p:cNvPr id="55" name="Graphic 54" descr="Badge outline">
            <a:extLst>
              <a:ext uri="{FF2B5EF4-FFF2-40B4-BE49-F238E27FC236}">
                <a16:creationId xmlns:a16="http://schemas.microsoft.com/office/drawing/2014/main" id="{DBB6838F-A57D-9911-4DE8-C9B354FDD6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7439" y="2962362"/>
            <a:ext cx="914400" cy="914400"/>
          </a:xfrm>
          <a:prstGeom prst="rect">
            <a:avLst/>
          </a:prstGeom>
        </p:spPr>
      </p:pic>
      <p:pic>
        <p:nvPicPr>
          <p:cNvPr id="57" name="Graphic 56" descr="Badge 3 outline">
            <a:extLst>
              <a:ext uri="{FF2B5EF4-FFF2-40B4-BE49-F238E27FC236}">
                <a16:creationId xmlns:a16="http://schemas.microsoft.com/office/drawing/2014/main" id="{876D6396-CDC5-7C9E-3FFA-AE1C913668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21646" y="2962362"/>
            <a:ext cx="914400" cy="914400"/>
          </a:xfrm>
          <a:prstGeom prst="rect">
            <a:avLst/>
          </a:prstGeom>
        </p:spPr>
      </p:pic>
      <p:pic>
        <p:nvPicPr>
          <p:cNvPr id="59" name="Graphic 58" descr="Badge 4 outline">
            <a:extLst>
              <a:ext uri="{FF2B5EF4-FFF2-40B4-BE49-F238E27FC236}">
                <a16:creationId xmlns:a16="http://schemas.microsoft.com/office/drawing/2014/main" id="{20E5ECA8-2283-B190-24F7-84FF151DA3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39596" y="4616963"/>
            <a:ext cx="914400" cy="914400"/>
          </a:xfrm>
          <a:prstGeom prst="rect">
            <a:avLst/>
          </a:prstGeom>
        </p:spPr>
      </p:pic>
      <p:pic>
        <p:nvPicPr>
          <p:cNvPr id="61" name="Graphic 60" descr="Badge 5 outline">
            <a:extLst>
              <a:ext uri="{FF2B5EF4-FFF2-40B4-BE49-F238E27FC236}">
                <a16:creationId xmlns:a16="http://schemas.microsoft.com/office/drawing/2014/main" id="{3A6BDDE8-1398-0DAD-BDE2-D89C928BEA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77439" y="4581623"/>
            <a:ext cx="914400" cy="914400"/>
          </a:xfrm>
          <a:prstGeom prst="rect">
            <a:avLst/>
          </a:prstGeom>
        </p:spPr>
      </p:pic>
      <p:pic>
        <p:nvPicPr>
          <p:cNvPr id="63" name="Graphic 62" descr="Badge 6 outline">
            <a:extLst>
              <a:ext uri="{FF2B5EF4-FFF2-40B4-BE49-F238E27FC236}">
                <a16:creationId xmlns:a16="http://schemas.microsoft.com/office/drawing/2014/main" id="{0C3AD17A-A138-C9AB-5734-17E053822B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21646" y="4587354"/>
            <a:ext cx="914400" cy="9144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20B302A3-40C1-AE7D-896D-0EC1255984ED}"/>
              </a:ext>
            </a:extLst>
          </p:cNvPr>
          <p:cNvSpPr/>
          <p:nvPr/>
        </p:nvSpPr>
        <p:spPr>
          <a:xfrm>
            <a:off x="457200" y="6109869"/>
            <a:ext cx="11387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Institute of Medicine (IOM). Crossing the Quality Chasm: A New Health System for the 21st Century. Washington, D.C: National Academy Press; 2001.</a:t>
            </a:r>
          </a:p>
        </p:txBody>
      </p:sp>
    </p:spTree>
    <p:extLst>
      <p:ext uri="{BB962C8B-B14F-4D97-AF65-F5344CB8AC3E}">
        <p14:creationId xmlns:p14="http://schemas.microsoft.com/office/powerpoint/2010/main" val="288694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4470FC23-9456-2528-D9E8-CCEA659A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4" y="702914"/>
            <a:ext cx="10512425" cy="552848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NHS Lothian: Quality Strategy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12F17F-FDBF-FC65-67A4-46DC36AC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4856">
            <a:off x="9188053" y="2404907"/>
            <a:ext cx="2139570" cy="3049775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D599D9-9D4D-7183-02A7-6E3DCF24D4B9}"/>
              </a:ext>
            </a:extLst>
          </p:cNvPr>
          <p:cNvSpPr txBox="1"/>
          <p:nvPr/>
        </p:nvSpPr>
        <p:spPr>
          <a:xfrm>
            <a:off x="335284" y="2101117"/>
            <a:ext cx="8503917" cy="426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quality strategy is built upon eight key actions: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it easier for everyone to test their improvement ideas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always needing prior ‘permission’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 devote more time and energy to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encouraging local testing and improvement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 everyone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developing improvement priorities and ideas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focus on patient and population needs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wishes in improvement work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Constantly learn, share and embed new knowledge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all improvement activities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and </a:t>
            </a:r>
            <a:r>
              <a:rPr lang="en-US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realise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financial gains of better quality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 to more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health and social care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management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 quality management universally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support everything we do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6BC399-9800-1EA8-77A5-CC0EEE817CF0}"/>
              </a:ext>
            </a:extLst>
          </p:cNvPr>
          <p:cNvSpPr txBox="1"/>
          <p:nvPr/>
        </p:nvSpPr>
        <p:spPr>
          <a:xfrm>
            <a:off x="7716514" y="5865163"/>
            <a:ext cx="42316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https://org.nhslothian.scot/strategies/wp-content/uploads/sites/33/2023/05/QualityStrategy5YearPlan.pdf</a:t>
            </a:r>
          </a:p>
        </p:txBody>
      </p:sp>
    </p:spTree>
    <p:extLst>
      <p:ext uri="{BB962C8B-B14F-4D97-AF65-F5344CB8AC3E}">
        <p14:creationId xmlns:p14="http://schemas.microsoft.com/office/powerpoint/2010/main" val="174807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90C9DA4C-62B4-9D8B-82BF-1F0728CF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n-GB" noProof="0" smtClean="0"/>
              <a:pPr rtl="0">
                <a:spcAft>
                  <a:spcPts val="600"/>
                </a:spcAft>
              </a:pPr>
              <a:t>7</a:t>
            </a:fld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599" y="2100629"/>
            <a:ext cx="2997783" cy="3835093"/>
          </a:xfrm>
        </p:spPr>
        <p:txBody>
          <a:bodyPr>
            <a:normAutofit fontScale="92500"/>
          </a:bodyPr>
          <a:lstStyle/>
          <a:p>
            <a:pPr marL="0" indent="19050">
              <a:buNone/>
            </a:pPr>
            <a:r>
              <a:rPr lang="en-GB" sz="2800" b="1" dirty="0"/>
              <a:t>"In the world of improvement everybody has two jobs. They have their job, then they have the job of improving their job”.</a:t>
            </a:r>
          </a:p>
          <a:p>
            <a:pPr algn="r">
              <a:buNone/>
            </a:pPr>
            <a:r>
              <a:rPr lang="en-GB" sz="2400" b="1" dirty="0"/>
              <a:t>Don Berwick</a:t>
            </a:r>
          </a:p>
          <a:p>
            <a:pPr algn="r">
              <a:buNone/>
            </a:pPr>
            <a:r>
              <a:rPr lang="en-GB" sz="2400" b="1" dirty="0"/>
              <a:t>Institute of Health Improvement</a:t>
            </a:r>
          </a:p>
        </p:txBody>
      </p:sp>
      <p:pic>
        <p:nvPicPr>
          <p:cNvPr id="4" name="Content Placeholder 6" descr="Don Berwick picture.jpg">
            <a:extLst>
              <a:ext uri="{FF2B5EF4-FFF2-40B4-BE49-F238E27FC236}">
                <a16:creationId xmlns:a16="http://schemas.microsoft.com/office/drawing/2014/main" id="{A4319AE5-B7F3-93A5-67C1-A8039C3E1D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6382" y="2187021"/>
            <a:ext cx="1780948" cy="2483958"/>
          </a:xfrm>
          <a:prstGeom prst="rect">
            <a:avLst/>
          </a:prstGeom>
        </p:spPr>
      </p:pic>
      <p:pic>
        <p:nvPicPr>
          <p:cNvPr id="9" name="Picture 8" descr="Cartoon of people flying in airplanes&#10;&#10;Description automatically generated">
            <a:extLst>
              <a:ext uri="{FF2B5EF4-FFF2-40B4-BE49-F238E27FC236}">
                <a16:creationId xmlns:a16="http://schemas.microsoft.com/office/drawing/2014/main" id="{5F4D8828-4D4A-8163-19C0-1CF4E472E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001" y="1295898"/>
            <a:ext cx="6029970" cy="426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4470FC23-9456-2528-D9E8-CCEA659A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4" y="702914"/>
            <a:ext cx="11612875" cy="552848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National Programme: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Scottish Patient Safety Programme (SPSP)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D599D9-9D4D-7183-02A7-6E3DCF24D4B9}"/>
              </a:ext>
            </a:extLst>
          </p:cNvPr>
          <p:cNvSpPr txBox="1"/>
          <p:nvPr/>
        </p:nvSpPr>
        <p:spPr>
          <a:xfrm>
            <a:off x="335284" y="2101117"/>
            <a:ext cx="8503917" cy="426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6BC399-9800-1EA8-77A5-CC0EEE817CF0}"/>
              </a:ext>
            </a:extLst>
          </p:cNvPr>
          <p:cNvSpPr txBox="1"/>
          <p:nvPr/>
        </p:nvSpPr>
        <p:spPr>
          <a:xfrm>
            <a:off x="7716514" y="5865163"/>
            <a:ext cx="4231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tx2">
                    <a:lumMod val="20000"/>
                    <a:lumOff val="80000"/>
                  </a:schemeClr>
                </a:solidFill>
              </a:rPr>
              <a:t>https://ihub.scot/improvement-programmes/scottish-patient-safety-programme-spsp/the-story-of-spsp/</a:t>
            </a:r>
            <a:endParaRPr lang="en-GB" sz="1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6A3CB-049A-5EC0-EAB0-503B8D70D32D}"/>
              </a:ext>
            </a:extLst>
          </p:cNvPr>
          <p:cNvSpPr txBox="1"/>
          <p:nvPr/>
        </p:nvSpPr>
        <p:spPr>
          <a:xfrm>
            <a:off x="459740" y="2251838"/>
            <a:ext cx="112445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dirty="0">
                <a:solidFill>
                  <a:schemeClr val="bg1"/>
                </a:solidFill>
                <a:effectLst/>
                <a:latin typeface="aktiv-grotesk"/>
              </a:rPr>
              <a:t>SPSP is the first national approach to patient safety improvement in the world.</a:t>
            </a:r>
          </a:p>
          <a:p>
            <a:pPr algn="l"/>
            <a:endParaRPr lang="en-GB" sz="2400" b="0" i="0" dirty="0">
              <a:solidFill>
                <a:schemeClr val="bg1"/>
              </a:solidFill>
              <a:effectLst/>
              <a:latin typeface="aktiv-grotesk"/>
            </a:endParaRPr>
          </a:p>
          <a:p>
            <a:pPr algn="l"/>
            <a:r>
              <a:rPr lang="en-GB" sz="2400" b="0" i="0" dirty="0">
                <a:solidFill>
                  <a:schemeClr val="bg1"/>
                </a:solidFill>
                <a:effectLst/>
                <a:latin typeface="aktiv-grotesk"/>
              </a:rPr>
              <a:t>SPSP was launched (2008) at a time where global evidence suggested nearly 1 in 10 patients admitted to a hospital would be unintentionally harmed and that over 40% of the incidents could have been avoided </a:t>
            </a:r>
            <a:r>
              <a:rPr lang="en-GB" sz="2400" b="1" i="1" dirty="0">
                <a:solidFill>
                  <a:schemeClr val="bg1"/>
                </a:solidFill>
                <a:effectLst/>
                <a:latin typeface="aktiv-grotesk"/>
              </a:rPr>
              <a:t>(de Vries et al., 2008, </a:t>
            </a:r>
            <a:r>
              <a:rPr lang="en-GB" sz="2400" b="1" i="1" dirty="0" err="1">
                <a:solidFill>
                  <a:schemeClr val="bg1"/>
                </a:solidFill>
                <a:effectLst/>
                <a:latin typeface="aktiv-grotesk"/>
              </a:rPr>
              <a:t>Weingart</a:t>
            </a:r>
            <a:r>
              <a:rPr lang="en-GB" sz="2400" b="1" i="1" dirty="0">
                <a:solidFill>
                  <a:schemeClr val="bg1"/>
                </a:solidFill>
                <a:effectLst/>
                <a:latin typeface="aktiv-grotesk"/>
              </a:rPr>
              <a:t> et al 2000, Crossing the Quality Chasm, 2001).</a:t>
            </a:r>
          </a:p>
          <a:p>
            <a:pPr algn="l"/>
            <a:endParaRPr lang="en-GB" sz="2400" b="0" i="0" dirty="0">
              <a:solidFill>
                <a:schemeClr val="bg1"/>
              </a:solidFill>
              <a:effectLst/>
              <a:latin typeface="aktiv-grotesk"/>
            </a:endParaRPr>
          </a:p>
          <a:p>
            <a:pPr algn="l"/>
            <a:r>
              <a:rPr lang="en-GB" sz="2400" b="0" i="0" dirty="0">
                <a:solidFill>
                  <a:schemeClr val="bg1"/>
                </a:solidFill>
                <a:effectLst/>
                <a:latin typeface="aktiv-grotesk"/>
              </a:rPr>
              <a:t>Facing this evidence, leaders came together in Scotland to develop the national Scottish Patient Safety Programme (SPSP).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C43CB-039D-ED0B-E3FB-5EAE9BA3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296" y="325119"/>
            <a:ext cx="2091024" cy="10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57432-3794-F84D-A2DE-F879BAE08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05F3802D-48F4-43D2-3913-2A8C2438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4" y="702914"/>
            <a:ext cx="11612875" cy="552848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National Programme: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Scottish Patient Safety Programme (SPSP)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3E0E16-73FE-2C52-5D15-F8EA586B3D45}"/>
              </a:ext>
            </a:extLst>
          </p:cNvPr>
          <p:cNvSpPr txBox="1"/>
          <p:nvPr/>
        </p:nvSpPr>
        <p:spPr>
          <a:xfrm>
            <a:off x="335284" y="2101117"/>
            <a:ext cx="8503917" cy="4266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1732A-5137-3432-2758-FDA94A630264}"/>
              </a:ext>
            </a:extLst>
          </p:cNvPr>
          <p:cNvSpPr txBox="1"/>
          <p:nvPr/>
        </p:nvSpPr>
        <p:spPr>
          <a:xfrm>
            <a:off x="459740" y="2251838"/>
            <a:ext cx="112445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dirty="0">
                <a:solidFill>
                  <a:schemeClr val="bg1"/>
                </a:solidFill>
                <a:effectLst/>
                <a:latin typeface="aktiv-grotesk"/>
              </a:rPr>
              <a:t>SPSP Programmes include:</a:t>
            </a:r>
            <a:endParaRPr lang="en-GB" sz="2400" dirty="0">
              <a:solidFill>
                <a:schemeClr val="bg1"/>
              </a:solidFill>
              <a:latin typeface="aktiv-grotes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aktiv-grotesk"/>
              </a:rPr>
              <a:t>Acute Adult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tiv-grotesk"/>
              </a:rPr>
              <a:t>Pressure Ulcers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aktiv-grotesk"/>
              </a:rPr>
              <a:t>Delirium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tiv-grotesk"/>
              </a:rPr>
              <a:t>Falls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aktiv-grotesk"/>
              </a:rPr>
              <a:t>Deteriorating Patient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tiv-grotesk"/>
              </a:rPr>
              <a:t>Paediatric Programme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aktiv-grotesk"/>
              </a:rPr>
              <a:t>Perinatal Programme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tiv-grotesk"/>
              </a:rPr>
              <a:t>Primary Care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aktiv-grotesk"/>
              </a:rPr>
              <a:t>Medicines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ktiv-grotesk"/>
              </a:rPr>
              <a:t>Mental Health</a:t>
            </a:r>
            <a:endParaRPr lang="en-GB" sz="2400" b="0" i="0" dirty="0">
              <a:solidFill>
                <a:schemeClr val="bg1"/>
              </a:solidFill>
              <a:effectLst/>
              <a:latin typeface="aktiv-grotes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B197C-0157-A3BD-CDF4-D86D3A3D1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296" y="325119"/>
            <a:ext cx="2091024" cy="10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3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604_TF33968143" id="{8DC784E7-05DF-45BD-84D8-E1E66AEC0D7A}" vid="{ACDD0EDF-4589-4FB8-B084-B2A7E0159C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{A91A5DFA-3025-4AC9-9E19-B97112EA76DC}tf33968143_win32</Template>
  <TotalTime>424</TotalTime>
  <Words>868</Words>
  <Application>Microsoft Office PowerPoint</Application>
  <PresentationFormat>Widescreen</PresentationFormat>
  <Paragraphs>115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aktiv-grotesk</vt:lpstr>
      <vt:lpstr>Arial</vt:lpstr>
      <vt:lpstr>Book Antiqua</vt:lpstr>
      <vt:lpstr>Calibri</vt:lpstr>
      <vt:lpstr>Franklin Gothic Book</vt:lpstr>
      <vt:lpstr>Wingdings</vt:lpstr>
      <vt:lpstr>Office Theme</vt:lpstr>
      <vt:lpstr>Quality Improvement</vt:lpstr>
      <vt:lpstr>Introduction to those speaking today</vt:lpstr>
      <vt:lpstr>Quality Improvement</vt:lpstr>
      <vt:lpstr>PowerPoint Presentation</vt:lpstr>
      <vt:lpstr>What is quality care</vt:lpstr>
      <vt:lpstr>NHS Lothian: Quality Strategy</vt:lpstr>
      <vt:lpstr>PowerPoint Presentation</vt:lpstr>
      <vt:lpstr>National Programme:  Scottish Patient Safety Programme (SPSP)</vt:lpstr>
      <vt:lpstr>National Programme:  Scottish Patient Safety Programme (SPSP)</vt:lpstr>
      <vt:lpstr>Model for Healthcare Improvement (Institute of Health Improvement)</vt:lpstr>
      <vt:lpstr>Quality Improvement – over to you!</vt:lpstr>
      <vt:lpstr>Quality Improvement – over to you!</vt:lpstr>
      <vt:lpstr>Quality Improvement – over to you!</vt:lpstr>
      <vt:lpstr>Quality Improvement – reflections</vt:lpstr>
      <vt:lpstr>Getting involved in QI / learning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</dc:title>
  <dc:creator>Tudor, Cheryl</dc:creator>
  <cp:lastModifiedBy>Dunlop, Pauline</cp:lastModifiedBy>
  <cp:revision>16</cp:revision>
  <dcterms:created xsi:type="dcterms:W3CDTF">2024-03-12T14:19:28Z</dcterms:created>
  <dcterms:modified xsi:type="dcterms:W3CDTF">2026-02-17T12:05:11Z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