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6"/>
  </p:notesMasterIdLst>
  <p:sldIdLst>
    <p:sldId id="300" r:id="rId5"/>
    <p:sldId id="301" r:id="rId6"/>
    <p:sldId id="302" r:id="rId7"/>
    <p:sldId id="303" r:id="rId8"/>
    <p:sldId id="256" r:id="rId9"/>
    <p:sldId id="261" r:id="rId10"/>
    <p:sldId id="262" r:id="rId11"/>
    <p:sldId id="274" r:id="rId12"/>
    <p:sldId id="275" r:id="rId13"/>
    <p:sldId id="277" r:id="rId14"/>
    <p:sldId id="280" r:id="rId15"/>
    <p:sldId id="284" r:id="rId16"/>
    <p:sldId id="285" r:id="rId17"/>
    <p:sldId id="286" r:id="rId18"/>
    <p:sldId id="287" r:id="rId19"/>
    <p:sldId id="288" r:id="rId20"/>
    <p:sldId id="289" r:id="rId21"/>
    <p:sldId id="290" r:id="rId22"/>
    <p:sldId id="291" r:id="rId23"/>
    <p:sldId id="296" r:id="rId24"/>
    <p:sldId id="298" r:id="rId25"/>
  </p:sldIdLst>
  <p:sldSz cx="18288000" cy="10287000"/>
  <p:notesSz cx="6858000" cy="9144000"/>
  <p:embeddedFontLst>
    <p:embeddedFont>
      <p:font typeface="Cascadia Mono" panose="020B0609020000020004" pitchFamily="49" charset="0"/>
      <p:regular r:id="rId27"/>
      <p:bold r:id="rId28"/>
      <p:italic r:id="rId29"/>
      <p:boldItalic r:id="rId30"/>
    </p:embeddedFont>
    <p:embeddedFont>
      <p:font typeface="DM Sans" pitchFamily="2" charset="0"/>
      <p:regular r:id="rId31"/>
      <p:bold r:id="rId32"/>
      <p:italic r:id="rId33"/>
      <p:boldItalic r:id="rId34"/>
    </p:embeddedFont>
    <p:embeddedFont>
      <p:font typeface="DM Sans Bold" charset="0"/>
      <p:regular r:id="rId35"/>
    </p:embeddedFont>
    <p:embeddedFont>
      <p:font typeface="DM Sans Italics" panose="020B0604020202020204" charset="0"/>
      <p:regular r:id="rId36"/>
    </p:embeddedFont>
    <p:embeddedFont>
      <p:font typeface="TS Damas Sans" panose="020B0604020202020204" charset="-78"/>
      <p:regular r:id="rId37"/>
    </p:embeddedFont>
    <p:embeddedFont>
      <p:font typeface="TS Damas Sans Bold" panose="020B0604020202020204" charset="-78"/>
      <p:regular r:id="rId38"/>
    </p:embeddedFont>
    <p:embeddedFont>
      <p:font typeface="TS Damas Sans Italics" panose="020B0604020202020204" charset="-78"/>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07807-FD44-4466-96F3-AEA562636E28}" type="datetimeFigureOut">
              <a:rPr lang="en-GB" smtClean="0"/>
              <a:t>17/02/2026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08548-E96C-4828-809B-7B51547404A9}" type="slidenum">
              <a:rPr lang="en-GB" smtClean="0"/>
              <a:t>‹#›</a:t>
            </a:fld>
            <a:endParaRPr lang="en-GB"/>
          </a:p>
        </p:txBody>
      </p:sp>
    </p:spTree>
    <p:extLst>
      <p:ext uri="{BB962C8B-B14F-4D97-AF65-F5344CB8AC3E}">
        <p14:creationId xmlns:p14="http://schemas.microsoft.com/office/powerpoint/2010/main" val="193120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ts val="2979"/>
              </a:lnSpc>
            </a:pPr>
            <a:r>
              <a:rPr lang="en-US" sz="1200" spc="39" dirty="0">
                <a:solidFill>
                  <a:srgbClr val="000000"/>
                </a:solidFill>
                <a:latin typeface="DM Sans"/>
                <a:ea typeface="DM Sans"/>
                <a:cs typeface="DM Sans"/>
                <a:sym typeface="DM Sans"/>
              </a:rPr>
              <a:t>To be an active bystander, we must confront our own thoughts and concerns and choose to intervene.</a:t>
            </a:r>
          </a:p>
          <a:p>
            <a:pPr algn="ctr">
              <a:lnSpc>
                <a:spcPts val="2979"/>
              </a:lnSpc>
            </a:pPr>
            <a:endParaRPr lang="en-US" sz="1200" spc="39" dirty="0">
              <a:solidFill>
                <a:srgbClr val="000000"/>
              </a:solidFill>
              <a:latin typeface="DM Sans"/>
              <a:ea typeface="DM Sans"/>
              <a:cs typeface="DM Sans"/>
              <a:sym typeface="DM Sans"/>
            </a:endParaRPr>
          </a:p>
          <a:p>
            <a:pPr algn="ctr">
              <a:lnSpc>
                <a:spcPts val="2979"/>
              </a:lnSpc>
            </a:pPr>
            <a:r>
              <a:rPr lang="en-US" sz="1200" spc="39" dirty="0">
                <a:solidFill>
                  <a:srgbClr val="000000"/>
                </a:solidFill>
                <a:latin typeface="DM Sans"/>
                <a:ea typeface="DM Sans"/>
                <a:cs typeface="DM Sans"/>
                <a:sym typeface="DM Sans"/>
              </a:rPr>
              <a:t>This can be challenging, particularly in hierarchical situations.</a:t>
            </a:r>
          </a:p>
          <a:p>
            <a:pPr algn="ctr">
              <a:lnSpc>
                <a:spcPts val="2979"/>
              </a:lnSpc>
            </a:pPr>
            <a:endParaRPr lang="en-US" sz="1200" spc="39" dirty="0">
              <a:solidFill>
                <a:srgbClr val="000000"/>
              </a:solidFill>
              <a:latin typeface="DM Sans"/>
              <a:ea typeface="DM Sans"/>
              <a:cs typeface="DM Sans"/>
              <a:sym typeface="DM Sans"/>
            </a:endParaRPr>
          </a:p>
          <a:p>
            <a:pPr marL="0" lvl="0" indent="0" algn="ctr">
              <a:lnSpc>
                <a:spcPts val="2979"/>
              </a:lnSpc>
            </a:pPr>
            <a:r>
              <a:rPr lang="en-US" sz="1200" spc="39" dirty="0">
                <a:solidFill>
                  <a:srgbClr val="000000"/>
                </a:solidFill>
                <a:latin typeface="DM Sans"/>
                <a:ea typeface="DM Sans"/>
                <a:cs typeface="DM Sans"/>
                <a:sym typeface="DM Sans"/>
              </a:rPr>
              <a:t>To address this, we need to clearly identify unacceptable </a:t>
            </a:r>
            <a:r>
              <a:rPr lang="en-US" sz="1200" spc="39" dirty="0" err="1">
                <a:solidFill>
                  <a:srgbClr val="000000"/>
                </a:solidFill>
                <a:latin typeface="DM Sans"/>
                <a:ea typeface="DM Sans"/>
                <a:cs typeface="DM Sans"/>
                <a:sym typeface="DM Sans"/>
              </a:rPr>
              <a:t>behaviours</a:t>
            </a:r>
            <a:r>
              <a:rPr lang="en-US" sz="1200" spc="39" dirty="0">
                <a:solidFill>
                  <a:srgbClr val="000000"/>
                </a:solidFill>
                <a:latin typeface="DM Sans"/>
                <a:ea typeface="DM Sans"/>
                <a:cs typeface="DM Sans"/>
                <a:sym typeface="DM Sans"/>
              </a:rPr>
              <a:t> in our minds and avoid making excuses for, or enabling the person responsible</a:t>
            </a:r>
            <a:endParaRPr lang="en-GB" dirty="0"/>
          </a:p>
        </p:txBody>
      </p:sp>
      <p:sp>
        <p:nvSpPr>
          <p:cNvPr id="4" name="Slide Number Placeholder 3"/>
          <p:cNvSpPr>
            <a:spLocks noGrp="1"/>
          </p:cNvSpPr>
          <p:nvPr>
            <p:ph type="sldNum" sz="quarter" idx="5"/>
          </p:nvPr>
        </p:nvSpPr>
        <p:spPr/>
        <p:txBody>
          <a:bodyPr/>
          <a:lstStyle/>
          <a:p>
            <a:fld id="{9AF08548-E96C-4828-809B-7B51547404A9}" type="slidenum">
              <a:rPr lang="en-GB" smtClean="0"/>
              <a:t>11</a:t>
            </a:fld>
            <a:endParaRPr lang="en-GB"/>
          </a:p>
        </p:txBody>
      </p:sp>
    </p:spTree>
    <p:extLst>
      <p:ext uri="{BB962C8B-B14F-4D97-AF65-F5344CB8AC3E}">
        <p14:creationId xmlns:p14="http://schemas.microsoft.com/office/powerpoint/2010/main" val="201435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ts val="4320"/>
              </a:lnSpc>
            </a:pPr>
            <a:r>
              <a:rPr lang="en-US" sz="1200" spc="57" dirty="0">
                <a:solidFill>
                  <a:srgbClr val="000000"/>
                </a:solidFill>
                <a:latin typeface="DM Sans"/>
                <a:ea typeface="DM Sans"/>
                <a:cs typeface="DM Sans"/>
                <a:sym typeface="DM Sans"/>
              </a:rPr>
              <a:t>We know from staff feedback that whilst training in bystander techniques can be informative, many staff still don’t feel confident to actively intervene in a situation. </a:t>
            </a:r>
          </a:p>
          <a:p>
            <a:pPr algn="ctr">
              <a:lnSpc>
                <a:spcPts val="4320"/>
              </a:lnSpc>
            </a:pPr>
            <a:endParaRPr lang="en-US" sz="1200" spc="57" dirty="0">
              <a:solidFill>
                <a:srgbClr val="000000"/>
              </a:solidFill>
              <a:latin typeface="DM Sans"/>
              <a:ea typeface="DM Sans"/>
              <a:cs typeface="DM Sans"/>
              <a:sym typeface="DM Sans"/>
            </a:endParaRPr>
          </a:p>
          <a:p>
            <a:pPr algn="ctr">
              <a:lnSpc>
                <a:spcPts val="4320"/>
              </a:lnSpc>
            </a:pPr>
            <a:r>
              <a:rPr lang="en-US" sz="1200" spc="57" dirty="0">
                <a:solidFill>
                  <a:srgbClr val="000000"/>
                </a:solidFill>
                <a:latin typeface="DM Sans"/>
                <a:ea typeface="DM Sans"/>
                <a:cs typeface="DM Sans"/>
                <a:sym typeface="DM Sans"/>
              </a:rPr>
              <a:t>Finding personal word-choices and phrases can be difficult, and is often the remaining barrier to staff when it comes to actively intervening.</a:t>
            </a:r>
          </a:p>
          <a:p>
            <a:pPr algn="ctr">
              <a:lnSpc>
                <a:spcPts val="4320"/>
              </a:lnSpc>
            </a:pPr>
            <a:endParaRPr lang="en-US" sz="1200" spc="57" dirty="0">
              <a:solidFill>
                <a:srgbClr val="000000"/>
              </a:solidFill>
              <a:latin typeface="DM Sans"/>
              <a:ea typeface="DM Sans"/>
              <a:cs typeface="DM Sans"/>
              <a:sym typeface="DM Sans"/>
            </a:endParaRPr>
          </a:p>
          <a:p>
            <a:pPr marL="0" lvl="0" indent="0" algn="ctr">
              <a:lnSpc>
                <a:spcPts val="4320"/>
              </a:lnSpc>
            </a:pPr>
            <a:r>
              <a:rPr lang="en-US" sz="1200" spc="57" dirty="0">
                <a:solidFill>
                  <a:srgbClr val="000000"/>
                </a:solidFill>
                <a:latin typeface="DM Sans"/>
                <a:ea typeface="DM Sans"/>
                <a:cs typeface="DM Sans"/>
                <a:sym typeface="DM Sans"/>
              </a:rPr>
              <a:t>We have created the </a:t>
            </a:r>
            <a:r>
              <a:rPr lang="en-US" sz="1200" b="1" spc="57" dirty="0">
                <a:solidFill>
                  <a:srgbClr val="000000"/>
                </a:solidFill>
                <a:latin typeface="DM Sans Bold"/>
                <a:ea typeface="DM Sans Bold"/>
                <a:cs typeface="DM Sans Bold"/>
                <a:sym typeface="DM Sans Bold"/>
              </a:rPr>
              <a:t>Beyond Bystander</a:t>
            </a:r>
            <a:r>
              <a:rPr lang="en-US" sz="1200" spc="57" dirty="0">
                <a:solidFill>
                  <a:srgbClr val="000000"/>
                </a:solidFill>
                <a:latin typeface="DM Sans"/>
                <a:ea typeface="DM Sans"/>
                <a:cs typeface="DM Sans"/>
                <a:sym typeface="DM Sans"/>
              </a:rPr>
              <a:t> workshop as an extension to bystander intervention training, to enable staff to explore and rehearse interventions safely in a supported environment. </a:t>
            </a:r>
          </a:p>
          <a:p>
            <a:pPr algn="ctr">
              <a:lnSpc>
                <a:spcPts val="4320"/>
              </a:lnSpc>
            </a:pPr>
            <a:r>
              <a:rPr lang="en-US" sz="1200" spc="57" dirty="0">
                <a:solidFill>
                  <a:srgbClr val="000000"/>
                </a:solidFill>
                <a:latin typeface="DM Sans"/>
                <a:ea typeface="DM Sans"/>
                <a:cs typeface="DM Sans"/>
                <a:sym typeface="DM Sans"/>
              </a:rPr>
              <a:t>The workshop is designed using a range of simulation approaches to facilitate discussion, exploration, and rehearsal of bystander interventions in a safe and supported environment.</a:t>
            </a:r>
          </a:p>
          <a:p>
            <a:pPr algn="ctr">
              <a:lnSpc>
                <a:spcPts val="4320"/>
              </a:lnSpc>
            </a:pPr>
            <a:endParaRPr lang="en-US" sz="1200" spc="57" dirty="0">
              <a:solidFill>
                <a:srgbClr val="000000"/>
              </a:solidFill>
              <a:latin typeface="DM Sans"/>
              <a:ea typeface="DM Sans"/>
              <a:cs typeface="DM Sans"/>
              <a:sym typeface="DM Sans"/>
            </a:endParaRPr>
          </a:p>
          <a:p>
            <a:pPr algn="ctr">
              <a:lnSpc>
                <a:spcPts val="4320"/>
              </a:lnSpc>
            </a:pPr>
            <a:r>
              <a:rPr lang="en-US" sz="1200" spc="57" dirty="0">
                <a:solidFill>
                  <a:srgbClr val="000000"/>
                </a:solidFill>
                <a:latin typeface="DM Sans"/>
                <a:ea typeface="DM Sans"/>
                <a:cs typeface="DM Sans"/>
                <a:sym typeface="DM Sans"/>
              </a:rPr>
              <a:t>We will build on the bystander intervention training presented here, working through storytelling and script-writing, and building up to role-play and rehearsal.</a:t>
            </a:r>
          </a:p>
          <a:p>
            <a:pPr algn="ctr">
              <a:lnSpc>
                <a:spcPts val="4320"/>
              </a:lnSpc>
            </a:pPr>
            <a:endParaRPr lang="en-US" sz="1200" spc="57" dirty="0">
              <a:solidFill>
                <a:srgbClr val="000000"/>
              </a:solidFill>
              <a:latin typeface="DM Sans"/>
              <a:ea typeface="DM Sans"/>
              <a:cs typeface="DM Sans"/>
              <a:sym typeface="DM Sans"/>
            </a:endParaRPr>
          </a:p>
          <a:p>
            <a:pPr marL="0" lvl="0" indent="0" algn="ctr">
              <a:lnSpc>
                <a:spcPts val="4320"/>
              </a:lnSpc>
            </a:pPr>
            <a:r>
              <a:rPr lang="en-US" sz="1200" spc="57" dirty="0">
                <a:solidFill>
                  <a:srgbClr val="000000"/>
                </a:solidFill>
                <a:latin typeface="DM Sans"/>
                <a:ea typeface="DM Sans"/>
                <a:cs typeface="DM Sans"/>
                <a:sym typeface="DM Sans"/>
              </a:rPr>
              <a:t>The workshop does not use any immersive simulation and no role-play elements involve any observation or other similar scrutiny. We hope to create a relaxed and comfortable environment for participants to explore their own word-choices and phraseology for the different bystander intervention techniques. </a:t>
            </a:r>
          </a:p>
          <a:p>
            <a:pPr marL="0" lvl="0" indent="0" algn="ctr">
              <a:lnSpc>
                <a:spcPts val="4320"/>
              </a:lnSpc>
            </a:pPr>
            <a:endParaRPr lang="en-US" sz="1200" spc="57" dirty="0">
              <a:solidFill>
                <a:srgbClr val="000000"/>
              </a:solidFill>
              <a:latin typeface="DM Sans"/>
              <a:ea typeface="DM Sans"/>
              <a:cs typeface="DM Sans"/>
              <a:sym typeface="DM Sans"/>
            </a:endParaRPr>
          </a:p>
          <a:p>
            <a:endParaRPr lang="en-GB" dirty="0"/>
          </a:p>
        </p:txBody>
      </p:sp>
      <p:sp>
        <p:nvSpPr>
          <p:cNvPr id="4" name="Slide Number Placeholder 3"/>
          <p:cNvSpPr>
            <a:spLocks noGrp="1"/>
          </p:cNvSpPr>
          <p:nvPr>
            <p:ph type="sldNum" sz="quarter" idx="5"/>
          </p:nvPr>
        </p:nvSpPr>
        <p:spPr/>
        <p:txBody>
          <a:bodyPr/>
          <a:lstStyle/>
          <a:p>
            <a:fld id="{9AF08548-E96C-4828-809B-7B51547404A9}" type="slidenum">
              <a:rPr lang="en-GB" smtClean="0"/>
              <a:t>20</a:t>
            </a:fld>
            <a:endParaRPr lang="en-GB"/>
          </a:p>
        </p:txBody>
      </p:sp>
    </p:spTree>
    <p:extLst>
      <p:ext uri="{BB962C8B-B14F-4D97-AF65-F5344CB8AC3E}">
        <p14:creationId xmlns:p14="http://schemas.microsoft.com/office/powerpoint/2010/main" val="887649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DEF2C-7BE4-E6D0-67A4-CBECE6E58B03}"/>
              </a:ext>
            </a:extLst>
          </p:cNvPr>
          <p:cNvPicPr>
            <a:picLocks noChangeAspect="1"/>
          </p:cNvPicPr>
          <p:nvPr/>
        </p:nvPicPr>
        <p:blipFill>
          <a:blip r:embed="rId2"/>
          <a:stretch>
            <a:fillRect/>
          </a:stretch>
        </p:blipFill>
        <p:spPr>
          <a:xfrm>
            <a:off x="1219200" y="999546"/>
            <a:ext cx="7049484" cy="8287907"/>
          </a:xfrm>
          <a:prstGeom prst="rect">
            <a:avLst/>
          </a:prstGeom>
        </p:spPr>
      </p:pic>
      <p:sp>
        <p:nvSpPr>
          <p:cNvPr id="6" name="Freeform 7">
            <a:extLst>
              <a:ext uri="{FF2B5EF4-FFF2-40B4-BE49-F238E27FC236}">
                <a16:creationId xmlns:a16="http://schemas.microsoft.com/office/drawing/2014/main" id="{7E08311A-C343-E4DA-7AB8-F1C6C5B8A216}"/>
              </a:ext>
            </a:extLst>
          </p:cNvPr>
          <p:cNvSpPr/>
          <p:nvPr/>
        </p:nvSpPr>
        <p:spPr>
          <a:xfrm>
            <a:off x="8763000" y="5486400"/>
            <a:ext cx="8421082" cy="4800600"/>
          </a:xfrm>
          <a:custGeom>
            <a:avLst/>
            <a:gdLst/>
            <a:ahLst/>
            <a:cxnLst/>
            <a:rect l="l" t="t" r="r" b="b"/>
            <a:pathLst>
              <a:path w="4298579" h="2188969">
                <a:moveTo>
                  <a:pt x="0" y="0"/>
                </a:moveTo>
                <a:lnTo>
                  <a:pt x="4298578" y="0"/>
                </a:lnTo>
                <a:lnTo>
                  <a:pt x="4298578" y="2188968"/>
                </a:lnTo>
                <a:lnTo>
                  <a:pt x="0" y="2188968"/>
                </a:lnTo>
                <a:lnTo>
                  <a:pt x="0" y="0"/>
                </a:lnTo>
                <a:close/>
              </a:path>
            </a:pathLst>
          </a:custGeom>
          <a:blipFill>
            <a:blip r:embed="rId3"/>
            <a:stretch>
              <a:fillRect/>
            </a:stretch>
          </a:blipFill>
        </p:spPr>
        <p:txBody>
          <a:bodyPr/>
          <a:lstStyle/>
          <a:p>
            <a:endParaRPr lang="en-GB"/>
          </a:p>
        </p:txBody>
      </p:sp>
      <p:sp>
        <p:nvSpPr>
          <p:cNvPr id="7" name="TextBox 6">
            <a:extLst>
              <a:ext uri="{FF2B5EF4-FFF2-40B4-BE49-F238E27FC236}">
                <a16:creationId xmlns:a16="http://schemas.microsoft.com/office/drawing/2014/main" id="{0621A8AE-AB51-23C9-B744-152A5D41956D}"/>
              </a:ext>
            </a:extLst>
          </p:cNvPr>
          <p:cNvSpPr txBox="1"/>
          <p:nvPr/>
        </p:nvSpPr>
        <p:spPr>
          <a:xfrm>
            <a:off x="8763000" y="952500"/>
            <a:ext cx="9144000" cy="2123658"/>
          </a:xfrm>
          <a:prstGeom prst="rect">
            <a:avLst/>
          </a:prstGeom>
          <a:noFill/>
        </p:spPr>
        <p:txBody>
          <a:bodyPr wrap="square" rtlCol="0">
            <a:spAutoFit/>
          </a:bodyPr>
          <a:lstStyle/>
          <a:p>
            <a:r>
              <a:rPr lang="en-GB" sz="6600" dirty="0">
                <a:latin typeface="Cascadia Mono" panose="020B0609020000020004" pitchFamily="49" charset="0"/>
                <a:ea typeface="Cascadia Mono" panose="020B0609020000020004" pitchFamily="49" charset="0"/>
                <a:cs typeface="Cascadia Mono" panose="020B0609020000020004" pitchFamily="49" charset="0"/>
              </a:rPr>
              <a:t>Medical Education Fellows (MEFs)</a:t>
            </a:r>
          </a:p>
        </p:txBody>
      </p:sp>
    </p:spTree>
    <p:extLst>
      <p:ext uri="{BB962C8B-B14F-4D97-AF65-F5344CB8AC3E}">
        <p14:creationId xmlns:p14="http://schemas.microsoft.com/office/powerpoint/2010/main" val="1932255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777" b="-2777"/>
            </a:stretch>
          </a:blipFill>
        </p:spPr>
        <p:txBody>
          <a:bodyPr/>
          <a:lstStyle/>
          <a:p>
            <a:endParaRPr lang="en-GB"/>
          </a:p>
        </p:txBody>
      </p:sp>
      <p:grpSp>
        <p:nvGrpSpPr>
          <p:cNvPr id="3" name="Group 3"/>
          <p:cNvGrpSpPr/>
          <p:nvPr/>
        </p:nvGrpSpPr>
        <p:grpSpPr>
          <a:xfrm>
            <a:off x="665576" y="581778"/>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2373228" y="581778"/>
            <a:ext cx="0" cy="9123443"/>
          </a:xfrm>
          <a:prstGeom prst="line">
            <a:avLst/>
          </a:prstGeom>
          <a:ln w="28575" cap="flat">
            <a:solidFill>
              <a:srgbClr val="000000"/>
            </a:solidFill>
            <a:prstDash val="solid"/>
            <a:headEnd type="none" w="sm" len="sm"/>
            <a:tailEnd type="none" w="sm" len="sm"/>
          </a:ln>
        </p:spPr>
        <p:txBody>
          <a:bodyPr/>
          <a:lstStyle/>
          <a:p>
            <a:endParaRPr lang="en-GB"/>
          </a:p>
        </p:txBody>
      </p:sp>
      <p:grpSp>
        <p:nvGrpSpPr>
          <p:cNvPr id="7" name="Group 7"/>
          <p:cNvGrpSpPr/>
          <p:nvPr/>
        </p:nvGrpSpPr>
        <p:grpSpPr>
          <a:xfrm>
            <a:off x="2122200" y="1467877"/>
            <a:ext cx="502056" cy="50205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9" name="TextBox 9"/>
            <p:cNvSpPr txBox="1"/>
            <p:nvPr/>
          </p:nvSpPr>
          <p:spPr>
            <a:xfrm>
              <a:off x="139700" y="168275"/>
              <a:ext cx="533400" cy="504825"/>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p:cNvGrpSpPr/>
          <p:nvPr/>
        </p:nvGrpSpPr>
        <p:grpSpPr>
          <a:xfrm>
            <a:off x="2122200" y="3176407"/>
            <a:ext cx="502056" cy="50205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12" name="TextBox 12"/>
            <p:cNvSpPr txBox="1"/>
            <p:nvPr/>
          </p:nvSpPr>
          <p:spPr>
            <a:xfrm>
              <a:off x="139700" y="168275"/>
              <a:ext cx="533400" cy="504825"/>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3" name="Group 13"/>
          <p:cNvGrpSpPr/>
          <p:nvPr/>
        </p:nvGrpSpPr>
        <p:grpSpPr>
          <a:xfrm>
            <a:off x="2122200" y="4888138"/>
            <a:ext cx="502056" cy="50205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15" name="TextBox 15"/>
            <p:cNvSpPr txBox="1"/>
            <p:nvPr/>
          </p:nvSpPr>
          <p:spPr>
            <a:xfrm>
              <a:off x="139700" y="168275"/>
              <a:ext cx="533400" cy="504825"/>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6" name="Group 16"/>
          <p:cNvGrpSpPr/>
          <p:nvPr/>
        </p:nvGrpSpPr>
        <p:grpSpPr>
          <a:xfrm>
            <a:off x="2122200" y="6599870"/>
            <a:ext cx="502056" cy="50205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266"/>
                </a:lnSpc>
              </a:pPr>
              <a:endParaRPr/>
            </a:p>
          </p:txBody>
        </p:sp>
      </p:grpSp>
      <p:sp>
        <p:nvSpPr>
          <p:cNvPr id="19" name="TextBox 19"/>
          <p:cNvSpPr txBox="1"/>
          <p:nvPr/>
        </p:nvSpPr>
        <p:spPr>
          <a:xfrm>
            <a:off x="7047130" y="1104900"/>
            <a:ext cx="10177595" cy="1935486"/>
          </a:xfrm>
          <a:prstGeom prst="rect">
            <a:avLst/>
          </a:prstGeom>
        </p:spPr>
        <p:txBody>
          <a:bodyPr lIns="0" tIns="0" rIns="0" bIns="0" rtlCol="0" anchor="t">
            <a:spAutoFit/>
          </a:bodyPr>
          <a:lstStyle/>
          <a:p>
            <a:pPr algn="r">
              <a:lnSpc>
                <a:spcPts val="7560"/>
              </a:lnSpc>
            </a:pPr>
            <a:r>
              <a:rPr lang="en-US" sz="7000" spc="63">
                <a:solidFill>
                  <a:srgbClr val="000000"/>
                </a:solidFill>
                <a:latin typeface="TS Damas Sans"/>
                <a:ea typeface="TS Damas Sans"/>
                <a:cs typeface="TS Damas Sans"/>
                <a:sym typeface="TS Damas Sans"/>
              </a:rPr>
              <a:t>REASONS FOR NOT</a:t>
            </a:r>
          </a:p>
          <a:p>
            <a:pPr algn="r">
              <a:lnSpc>
                <a:spcPts val="7560"/>
              </a:lnSpc>
            </a:pPr>
            <a:r>
              <a:rPr lang="en-US" sz="7000" spc="63">
                <a:solidFill>
                  <a:srgbClr val="000000"/>
                </a:solidFill>
                <a:latin typeface="TS Damas Sans"/>
                <a:ea typeface="TS Damas Sans"/>
                <a:cs typeface="TS Damas Sans"/>
                <a:sym typeface="TS Damas Sans"/>
              </a:rPr>
              <a:t>INTERVENING</a:t>
            </a:r>
          </a:p>
        </p:txBody>
      </p:sp>
      <p:sp>
        <p:nvSpPr>
          <p:cNvPr id="20" name="TextBox 20"/>
          <p:cNvSpPr txBox="1"/>
          <p:nvPr/>
        </p:nvSpPr>
        <p:spPr>
          <a:xfrm>
            <a:off x="3471039" y="1417280"/>
            <a:ext cx="4720461" cy="679451"/>
          </a:xfrm>
          <a:prstGeom prst="rect">
            <a:avLst/>
          </a:prstGeom>
        </p:spPr>
        <p:txBody>
          <a:bodyPr lIns="0" tIns="0" rIns="0" bIns="0" rtlCol="0" anchor="t">
            <a:spAutoFit/>
          </a:bodyPr>
          <a:lstStyle/>
          <a:p>
            <a:pPr algn="l">
              <a:lnSpc>
                <a:spcPts val="5150"/>
              </a:lnSpc>
            </a:pPr>
            <a:r>
              <a:rPr lang="en-US" sz="5000">
                <a:solidFill>
                  <a:srgbClr val="000000"/>
                </a:solidFill>
                <a:latin typeface="DM Sans"/>
                <a:ea typeface="DM Sans"/>
                <a:cs typeface="DM Sans"/>
                <a:sym typeface="DM Sans"/>
              </a:rPr>
              <a:t>No-one else is</a:t>
            </a:r>
          </a:p>
        </p:txBody>
      </p:sp>
      <p:grpSp>
        <p:nvGrpSpPr>
          <p:cNvPr id="21" name="Group 21"/>
          <p:cNvGrpSpPr/>
          <p:nvPr/>
        </p:nvGrpSpPr>
        <p:grpSpPr>
          <a:xfrm>
            <a:off x="2122200" y="8317066"/>
            <a:ext cx="502056" cy="50205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23" name="TextBox 23"/>
            <p:cNvSpPr txBox="1"/>
            <p:nvPr/>
          </p:nvSpPr>
          <p:spPr>
            <a:xfrm>
              <a:off x="139700" y="168275"/>
              <a:ext cx="533400" cy="504825"/>
            </a:xfrm>
            <a:prstGeom prst="rect">
              <a:avLst/>
            </a:prstGeom>
          </p:spPr>
          <p:txBody>
            <a:bodyPr lIns="50800" tIns="50800" rIns="50800" bIns="50800" rtlCol="0" anchor="ctr"/>
            <a:lstStyle/>
            <a:p>
              <a:pPr algn="ctr">
                <a:lnSpc>
                  <a:spcPts val="2266"/>
                </a:lnSpc>
              </a:pPr>
              <a:endParaRPr/>
            </a:p>
          </p:txBody>
        </p:sp>
      </p:grpSp>
      <p:sp>
        <p:nvSpPr>
          <p:cNvPr id="24" name="TextBox 24"/>
          <p:cNvSpPr txBox="1"/>
          <p:nvPr/>
        </p:nvSpPr>
        <p:spPr>
          <a:xfrm>
            <a:off x="3471039" y="3125810"/>
            <a:ext cx="6075288" cy="679451"/>
          </a:xfrm>
          <a:prstGeom prst="rect">
            <a:avLst/>
          </a:prstGeom>
        </p:spPr>
        <p:txBody>
          <a:bodyPr lIns="0" tIns="0" rIns="0" bIns="0" rtlCol="0" anchor="t">
            <a:spAutoFit/>
          </a:bodyPr>
          <a:lstStyle/>
          <a:p>
            <a:pPr algn="l">
              <a:lnSpc>
                <a:spcPts val="5150"/>
              </a:lnSpc>
            </a:pPr>
            <a:r>
              <a:rPr lang="en-US" sz="5000">
                <a:solidFill>
                  <a:srgbClr val="000000"/>
                </a:solidFill>
                <a:latin typeface="DM Sans"/>
                <a:ea typeface="DM Sans"/>
                <a:cs typeface="DM Sans"/>
                <a:sym typeface="DM Sans"/>
              </a:rPr>
              <a:t>Someone else will</a:t>
            </a:r>
          </a:p>
        </p:txBody>
      </p:sp>
      <p:sp>
        <p:nvSpPr>
          <p:cNvPr id="25" name="TextBox 25"/>
          <p:cNvSpPr txBox="1"/>
          <p:nvPr/>
        </p:nvSpPr>
        <p:spPr>
          <a:xfrm>
            <a:off x="3471039" y="4841875"/>
            <a:ext cx="11879490" cy="679451"/>
          </a:xfrm>
          <a:prstGeom prst="rect">
            <a:avLst/>
          </a:prstGeom>
        </p:spPr>
        <p:txBody>
          <a:bodyPr lIns="0" tIns="0" rIns="0" bIns="0" rtlCol="0" anchor="t">
            <a:spAutoFit/>
          </a:bodyPr>
          <a:lstStyle/>
          <a:p>
            <a:pPr algn="l">
              <a:lnSpc>
                <a:spcPts val="5150"/>
              </a:lnSpc>
            </a:pPr>
            <a:r>
              <a:rPr lang="en-US" sz="5000">
                <a:solidFill>
                  <a:srgbClr val="000000"/>
                </a:solidFill>
                <a:latin typeface="DM Sans"/>
                <a:ea typeface="DM Sans"/>
                <a:cs typeface="DM Sans"/>
                <a:sym typeface="DM Sans"/>
              </a:rPr>
              <a:t>Fear of retaliation or reprisal</a:t>
            </a:r>
          </a:p>
        </p:txBody>
      </p:sp>
      <p:sp>
        <p:nvSpPr>
          <p:cNvPr id="26" name="TextBox 26"/>
          <p:cNvSpPr txBox="1"/>
          <p:nvPr/>
        </p:nvSpPr>
        <p:spPr>
          <a:xfrm>
            <a:off x="3471039" y="8257423"/>
            <a:ext cx="12587695" cy="679451"/>
          </a:xfrm>
          <a:prstGeom prst="rect">
            <a:avLst/>
          </a:prstGeom>
        </p:spPr>
        <p:txBody>
          <a:bodyPr lIns="0" tIns="0" rIns="0" bIns="0" rtlCol="0" anchor="t">
            <a:spAutoFit/>
          </a:bodyPr>
          <a:lstStyle/>
          <a:p>
            <a:pPr algn="l">
              <a:lnSpc>
                <a:spcPts val="5150"/>
              </a:lnSpc>
            </a:pPr>
            <a:r>
              <a:rPr lang="en-US" sz="5000">
                <a:solidFill>
                  <a:srgbClr val="000000"/>
                </a:solidFill>
                <a:latin typeface="DM Sans"/>
                <a:ea typeface="DM Sans"/>
                <a:cs typeface="DM Sans"/>
                <a:sym typeface="DM Sans"/>
              </a:rPr>
              <a:t>Belief that others accept the behaviour</a:t>
            </a:r>
          </a:p>
        </p:txBody>
      </p:sp>
      <p:sp>
        <p:nvSpPr>
          <p:cNvPr id="27" name="TextBox 27"/>
          <p:cNvSpPr txBox="1"/>
          <p:nvPr/>
        </p:nvSpPr>
        <p:spPr>
          <a:xfrm>
            <a:off x="3471039" y="6549272"/>
            <a:ext cx="11879490" cy="679451"/>
          </a:xfrm>
          <a:prstGeom prst="rect">
            <a:avLst/>
          </a:prstGeom>
        </p:spPr>
        <p:txBody>
          <a:bodyPr lIns="0" tIns="0" rIns="0" bIns="0" rtlCol="0" anchor="t">
            <a:spAutoFit/>
          </a:bodyPr>
          <a:lstStyle/>
          <a:p>
            <a:pPr algn="l">
              <a:lnSpc>
                <a:spcPts val="5150"/>
              </a:lnSpc>
            </a:pPr>
            <a:r>
              <a:rPr lang="en-US" sz="5000">
                <a:solidFill>
                  <a:srgbClr val="000000"/>
                </a:solidFill>
                <a:latin typeface="DM Sans"/>
                <a:ea typeface="DM Sans"/>
                <a:cs typeface="DM Sans"/>
                <a:sym typeface="DM Sans"/>
              </a:rPr>
              <a:t>I don’t know them, don’t get involved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777" b="-2777"/>
            </a:stretch>
          </a:blipFill>
        </p:spPr>
        <p:txBody>
          <a:bodyPr/>
          <a:lstStyle/>
          <a:p>
            <a:endParaRPr lang="en-GB"/>
          </a:p>
        </p:txBody>
      </p:sp>
      <p:grpSp>
        <p:nvGrpSpPr>
          <p:cNvPr id="3" name="Group 3"/>
          <p:cNvGrpSpPr/>
          <p:nvPr/>
        </p:nvGrpSpPr>
        <p:grpSpPr>
          <a:xfrm>
            <a:off x="665576" y="581778"/>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169693" y="4780856"/>
            <a:ext cx="9948613" cy="361766"/>
          </a:xfrm>
          <a:prstGeom prst="rect">
            <a:avLst/>
          </a:prstGeom>
        </p:spPr>
        <p:txBody>
          <a:bodyPr lIns="0" tIns="0" rIns="0" bIns="0" rtlCol="0" anchor="t">
            <a:spAutoFit/>
          </a:bodyPr>
          <a:lstStyle/>
          <a:p>
            <a:pPr algn="ctr">
              <a:lnSpc>
                <a:spcPts val="2979"/>
              </a:lnSpc>
            </a:pPr>
            <a:r>
              <a:rPr lang="en-US" sz="1999" spc="39" dirty="0">
                <a:solidFill>
                  <a:srgbClr val="000000"/>
                </a:solidFill>
                <a:latin typeface="DM Sans"/>
                <a:ea typeface="DM Sans"/>
                <a:cs typeface="DM Sans"/>
                <a:sym typeface="DM Sans"/>
              </a:rPr>
              <a:t>.</a:t>
            </a:r>
          </a:p>
        </p:txBody>
      </p:sp>
      <p:sp>
        <p:nvSpPr>
          <p:cNvPr id="7" name="TextBox 7"/>
          <p:cNvSpPr txBox="1"/>
          <p:nvPr/>
        </p:nvSpPr>
        <p:spPr>
          <a:xfrm>
            <a:off x="3332473" y="4470246"/>
            <a:ext cx="11623051" cy="982986"/>
          </a:xfrm>
          <a:prstGeom prst="rect">
            <a:avLst/>
          </a:prstGeom>
        </p:spPr>
        <p:txBody>
          <a:bodyPr lIns="0" tIns="0" rIns="0" bIns="0" rtlCol="0" anchor="t">
            <a:spAutoFit/>
          </a:bodyPr>
          <a:lstStyle/>
          <a:p>
            <a:pPr algn="ctr">
              <a:lnSpc>
                <a:spcPts val="7560"/>
              </a:lnSpc>
            </a:pPr>
            <a:r>
              <a:rPr lang="en-US" sz="7000" dirty="0">
                <a:solidFill>
                  <a:srgbClr val="000000"/>
                </a:solidFill>
                <a:latin typeface="TS Damas Sans"/>
                <a:ea typeface="TS Damas Sans"/>
                <a:cs typeface="TS Damas Sans"/>
                <a:sym typeface="TS Damas Sans"/>
              </a:rPr>
              <a:t>BECOMING AN ACTIVE BYSTANDER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777" b="-2777"/>
            </a:stretch>
          </a:blipFill>
        </p:spPr>
        <p:txBody>
          <a:bodyPr/>
          <a:lstStyle/>
          <a:p>
            <a:endParaRPr lang="en-GB"/>
          </a:p>
        </p:txBody>
      </p:sp>
      <p:grpSp>
        <p:nvGrpSpPr>
          <p:cNvPr id="3" name="Group 3"/>
          <p:cNvGrpSpPr/>
          <p:nvPr/>
        </p:nvGrpSpPr>
        <p:grpSpPr>
          <a:xfrm>
            <a:off x="665576" y="581778"/>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665576" y="3832596"/>
            <a:ext cx="16956848" cy="0"/>
          </a:xfrm>
          <a:prstGeom prst="line">
            <a:avLst/>
          </a:prstGeom>
          <a:ln w="28575" cap="flat">
            <a:solidFill>
              <a:srgbClr val="000000"/>
            </a:solidFill>
            <a:prstDash val="solid"/>
            <a:headEnd type="none" w="sm" len="sm"/>
            <a:tailEnd type="none" w="sm" len="sm"/>
          </a:ln>
        </p:spPr>
        <p:txBody>
          <a:bodyPr/>
          <a:lstStyle/>
          <a:p>
            <a:endParaRPr lang="en-GB"/>
          </a:p>
        </p:txBody>
      </p:sp>
      <p:grpSp>
        <p:nvGrpSpPr>
          <p:cNvPr id="7" name="Group 7"/>
          <p:cNvGrpSpPr/>
          <p:nvPr/>
        </p:nvGrpSpPr>
        <p:grpSpPr>
          <a:xfrm>
            <a:off x="2182509" y="3581568"/>
            <a:ext cx="502056" cy="50205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9" name="TextBox 9"/>
            <p:cNvSpPr txBox="1"/>
            <p:nvPr/>
          </p:nvSpPr>
          <p:spPr>
            <a:xfrm>
              <a:off x="139700" y="168275"/>
              <a:ext cx="533400" cy="504825"/>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p:cNvGrpSpPr/>
          <p:nvPr/>
        </p:nvGrpSpPr>
        <p:grpSpPr>
          <a:xfrm>
            <a:off x="5923065" y="3581568"/>
            <a:ext cx="502056" cy="50205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12" name="TextBox 12"/>
            <p:cNvSpPr txBox="1"/>
            <p:nvPr/>
          </p:nvSpPr>
          <p:spPr>
            <a:xfrm>
              <a:off x="139700" y="168275"/>
              <a:ext cx="533400" cy="504825"/>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3" name="Group 13"/>
          <p:cNvGrpSpPr/>
          <p:nvPr/>
        </p:nvGrpSpPr>
        <p:grpSpPr>
          <a:xfrm>
            <a:off x="9646901" y="3581568"/>
            <a:ext cx="502056" cy="50205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15" name="TextBox 15"/>
            <p:cNvSpPr txBox="1"/>
            <p:nvPr/>
          </p:nvSpPr>
          <p:spPr>
            <a:xfrm>
              <a:off x="139700" y="168275"/>
              <a:ext cx="533400" cy="504825"/>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6" name="Group 16"/>
          <p:cNvGrpSpPr/>
          <p:nvPr/>
        </p:nvGrpSpPr>
        <p:grpSpPr>
          <a:xfrm>
            <a:off x="13389039" y="3581568"/>
            <a:ext cx="502056" cy="50205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266"/>
                </a:lnSpc>
              </a:pPr>
              <a:endParaRPr/>
            </a:p>
          </p:txBody>
        </p:sp>
      </p:grpSp>
      <p:sp>
        <p:nvSpPr>
          <p:cNvPr id="19" name="TextBox 19"/>
          <p:cNvSpPr txBox="1"/>
          <p:nvPr/>
        </p:nvSpPr>
        <p:spPr>
          <a:xfrm>
            <a:off x="3054478" y="1628356"/>
            <a:ext cx="12179044" cy="982986"/>
          </a:xfrm>
          <a:prstGeom prst="rect">
            <a:avLst/>
          </a:prstGeom>
        </p:spPr>
        <p:txBody>
          <a:bodyPr lIns="0" tIns="0" rIns="0" bIns="0" rtlCol="0" anchor="t">
            <a:spAutoFit/>
          </a:bodyPr>
          <a:lstStyle/>
          <a:p>
            <a:pPr algn="ctr">
              <a:lnSpc>
                <a:spcPts val="7560"/>
              </a:lnSpc>
            </a:pPr>
            <a:r>
              <a:rPr lang="en-US" sz="7000" spc="63">
                <a:solidFill>
                  <a:srgbClr val="000000"/>
                </a:solidFill>
                <a:latin typeface="TS Damas Sans"/>
                <a:ea typeface="TS Damas Sans"/>
                <a:cs typeface="TS Damas Sans"/>
                <a:sym typeface="TS Damas Sans"/>
              </a:rPr>
              <a:t>THE ACTIVE BYSTANDER PROCESS </a:t>
            </a:r>
          </a:p>
        </p:txBody>
      </p:sp>
      <p:sp>
        <p:nvSpPr>
          <p:cNvPr id="20" name="TextBox 20"/>
          <p:cNvSpPr txBox="1"/>
          <p:nvPr/>
        </p:nvSpPr>
        <p:spPr>
          <a:xfrm>
            <a:off x="2201664" y="4380838"/>
            <a:ext cx="2920924" cy="2304797"/>
          </a:xfrm>
          <a:prstGeom prst="rect">
            <a:avLst/>
          </a:prstGeom>
        </p:spPr>
        <p:txBody>
          <a:bodyPr lIns="0" tIns="0" rIns="0" bIns="0" rtlCol="0" anchor="t">
            <a:spAutoFit/>
          </a:bodyPr>
          <a:lstStyle/>
          <a:p>
            <a:pPr algn="l">
              <a:lnSpc>
                <a:spcPts val="5150"/>
              </a:lnSpc>
            </a:pPr>
            <a:r>
              <a:rPr lang="en-US" sz="5000" b="1">
                <a:solidFill>
                  <a:srgbClr val="000000"/>
                </a:solidFill>
                <a:latin typeface="DM Sans Bold"/>
                <a:ea typeface="DM Sans Bold"/>
                <a:cs typeface="DM Sans Bold"/>
                <a:sym typeface="DM Sans Bold"/>
              </a:rPr>
              <a:t>01: Notice</a:t>
            </a:r>
          </a:p>
          <a:p>
            <a:pPr algn="l">
              <a:lnSpc>
                <a:spcPts val="3914"/>
              </a:lnSpc>
            </a:pPr>
            <a:r>
              <a:rPr lang="en-US" sz="3800">
                <a:solidFill>
                  <a:srgbClr val="000000"/>
                </a:solidFill>
                <a:latin typeface="DM Sans"/>
                <a:ea typeface="DM Sans"/>
                <a:cs typeface="DM Sans"/>
                <a:sym typeface="DM Sans"/>
              </a:rPr>
              <a:t>the event or behaviour</a:t>
            </a:r>
          </a:p>
        </p:txBody>
      </p:sp>
      <p:sp>
        <p:nvSpPr>
          <p:cNvPr id="21" name="TextBox 21"/>
          <p:cNvSpPr txBox="1"/>
          <p:nvPr/>
        </p:nvSpPr>
        <p:spPr>
          <a:xfrm>
            <a:off x="5923065" y="4380838"/>
            <a:ext cx="3090278" cy="2304797"/>
          </a:xfrm>
          <a:prstGeom prst="rect">
            <a:avLst/>
          </a:prstGeom>
        </p:spPr>
        <p:txBody>
          <a:bodyPr lIns="0" tIns="0" rIns="0" bIns="0" rtlCol="0" anchor="t">
            <a:spAutoFit/>
          </a:bodyPr>
          <a:lstStyle/>
          <a:p>
            <a:pPr algn="l">
              <a:lnSpc>
                <a:spcPts val="5150"/>
              </a:lnSpc>
            </a:pPr>
            <a:r>
              <a:rPr lang="en-US" sz="5000" b="1">
                <a:solidFill>
                  <a:srgbClr val="000000"/>
                </a:solidFill>
                <a:latin typeface="DM Sans Bold"/>
                <a:ea typeface="DM Sans Bold"/>
                <a:cs typeface="DM Sans Bold"/>
                <a:sym typeface="DM Sans Bold"/>
              </a:rPr>
              <a:t>02: Interpret</a:t>
            </a:r>
          </a:p>
          <a:p>
            <a:pPr algn="l">
              <a:lnSpc>
                <a:spcPts val="3914"/>
              </a:lnSpc>
            </a:pPr>
            <a:r>
              <a:rPr lang="en-US" sz="3800">
                <a:solidFill>
                  <a:srgbClr val="000000"/>
                </a:solidFill>
                <a:latin typeface="DM Sans"/>
                <a:ea typeface="DM Sans"/>
                <a:cs typeface="DM Sans"/>
                <a:sym typeface="DM Sans"/>
              </a:rPr>
              <a:t>it as a problem </a:t>
            </a:r>
          </a:p>
        </p:txBody>
      </p:sp>
      <p:sp>
        <p:nvSpPr>
          <p:cNvPr id="22" name="TextBox 22"/>
          <p:cNvSpPr txBox="1"/>
          <p:nvPr/>
        </p:nvSpPr>
        <p:spPr>
          <a:xfrm>
            <a:off x="9646527" y="4380838"/>
            <a:ext cx="3208356" cy="2304797"/>
          </a:xfrm>
          <a:prstGeom prst="rect">
            <a:avLst/>
          </a:prstGeom>
        </p:spPr>
        <p:txBody>
          <a:bodyPr lIns="0" tIns="0" rIns="0" bIns="0" rtlCol="0" anchor="t">
            <a:spAutoFit/>
          </a:bodyPr>
          <a:lstStyle/>
          <a:p>
            <a:pPr algn="l">
              <a:lnSpc>
                <a:spcPts val="5150"/>
              </a:lnSpc>
            </a:pPr>
            <a:r>
              <a:rPr lang="en-US" sz="5000" b="1">
                <a:solidFill>
                  <a:srgbClr val="000000"/>
                </a:solidFill>
                <a:latin typeface="DM Sans Bold"/>
                <a:ea typeface="DM Sans Bold"/>
                <a:cs typeface="DM Sans Bold"/>
                <a:sym typeface="DM Sans Bold"/>
              </a:rPr>
              <a:t>03:</a:t>
            </a:r>
          </a:p>
          <a:p>
            <a:pPr algn="l">
              <a:lnSpc>
                <a:spcPts val="5150"/>
              </a:lnSpc>
            </a:pPr>
            <a:r>
              <a:rPr lang="en-US" sz="5000" b="1">
                <a:solidFill>
                  <a:srgbClr val="000000"/>
                </a:solidFill>
                <a:latin typeface="DM Sans Bold"/>
                <a:ea typeface="DM Sans Bold"/>
                <a:cs typeface="DM Sans Bold"/>
                <a:sym typeface="DM Sans Bold"/>
              </a:rPr>
              <a:t>Feel</a:t>
            </a:r>
          </a:p>
          <a:p>
            <a:pPr algn="l">
              <a:lnSpc>
                <a:spcPts val="3914"/>
              </a:lnSpc>
            </a:pPr>
            <a:r>
              <a:rPr lang="en-US" sz="3800">
                <a:solidFill>
                  <a:srgbClr val="000000"/>
                </a:solidFill>
                <a:latin typeface="DM Sans"/>
                <a:ea typeface="DM Sans"/>
                <a:cs typeface="DM Sans"/>
                <a:sym typeface="DM Sans"/>
              </a:rPr>
              <a:t>empowered to take action</a:t>
            </a:r>
          </a:p>
        </p:txBody>
      </p:sp>
      <p:sp>
        <p:nvSpPr>
          <p:cNvPr id="23" name="TextBox 23"/>
          <p:cNvSpPr txBox="1"/>
          <p:nvPr/>
        </p:nvSpPr>
        <p:spPr>
          <a:xfrm>
            <a:off x="13389039" y="4380838"/>
            <a:ext cx="3428984" cy="2304797"/>
          </a:xfrm>
          <a:prstGeom prst="rect">
            <a:avLst/>
          </a:prstGeom>
        </p:spPr>
        <p:txBody>
          <a:bodyPr lIns="0" tIns="0" rIns="0" bIns="0" rtlCol="0" anchor="t">
            <a:spAutoFit/>
          </a:bodyPr>
          <a:lstStyle/>
          <a:p>
            <a:pPr algn="l">
              <a:lnSpc>
                <a:spcPts val="5150"/>
              </a:lnSpc>
            </a:pPr>
            <a:r>
              <a:rPr lang="en-US" sz="5000" b="1">
                <a:solidFill>
                  <a:srgbClr val="000000"/>
                </a:solidFill>
                <a:latin typeface="DM Sans Bold"/>
                <a:ea typeface="DM Sans Bold"/>
                <a:cs typeface="DM Sans Bold"/>
                <a:sym typeface="DM Sans Bold"/>
              </a:rPr>
              <a:t>04: Possess</a:t>
            </a:r>
          </a:p>
          <a:p>
            <a:pPr algn="l">
              <a:lnSpc>
                <a:spcPts val="3914"/>
              </a:lnSpc>
            </a:pPr>
            <a:r>
              <a:rPr lang="en-US" sz="3800">
                <a:solidFill>
                  <a:srgbClr val="000000"/>
                </a:solidFill>
                <a:latin typeface="DM Sans"/>
                <a:ea typeface="DM Sans"/>
                <a:cs typeface="DM Sans"/>
                <a:sym typeface="DM Sans"/>
              </a:rPr>
              <a:t>the necessary skills to act</a:t>
            </a:r>
          </a:p>
        </p:txBody>
      </p:sp>
      <p:sp>
        <p:nvSpPr>
          <p:cNvPr id="24" name="TextBox 24"/>
          <p:cNvSpPr txBox="1"/>
          <p:nvPr/>
        </p:nvSpPr>
        <p:spPr>
          <a:xfrm>
            <a:off x="2182509" y="6847560"/>
            <a:ext cx="2646492" cy="1169670"/>
          </a:xfrm>
          <a:prstGeom prst="rect">
            <a:avLst/>
          </a:prstGeom>
        </p:spPr>
        <p:txBody>
          <a:bodyPr lIns="0" tIns="0" rIns="0" bIns="0" rtlCol="0" anchor="t">
            <a:spAutoFit/>
          </a:bodyPr>
          <a:lstStyle/>
          <a:p>
            <a:pPr algn="l">
              <a:lnSpc>
                <a:spcPts val="2340"/>
              </a:lnSpc>
            </a:pPr>
            <a:r>
              <a:rPr lang="en-US" sz="1500" b="1">
                <a:solidFill>
                  <a:srgbClr val="000000"/>
                </a:solidFill>
                <a:latin typeface="DM Sans Bold"/>
                <a:ea typeface="DM Sans Bold"/>
                <a:cs typeface="DM Sans Bold"/>
                <a:sym typeface="DM Sans Bold"/>
              </a:rPr>
              <a:t>This is about being informed about what is inappropriate or unacceptable, and noting the behaviour to ourselves.</a:t>
            </a:r>
          </a:p>
        </p:txBody>
      </p:sp>
      <p:sp>
        <p:nvSpPr>
          <p:cNvPr id="25" name="TextBox 25"/>
          <p:cNvSpPr txBox="1"/>
          <p:nvPr/>
        </p:nvSpPr>
        <p:spPr>
          <a:xfrm>
            <a:off x="5903911" y="6847560"/>
            <a:ext cx="2732862" cy="1760220"/>
          </a:xfrm>
          <a:prstGeom prst="rect">
            <a:avLst/>
          </a:prstGeom>
        </p:spPr>
        <p:txBody>
          <a:bodyPr lIns="0" tIns="0" rIns="0" bIns="0" rtlCol="0" anchor="t">
            <a:spAutoFit/>
          </a:bodyPr>
          <a:lstStyle/>
          <a:p>
            <a:pPr algn="l">
              <a:lnSpc>
                <a:spcPts val="2340"/>
              </a:lnSpc>
            </a:pPr>
            <a:r>
              <a:rPr lang="en-US" sz="1500" b="1">
                <a:solidFill>
                  <a:srgbClr val="000000"/>
                </a:solidFill>
                <a:latin typeface="DM Sans Bold"/>
                <a:ea typeface="DM Sans Bold"/>
                <a:cs typeface="DM Sans Bold"/>
                <a:sym typeface="DM Sans Bold"/>
              </a:rPr>
              <a:t>Don’t presume that the problem has been solved, or underestimate its importance even if the person who is the target doesn’t say anything.</a:t>
            </a:r>
          </a:p>
        </p:txBody>
      </p:sp>
      <p:sp>
        <p:nvSpPr>
          <p:cNvPr id="26" name="TextBox 26"/>
          <p:cNvSpPr txBox="1"/>
          <p:nvPr/>
        </p:nvSpPr>
        <p:spPr>
          <a:xfrm>
            <a:off x="9627373" y="6847560"/>
            <a:ext cx="2747991" cy="2350770"/>
          </a:xfrm>
          <a:prstGeom prst="rect">
            <a:avLst/>
          </a:prstGeom>
        </p:spPr>
        <p:txBody>
          <a:bodyPr lIns="0" tIns="0" rIns="0" bIns="0" rtlCol="0" anchor="t">
            <a:spAutoFit/>
          </a:bodyPr>
          <a:lstStyle/>
          <a:p>
            <a:pPr algn="l">
              <a:lnSpc>
                <a:spcPts val="2340"/>
              </a:lnSpc>
            </a:pPr>
            <a:r>
              <a:rPr lang="en-US" sz="1500" b="1">
                <a:solidFill>
                  <a:srgbClr val="000000"/>
                </a:solidFill>
                <a:latin typeface="DM Sans Bold"/>
                <a:ea typeface="DM Sans Bold"/>
                <a:cs typeface="DM Sans Bold"/>
                <a:sym typeface="DM Sans Bold"/>
              </a:rPr>
              <a:t>Realising that it’s our responsibility to be active in some way. Do not assume that someone else will intervene, or that because we are not causing the problem, it is not our responsibility to be part of the solution.</a:t>
            </a:r>
          </a:p>
        </p:txBody>
      </p:sp>
      <p:sp>
        <p:nvSpPr>
          <p:cNvPr id="27" name="TextBox 27"/>
          <p:cNvSpPr txBox="1"/>
          <p:nvPr/>
        </p:nvSpPr>
        <p:spPr>
          <a:xfrm>
            <a:off x="13369884" y="6847560"/>
            <a:ext cx="2646492" cy="1464945"/>
          </a:xfrm>
          <a:prstGeom prst="rect">
            <a:avLst/>
          </a:prstGeom>
        </p:spPr>
        <p:txBody>
          <a:bodyPr lIns="0" tIns="0" rIns="0" bIns="0" rtlCol="0" anchor="t">
            <a:spAutoFit/>
          </a:bodyPr>
          <a:lstStyle/>
          <a:p>
            <a:pPr algn="l">
              <a:lnSpc>
                <a:spcPts val="2340"/>
              </a:lnSpc>
            </a:pPr>
            <a:r>
              <a:rPr lang="en-US" sz="1500" b="1">
                <a:solidFill>
                  <a:srgbClr val="000000"/>
                </a:solidFill>
                <a:latin typeface="DM Sans Bold"/>
                <a:ea typeface="DM Sans Bold"/>
                <a:cs typeface="DM Sans Bold"/>
                <a:sym typeface="DM Sans Bold"/>
              </a:rPr>
              <a:t>This can involve having had training or information on how to intervene. This is what this resource and workshop will support.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777" b="-2777"/>
            </a:stretch>
          </a:blipFill>
        </p:spPr>
        <p:txBody>
          <a:bodyPr/>
          <a:lstStyle/>
          <a:p>
            <a:endParaRPr lang="en-GB"/>
          </a:p>
        </p:txBody>
      </p:sp>
      <p:grpSp>
        <p:nvGrpSpPr>
          <p:cNvPr id="3" name="Group 3"/>
          <p:cNvGrpSpPr/>
          <p:nvPr/>
        </p:nvGrpSpPr>
        <p:grpSpPr>
          <a:xfrm>
            <a:off x="665576" y="581778"/>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297725" y="4690107"/>
            <a:ext cx="11692549" cy="982986"/>
          </a:xfrm>
          <a:prstGeom prst="rect">
            <a:avLst/>
          </a:prstGeom>
        </p:spPr>
        <p:txBody>
          <a:bodyPr lIns="0" tIns="0" rIns="0" bIns="0" rtlCol="0" anchor="t">
            <a:spAutoFit/>
          </a:bodyPr>
          <a:lstStyle/>
          <a:p>
            <a:pPr algn="ctr">
              <a:lnSpc>
                <a:spcPts val="7560"/>
              </a:lnSpc>
            </a:pPr>
            <a:r>
              <a:rPr lang="en-US" sz="7000" b="1">
                <a:solidFill>
                  <a:srgbClr val="000000"/>
                </a:solidFill>
                <a:latin typeface="TS Damas Sans Bold"/>
                <a:ea typeface="TS Damas Sans Bold"/>
                <a:cs typeface="TS Damas Sans Bold"/>
                <a:sym typeface="TS Damas Sans Bold"/>
              </a:rPr>
              <a:t>The 5Ds </a:t>
            </a:r>
            <a:r>
              <a:rPr lang="en-US" sz="7000">
                <a:solidFill>
                  <a:srgbClr val="000000"/>
                </a:solidFill>
                <a:latin typeface="TS Damas Sans"/>
                <a:ea typeface="TS Damas Sans"/>
                <a:cs typeface="TS Damas Sans"/>
                <a:sym typeface="TS Damas Sans"/>
              </a:rPr>
              <a:t>of bystander intervention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5400000">
            <a:off x="-7281477" y="2705077"/>
            <a:ext cx="11743509" cy="4876846"/>
          </a:xfrm>
          <a:custGeom>
            <a:avLst/>
            <a:gdLst/>
            <a:ahLst/>
            <a:cxnLst/>
            <a:rect l="l" t="t" r="r" b="b"/>
            <a:pathLst>
              <a:path w="11743509" h="4876846">
                <a:moveTo>
                  <a:pt x="0" y="0"/>
                </a:moveTo>
                <a:lnTo>
                  <a:pt x="11743508" y="0"/>
                </a:lnTo>
                <a:lnTo>
                  <a:pt x="11743508" y="4876846"/>
                </a:lnTo>
                <a:lnTo>
                  <a:pt x="0" y="4876846"/>
                </a:lnTo>
                <a:lnTo>
                  <a:pt x="0" y="0"/>
                </a:lnTo>
                <a:close/>
              </a:path>
            </a:pathLst>
          </a:custGeom>
          <a:blipFill>
            <a:blip r:embed="rId2"/>
            <a:stretch>
              <a:fillRect t="-21487" b="-21487"/>
            </a:stretch>
          </a:blipFill>
        </p:spPr>
        <p:txBody>
          <a:bodyPr/>
          <a:lstStyle/>
          <a:p>
            <a:endParaRPr lang="en-GB"/>
          </a:p>
        </p:txBody>
      </p:sp>
      <p:sp>
        <p:nvSpPr>
          <p:cNvPr id="3" name="Freeform 3"/>
          <p:cNvSpPr/>
          <p:nvPr/>
        </p:nvSpPr>
        <p:spPr>
          <a:xfrm>
            <a:off x="10277475" y="-1287514"/>
            <a:ext cx="8585403" cy="12862027"/>
          </a:xfrm>
          <a:custGeom>
            <a:avLst/>
            <a:gdLst/>
            <a:ahLst/>
            <a:cxnLst/>
            <a:rect l="l" t="t" r="r" b="b"/>
            <a:pathLst>
              <a:path w="8585403" h="12862027">
                <a:moveTo>
                  <a:pt x="0" y="0"/>
                </a:moveTo>
                <a:lnTo>
                  <a:pt x="8585403" y="0"/>
                </a:lnTo>
                <a:lnTo>
                  <a:pt x="8585403" y="12862028"/>
                </a:lnTo>
                <a:lnTo>
                  <a:pt x="0" y="12862028"/>
                </a:lnTo>
                <a:lnTo>
                  <a:pt x="0" y="0"/>
                </a:lnTo>
                <a:close/>
              </a:path>
            </a:pathLst>
          </a:custGeom>
          <a:blipFill>
            <a:blip r:embed="rId3"/>
            <a:stretch>
              <a:fillRect l="-68312" r="-56125"/>
            </a:stretch>
          </a:blipFill>
        </p:spPr>
        <p:txBody>
          <a:bodyPr/>
          <a:lstStyle/>
          <a:p>
            <a:endParaRPr lang="en-GB"/>
          </a:p>
        </p:txBody>
      </p:sp>
      <p:sp>
        <p:nvSpPr>
          <p:cNvPr id="4" name="TextBox 4"/>
          <p:cNvSpPr txBox="1"/>
          <p:nvPr/>
        </p:nvSpPr>
        <p:spPr>
          <a:xfrm>
            <a:off x="2159965" y="2297840"/>
            <a:ext cx="8000476" cy="1935486"/>
          </a:xfrm>
          <a:prstGeom prst="rect">
            <a:avLst/>
          </a:prstGeom>
        </p:spPr>
        <p:txBody>
          <a:bodyPr lIns="0" tIns="0" rIns="0" bIns="0" rtlCol="0" anchor="t">
            <a:spAutoFit/>
          </a:bodyPr>
          <a:lstStyle/>
          <a:p>
            <a:pPr algn="l">
              <a:lnSpc>
                <a:spcPts val="7560"/>
              </a:lnSpc>
            </a:pPr>
            <a:r>
              <a:rPr lang="en-US" sz="7000" b="1">
                <a:solidFill>
                  <a:srgbClr val="000000"/>
                </a:solidFill>
                <a:latin typeface="TS Damas Sans Bold"/>
                <a:ea typeface="TS Damas Sans Bold"/>
                <a:cs typeface="TS Damas Sans Bold"/>
                <a:sym typeface="TS Damas Sans Bold"/>
              </a:rPr>
              <a:t>The 5Ds </a:t>
            </a:r>
            <a:r>
              <a:rPr lang="en-US" sz="7000">
                <a:solidFill>
                  <a:srgbClr val="000000"/>
                </a:solidFill>
                <a:latin typeface="TS Damas Sans"/>
                <a:ea typeface="TS Damas Sans"/>
                <a:cs typeface="TS Damas Sans"/>
                <a:sym typeface="TS Damas Sans"/>
              </a:rPr>
              <a:t>of bystander intervention </a:t>
            </a:r>
          </a:p>
        </p:txBody>
      </p:sp>
      <p:sp>
        <p:nvSpPr>
          <p:cNvPr id="5" name="TextBox 5"/>
          <p:cNvSpPr txBox="1"/>
          <p:nvPr/>
        </p:nvSpPr>
        <p:spPr>
          <a:xfrm>
            <a:off x="2159965" y="5219700"/>
            <a:ext cx="4101790" cy="679451"/>
          </a:xfrm>
          <a:prstGeom prst="rect">
            <a:avLst/>
          </a:prstGeom>
        </p:spPr>
        <p:txBody>
          <a:bodyPr lIns="0" tIns="0" rIns="0" bIns="0" rtlCol="0" anchor="t">
            <a:spAutoFit/>
          </a:bodyPr>
          <a:lstStyle/>
          <a:p>
            <a:pPr algn="l">
              <a:lnSpc>
                <a:spcPts val="5150"/>
              </a:lnSpc>
            </a:pPr>
            <a:r>
              <a:rPr lang="en-US" sz="5000" b="1">
                <a:solidFill>
                  <a:srgbClr val="242E82"/>
                </a:solidFill>
                <a:latin typeface="DM Sans Bold"/>
                <a:ea typeface="DM Sans Bold"/>
                <a:cs typeface="DM Sans Bold"/>
                <a:sym typeface="DM Sans Bold"/>
              </a:rPr>
              <a:t>Distraction</a:t>
            </a:r>
          </a:p>
        </p:txBody>
      </p:sp>
      <p:sp>
        <p:nvSpPr>
          <p:cNvPr id="6" name="TextBox 6"/>
          <p:cNvSpPr txBox="1"/>
          <p:nvPr/>
        </p:nvSpPr>
        <p:spPr>
          <a:xfrm>
            <a:off x="2159965" y="6134431"/>
            <a:ext cx="4101790" cy="679451"/>
          </a:xfrm>
          <a:prstGeom prst="rect">
            <a:avLst/>
          </a:prstGeom>
        </p:spPr>
        <p:txBody>
          <a:bodyPr lIns="0" tIns="0" rIns="0" bIns="0" rtlCol="0" anchor="t">
            <a:spAutoFit/>
          </a:bodyPr>
          <a:lstStyle/>
          <a:p>
            <a:pPr algn="l">
              <a:lnSpc>
                <a:spcPts val="5150"/>
              </a:lnSpc>
            </a:pPr>
            <a:r>
              <a:rPr lang="en-US" sz="5000" b="1">
                <a:solidFill>
                  <a:srgbClr val="7153B9"/>
                </a:solidFill>
                <a:latin typeface="DM Sans Bold"/>
                <a:ea typeface="DM Sans Bold"/>
                <a:cs typeface="DM Sans Bold"/>
                <a:sym typeface="DM Sans Bold"/>
              </a:rPr>
              <a:t>Direct Action</a:t>
            </a:r>
          </a:p>
        </p:txBody>
      </p:sp>
      <p:sp>
        <p:nvSpPr>
          <p:cNvPr id="7" name="TextBox 7"/>
          <p:cNvSpPr txBox="1"/>
          <p:nvPr/>
        </p:nvSpPr>
        <p:spPr>
          <a:xfrm>
            <a:off x="2159965" y="7052006"/>
            <a:ext cx="4101790" cy="679451"/>
          </a:xfrm>
          <a:prstGeom prst="rect">
            <a:avLst/>
          </a:prstGeom>
        </p:spPr>
        <p:txBody>
          <a:bodyPr lIns="0" tIns="0" rIns="0" bIns="0" rtlCol="0" anchor="t">
            <a:spAutoFit/>
          </a:bodyPr>
          <a:lstStyle/>
          <a:p>
            <a:pPr algn="l">
              <a:lnSpc>
                <a:spcPts val="5150"/>
              </a:lnSpc>
            </a:pPr>
            <a:r>
              <a:rPr lang="en-US" sz="5000" b="1">
                <a:solidFill>
                  <a:srgbClr val="C23F53"/>
                </a:solidFill>
                <a:latin typeface="DM Sans Bold"/>
                <a:ea typeface="DM Sans Bold"/>
                <a:cs typeface="DM Sans Bold"/>
                <a:sym typeface="DM Sans Bold"/>
              </a:rPr>
              <a:t>Delegation</a:t>
            </a:r>
          </a:p>
        </p:txBody>
      </p:sp>
      <p:sp>
        <p:nvSpPr>
          <p:cNvPr id="8" name="TextBox 8"/>
          <p:cNvSpPr txBox="1"/>
          <p:nvPr/>
        </p:nvSpPr>
        <p:spPr>
          <a:xfrm>
            <a:off x="2159965" y="7969582"/>
            <a:ext cx="4101790" cy="679451"/>
          </a:xfrm>
          <a:prstGeom prst="rect">
            <a:avLst/>
          </a:prstGeom>
        </p:spPr>
        <p:txBody>
          <a:bodyPr lIns="0" tIns="0" rIns="0" bIns="0" rtlCol="0" anchor="t">
            <a:spAutoFit/>
          </a:bodyPr>
          <a:lstStyle/>
          <a:p>
            <a:pPr algn="l">
              <a:lnSpc>
                <a:spcPts val="5150"/>
              </a:lnSpc>
            </a:pPr>
            <a:r>
              <a:rPr lang="en-US" sz="5000" b="1">
                <a:solidFill>
                  <a:srgbClr val="FB9E64"/>
                </a:solidFill>
                <a:latin typeface="DM Sans Bold"/>
                <a:ea typeface="DM Sans Bold"/>
                <a:cs typeface="DM Sans Bold"/>
                <a:sym typeface="DM Sans Bold"/>
              </a:rPr>
              <a:t>Delay</a:t>
            </a:r>
          </a:p>
        </p:txBody>
      </p:sp>
      <p:sp>
        <p:nvSpPr>
          <p:cNvPr id="9" name="TextBox 9"/>
          <p:cNvSpPr txBox="1"/>
          <p:nvPr/>
        </p:nvSpPr>
        <p:spPr>
          <a:xfrm>
            <a:off x="2159965" y="8887157"/>
            <a:ext cx="4101790" cy="679451"/>
          </a:xfrm>
          <a:prstGeom prst="rect">
            <a:avLst/>
          </a:prstGeom>
        </p:spPr>
        <p:txBody>
          <a:bodyPr lIns="0" tIns="0" rIns="0" bIns="0" rtlCol="0" anchor="t">
            <a:spAutoFit/>
          </a:bodyPr>
          <a:lstStyle/>
          <a:p>
            <a:pPr algn="l">
              <a:lnSpc>
                <a:spcPts val="5150"/>
              </a:lnSpc>
            </a:pPr>
            <a:r>
              <a:rPr lang="en-US" sz="5000" b="1">
                <a:solidFill>
                  <a:srgbClr val="EC79AB"/>
                </a:solidFill>
                <a:latin typeface="DM Sans Bold"/>
                <a:ea typeface="DM Sans Bold"/>
                <a:cs typeface="DM Sans Bold"/>
                <a:sym typeface="DM Sans Bold"/>
              </a:rPr>
              <a:t>Document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5400000">
            <a:off x="-7281477" y="2705077"/>
            <a:ext cx="11743509" cy="4876846"/>
          </a:xfrm>
          <a:custGeom>
            <a:avLst/>
            <a:gdLst/>
            <a:ahLst/>
            <a:cxnLst/>
            <a:rect l="l" t="t" r="r" b="b"/>
            <a:pathLst>
              <a:path w="11743509" h="4876846">
                <a:moveTo>
                  <a:pt x="0" y="0"/>
                </a:moveTo>
                <a:lnTo>
                  <a:pt x="11743508" y="0"/>
                </a:lnTo>
                <a:lnTo>
                  <a:pt x="11743508" y="4876846"/>
                </a:lnTo>
                <a:lnTo>
                  <a:pt x="0" y="4876846"/>
                </a:lnTo>
                <a:lnTo>
                  <a:pt x="0" y="0"/>
                </a:lnTo>
                <a:close/>
              </a:path>
            </a:pathLst>
          </a:custGeom>
          <a:blipFill>
            <a:blip r:embed="rId2"/>
            <a:stretch>
              <a:fillRect t="-21487" b="-21487"/>
            </a:stretch>
          </a:blipFill>
        </p:spPr>
        <p:txBody>
          <a:bodyPr/>
          <a:lstStyle/>
          <a:p>
            <a:endParaRPr lang="en-GB"/>
          </a:p>
        </p:txBody>
      </p:sp>
      <p:sp>
        <p:nvSpPr>
          <p:cNvPr id="3" name="TextBox 3"/>
          <p:cNvSpPr txBox="1"/>
          <p:nvPr/>
        </p:nvSpPr>
        <p:spPr>
          <a:xfrm>
            <a:off x="2159965" y="926240"/>
            <a:ext cx="8000476" cy="982986"/>
          </a:xfrm>
          <a:prstGeom prst="rect">
            <a:avLst/>
          </a:prstGeom>
        </p:spPr>
        <p:txBody>
          <a:bodyPr lIns="0" tIns="0" rIns="0" bIns="0" rtlCol="0" anchor="t">
            <a:spAutoFit/>
          </a:bodyPr>
          <a:lstStyle/>
          <a:p>
            <a:pPr algn="l">
              <a:lnSpc>
                <a:spcPts val="7560"/>
              </a:lnSpc>
            </a:pPr>
            <a:r>
              <a:rPr lang="en-US" sz="7000" b="1">
                <a:solidFill>
                  <a:srgbClr val="242E82"/>
                </a:solidFill>
                <a:latin typeface="TS Damas Sans Bold"/>
                <a:ea typeface="TS Damas Sans Bold"/>
                <a:cs typeface="TS Damas Sans Bold"/>
                <a:sym typeface="TS Damas Sans Bold"/>
              </a:rPr>
              <a:t>Distraction</a:t>
            </a:r>
          </a:p>
        </p:txBody>
      </p:sp>
      <p:sp>
        <p:nvSpPr>
          <p:cNvPr id="4" name="TextBox 4"/>
          <p:cNvSpPr txBox="1"/>
          <p:nvPr/>
        </p:nvSpPr>
        <p:spPr>
          <a:xfrm>
            <a:off x="2159965" y="2164206"/>
            <a:ext cx="8419011" cy="2150619"/>
          </a:xfrm>
          <a:prstGeom prst="rect">
            <a:avLst/>
          </a:prstGeom>
        </p:spPr>
        <p:txBody>
          <a:bodyPr lIns="0" tIns="0" rIns="0" bIns="0" rtlCol="0" anchor="t">
            <a:spAutoFit/>
          </a:bodyPr>
          <a:lstStyle/>
          <a:p>
            <a:pPr marL="0" lvl="0" indent="0" algn="l">
              <a:lnSpc>
                <a:spcPts val="4320"/>
              </a:lnSpc>
            </a:pPr>
            <a:r>
              <a:rPr lang="en-US" sz="2899" spc="57">
                <a:solidFill>
                  <a:srgbClr val="000000"/>
                </a:solidFill>
                <a:latin typeface="DM Sans"/>
                <a:ea typeface="DM Sans"/>
                <a:cs typeface="DM Sans"/>
                <a:sym typeface="DM Sans"/>
              </a:rPr>
              <a:t>Interrupt the person, change the subject, start a conversation, create a diversion. Applies in a situation you think might escalate if a direct action is used.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5400000">
            <a:off x="-7281477" y="2705077"/>
            <a:ext cx="11743509" cy="4876846"/>
          </a:xfrm>
          <a:custGeom>
            <a:avLst/>
            <a:gdLst/>
            <a:ahLst/>
            <a:cxnLst/>
            <a:rect l="l" t="t" r="r" b="b"/>
            <a:pathLst>
              <a:path w="11743509" h="4876846">
                <a:moveTo>
                  <a:pt x="0" y="0"/>
                </a:moveTo>
                <a:lnTo>
                  <a:pt x="11743508" y="0"/>
                </a:lnTo>
                <a:lnTo>
                  <a:pt x="11743508" y="4876846"/>
                </a:lnTo>
                <a:lnTo>
                  <a:pt x="0" y="4876846"/>
                </a:lnTo>
                <a:lnTo>
                  <a:pt x="0" y="0"/>
                </a:lnTo>
                <a:close/>
              </a:path>
            </a:pathLst>
          </a:custGeom>
          <a:blipFill>
            <a:blip r:embed="rId2"/>
            <a:stretch>
              <a:fillRect t="-21487" b="-21487"/>
            </a:stretch>
          </a:blipFill>
        </p:spPr>
        <p:txBody>
          <a:bodyPr/>
          <a:lstStyle/>
          <a:p>
            <a:endParaRPr lang="en-GB"/>
          </a:p>
        </p:txBody>
      </p:sp>
      <p:sp>
        <p:nvSpPr>
          <p:cNvPr id="3" name="TextBox 3"/>
          <p:cNvSpPr txBox="1"/>
          <p:nvPr/>
        </p:nvSpPr>
        <p:spPr>
          <a:xfrm>
            <a:off x="2159965" y="1973990"/>
            <a:ext cx="8000476" cy="982986"/>
          </a:xfrm>
          <a:prstGeom prst="rect">
            <a:avLst/>
          </a:prstGeom>
        </p:spPr>
        <p:txBody>
          <a:bodyPr lIns="0" tIns="0" rIns="0" bIns="0" rtlCol="0" anchor="t">
            <a:spAutoFit/>
          </a:bodyPr>
          <a:lstStyle/>
          <a:p>
            <a:pPr algn="l">
              <a:lnSpc>
                <a:spcPts val="7560"/>
              </a:lnSpc>
            </a:pPr>
            <a:r>
              <a:rPr lang="en-US" sz="7000" b="1">
                <a:solidFill>
                  <a:srgbClr val="7153B9"/>
                </a:solidFill>
                <a:latin typeface="TS Damas Sans Bold"/>
                <a:ea typeface="TS Damas Sans Bold"/>
                <a:cs typeface="TS Damas Sans Bold"/>
                <a:sym typeface="TS Damas Sans Bold"/>
              </a:rPr>
              <a:t>Direct Action</a:t>
            </a:r>
          </a:p>
        </p:txBody>
      </p:sp>
      <p:sp>
        <p:nvSpPr>
          <p:cNvPr id="4" name="TextBox 4"/>
          <p:cNvSpPr txBox="1"/>
          <p:nvPr/>
        </p:nvSpPr>
        <p:spPr>
          <a:xfrm>
            <a:off x="2159965" y="3211956"/>
            <a:ext cx="10706003" cy="4865244"/>
          </a:xfrm>
          <a:prstGeom prst="rect">
            <a:avLst/>
          </a:prstGeom>
        </p:spPr>
        <p:txBody>
          <a:bodyPr lIns="0" tIns="0" rIns="0" bIns="0" rtlCol="0" anchor="t">
            <a:spAutoFit/>
          </a:bodyPr>
          <a:lstStyle/>
          <a:p>
            <a:pPr algn="l">
              <a:lnSpc>
                <a:spcPts val="4320"/>
              </a:lnSpc>
            </a:pPr>
            <a:r>
              <a:rPr lang="en-US" sz="2899" spc="57">
                <a:solidFill>
                  <a:srgbClr val="000000"/>
                </a:solidFill>
                <a:latin typeface="DM Sans"/>
                <a:ea typeface="DM Sans"/>
                <a:cs typeface="DM Sans"/>
                <a:sym typeface="DM Sans"/>
              </a:rPr>
              <a:t>First, before you decide to respond directly, assess the situation. Only intervene if it is safe to do so. Do not use a direct action if you feel the situation may escalate or you feel it may jeopardise the physical or psychological safety of yourself or the person experiencing the microaggression. If you feel direct action is the right approach, challenge the person responsible for the microaggression’s behaviour. </a:t>
            </a:r>
          </a:p>
          <a:p>
            <a:pPr algn="l">
              <a:lnSpc>
                <a:spcPts val="4320"/>
              </a:lnSpc>
            </a:pPr>
            <a:endParaRPr lang="en-US" sz="2899" spc="57">
              <a:solidFill>
                <a:srgbClr val="000000"/>
              </a:solidFill>
              <a:latin typeface="DM Sans"/>
              <a:ea typeface="DM Sans"/>
              <a:cs typeface="DM Sans"/>
              <a:sym typeface="DM Sans"/>
            </a:endParaRPr>
          </a:p>
          <a:p>
            <a:pPr marL="0" lvl="0" indent="0" algn="l">
              <a:lnSpc>
                <a:spcPts val="4320"/>
              </a:lnSpc>
            </a:pPr>
            <a:endParaRPr lang="en-US" sz="2899" spc="57">
              <a:solidFill>
                <a:srgbClr val="000000"/>
              </a:solidFill>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5400000">
            <a:off x="-7281477" y="2705077"/>
            <a:ext cx="11743509" cy="4876846"/>
          </a:xfrm>
          <a:custGeom>
            <a:avLst/>
            <a:gdLst/>
            <a:ahLst/>
            <a:cxnLst/>
            <a:rect l="l" t="t" r="r" b="b"/>
            <a:pathLst>
              <a:path w="11743509" h="4876846">
                <a:moveTo>
                  <a:pt x="0" y="0"/>
                </a:moveTo>
                <a:lnTo>
                  <a:pt x="11743508" y="0"/>
                </a:lnTo>
                <a:lnTo>
                  <a:pt x="11743508" y="4876846"/>
                </a:lnTo>
                <a:lnTo>
                  <a:pt x="0" y="4876846"/>
                </a:lnTo>
                <a:lnTo>
                  <a:pt x="0" y="0"/>
                </a:lnTo>
                <a:close/>
              </a:path>
            </a:pathLst>
          </a:custGeom>
          <a:blipFill>
            <a:blip r:embed="rId2"/>
            <a:stretch>
              <a:fillRect t="-21487" b="-21487"/>
            </a:stretch>
          </a:blipFill>
        </p:spPr>
        <p:txBody>
          <a:bodyPr/>
          <a:lstStyle/>
          <a:p>
            <a:endParaRPr lang="en-GB"/>
          </a:p>
        </p:txBody>
      </p:sp>
      <p:sp>
        <p:nvSpPr>
          <p:cNvPr id="3" name="TextBox 3"/>
          <p:cNvSpPr txBox="1"/>
          <p:nvPr/>
        </p:nvSpPr>
        <p:spPr>
          <a:xfrm>
            <a:off x="2159965" y="3783740"/>
            <a:ext cx="8000476" cy="982986"/>
          </a:xfrm>
          <a:prstGeom prst="rect">
            <a:avLst/>
          </a:prstGeom>
        </p:spPr>
        <p:txBody>
          <a:bodyPr lIns="0" tIns="0" rIns="0" bIns="0" rtlCol="0" anchor="t">
            <a:spAutoFit/>
          </a:bodyPr>
          <a:lstStyle/>
          <a:p>
            <a:pPr algn="l">
              <a:lnSpc>
                <a:spcPts val="7560"/>
              </a:lnSpc>
            </a:pPr>
            <a:r>
              <a:rPr lang="en-US" sz="7000" b="1">
                <a:solidFill>
                  <a:srgbClr val="C23F53"/>
                </a:solidFill>
                <a:latin typeface="TS Damas Sans Bold"/>
                <a:ea typeface="TS Damas Sans Bold"/>
                <a:cs typeface="TS Damas Sans Bold"/>
                <a:sym typeface="TS Damas Sans Bold"/>
              </a:rPr>
              <a:t>Delegation</a:t>
            </a:r>
          </a:p>
        </p:txBody>
      </p:sp>
      <p:sp>
        <p:nvSpPr>
          <p:cNvPr id="4" name="TextBox 4"/>
          <p:cNvSpPr txBox="1"/>
          <p:nvPr/>
        </p:nvSpPr>
        <p:spPr>
          <a:xfrm>
            <a:off x="2159965" y="5021706"/>
            <a:ext cx="8419011" cy="2150619"/>
          </a:xfrm>
          <a:prstGeom prst="rect">
            <a:avLst/>
          </a:prstGeom>
        </p:spPr>
        <p:txBody>
          <a:bodyPr lIns="0" tIns="0" rIns="0" bIns="0" rtlCol="0" anchor="t">
            <a:spAutoFit/>
          </a:bodyPr>
          <a:lstStyle/>
          <a:p>
            <a:pPr marL="0" lvl="0" indent="0" algn="l">
              <a:lnSpc>
                <a:spcPts val="4320"/>
              </a:lnSpc>
            </a:pPr>
            <a:r>
              <a:rPr lang="en-US" sz="2899" spc="57">
                <a:solidFill>
                  <a:srgbClr val="000000"/>
                </a:solidFill>
                <a:latin typeface="DM Sans"/>
                <a:ea typeface="DM Sans"/>
                <a:cs typeface="DM Sans"/>
                <a:sym typeface="DM Sans"/>
              </a:rPr>
              <a:t>Find someone else who can help. It can be that simple to make a positive impact. Especially when you do not feel you are able to get more directly involved.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5400000">
            <a:off x="-7281477" y="2705077"/>
            <a:ext cx="11743509" cy="4876846"/>
          </a:xfrm>
          <a:custGeom>
            <a:avLst/>
            <a:gdLst/>
            <a:ahLst/>
            <a:cxnLst/>
            <a:rect l="l" t="t" r="r" b="b"/>
            <a:pathLst>
              <a:path w="11743509" h="4876846">
                <a:moveTo>
                  <a:pt x="0" y="0"/>
                </a:moveTo>
                <a:lnTo>
                  <a:pt x="11743508" y="0"/>
                </a:lnTo>
                <a:lnTo>
                  <a:pt x="11743508" y="4876846"/>
                </a:lnTo>
                <a:lnTo>
                  <a:pt x="0" y="4876846"/>
                </a:lnTo>
                <a:lnTo>
                  <a:pt x="0" y="0"/>
                </a:lnTo>
                <a:close/>
              </a:path>
            </a:pathLst>
          </a:custGeom>
          <a:blipFill>
            <a:blip r:embed="rId2"/>
            <a:stretch>
              <a:fillRect t="-21487" b="-21487"/>
            </a:stretch>
          </a:blipFill>
        </p:spPr>
        <p:txBody>
          <a:bodyPr/>
          <a:lstStyle/>
          <a:p>
            <a:endParaRPr lang="en-GB"/>
          </a:p>
        </p:txBody>
      </p:sp>
      <p:sp>
        <p:nvSpPr>
          <p:cNvPr id="3" name="TextBox 3"/>
          <p:cNvSpPr txBox="1"/>
          <p:nvPr/>
        </p:nvSpPr>
        <p:spPr>
          <a:xfrm>
            <a:off x="2159965" y="4405408"/>
            <a:ext cx="8000476" cy="982986"/>
          </a:xfrm>
          <a:prstGeom prst="rect">
            <a:avLst/>
          </a:prstGeom>
        </p:spPr>
        <p:txBody>
          <a:bodyPr lIns="0" tIns="0" rIns="0" bIns="0" rtlCol="0" anchor="t">
            <a:spAutoFit/>
          </a:bodyPr>
          <a:lstStyle/>
          <a:p>
            <a:pPr algn="l">
              <a:lnSpc>
                <a:spcPts val="7560"/>
              </a:lnSpc>
            </a:pPr>
            <a:r>
              <a:rPr lang="en-US" sz="7000" b="1">
                <a:solidFill>
                  <a:srgbClr val="FB9E64"/>
                </a:solidFill>
                <a:latin typeface="TS Damas Sans Bold"/>
                <a:ea typeface="TS Damas Sans Bold"/>
                <a:cs typeface="TS Damas Sans Bold"/>
                <a:sym typeface="TS Damas Sans Bold"/>
              </a:rPr>
              <a:t>Delay</a:t>
            </a:r>
          </a:p>
        </p:txBody>
      </p:sp>
      <p:sp>
        <p:nvSpPr>
          <p:cNvPr id="4" name="TextBox 4"/>
          <p:cNvSpPr txBox="1"/>
          <p:nvPr/>
        </p:nvSpPr>
        <p:spPr>
          <a:xfrm>
            <a:off x="2159965" y="5564847"/>
            <a:ext cx="9495242" cy="4322319"/>
          </a:xfrm>
          <a:prstGeom prst="rect">
            <a:avLst/>
          </a:prstGeom>
        </p:spPr>
        <p:txBody>
          <a:bodyPr lIns="0" tIns="0" rIns="0" bIns="0" rtlCol="0" anchor="t">
            <a:spAutoFit/>
          </a:bodyPr>
          <a:lstStyle/>
          <a:p>
            <a:pPr marL="0" lvl="0" indent="0" algn="l">
              <a:lnSpc>
                <a:spcPts val="4320"/>
              </a:lnSpc>
            </a:pPr>
            <a:r>
              <a:rPr lang="en-US" sz="2899" spc="57">
                <a:solidFill>
                  <a:srgbClr val="000000"/>
                </a:solidFill>
                <a:latin typeface="DM Sans"/>
                <a:ea typeface="DM Sans"/>
                <a:cs typeface="DM Sans"/>
                <a:sym typeface="DM Sans"/>
              </a:rPr>
              <a:t>If you can’t do anything while the situation is happening, you can still make a difference by checking in on the person who was subjected to the microaggression. Whether the incident happened quickly or took time to finish, sometimes you cannot do the other 4 Ds, but you can still actively use the Delayed tactic. You may then be able to use another bystander intervention later.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5400000">
            <a:off x="-7281477" y="2705077"/>
            <a:ext cx="11743509" cy="4876846"/>
          </a:xfrm>
          <a:custGeom>
            <a:avLst/>
            <a:gdLst/>
            <a:ahLst/>
            <a:cxnLst/>
            <a:rect l="l" t="t" r="r" b="b"/>
            <a:pathLst>
              <a:path w="11743509" h="4876846">
                <a:moveTo>
                  <a:pt x="0" y="0"/>
                </a:moveTo>
                <a:lnTo>
                  <a:pt x="11743508" y="0"/>
                </a:lnTo>
                <a:lnTo>
                  <a:pt x="11743508" y="4876846"/>
                </a:lnTo>
                <a:lnTo>
                  <a:pt x="0" y="4876846"/>
                </a:lnTo>
                <a:lnTo>
                  <a:pt x="0" y="0"/>
                </a:lnTo>
                <a:close/>
              </a:path>
            </a:pathLst>
          </a:custGeom>
          <a:blipFill>
            <a:blip r:embed="rId2"/>
            <a:stretch>
              <a:fillRect t="-21487" b="-21487"/>
            </a:stretch>
          </a:blipFill>
        </p:spPr>
        <p:txBody>
          <a:bodyPr/>
          <a:lstStyle/>
          <a:p>
            <a:endParaRPr lang="en-GB"/>
          </a:p>
        </p:txBody>
      </p:sp>
      <p:sp>
        <p:nvSpPr>
          <p:cNvPr id="3" name="TextBox 3"/>
          <p:cNvSpPr txBox="1"/>
          <p:nvPr/>
        </p:nvSpPr>
        <p:spPr>
          <a:xfrm>
            <a:off x="2159965" y="5410200"/>
            <a:ext cx="8000476" cy="982986"/>
          </a:xfrm>
          <a:prstGeom prst="rect">
            <a:avLst/>
          </a:prstGeom>
        </p:spPr>
        <p:txBody>
          <a:bodyPr lIns="0" tIns="0" rIns="0" bIns="0" rtlCol="0" anchor="t">
            <a:spAutoFit/>
          </a:bodyPr>
          <a:lstStyle/>
          <a:p>
            <a:pPr algn="l">
              <a:lnSpc>
                <a:spcPts val="7560"/>
              </a:lnSpc>
            </a:pPr>
            <a:r>
              <a:rPr lang="en-US" sz="7000" b="1">
                <a:solidFill>
                  <a:srgbClr val="EC79AB"/>
                </a:solidFill>
                <a:latin typeface="TS Damas Sans Bold"/>
                <a:ea typeface="TS Damas Sans Bold"/>
                <a:cs typeface="TS Damas Sans Bold"/>
                <a:sym typeface="TS Damas Sans Bold"/>
              </a:rPr>
              <a:t>Document</a:t>
            </a:r>
          </a:p>
        </p:txBody>
      </p:sp>
      <p:sp>
        <p:nvSpPr>
          <p:cNvPr id="4" name="TextBox 4"/>
          <p:cNvSpPr txBox="1"/>
          <p:nvPr/>
        </p:nvSpPr>
        <p:spPr>
          <a:xfrm>
            <a:off x="2159965" y="6648166"/>
            <a:ext cx="9495242" cy="3236469"/>
          </a:xfrm>
          <a:prstGeom prst="rect">
            <a:avLst/>
          </a:prstGeom>
        </p:spPr>
        <p:txBody>
          <a:bodyPr lIns="0" tIns="0" rIns="0" bIns="0" rtlCol="0" anchor="t">
            <a:spAutoFit/>
          </a:bodyPr>
          <a:lstStyle/>
          <a:p>
            <a:pPr marL="0" lvl="0" indent="0" algn="l">
              <a:lnSpc>
                <a:spcPts val="4320"/>
              </a:lnSpc>
            </a:pPr>
            <a:r>
              <a:rPr lang="en-US" sz="2899" spc="57">
                <a:solidFill>
                  <a:srgbClr val="000000"/>
                </a:solidFill>
                <a:latin typeface="DM Sans"/>
                <a:ea typeface="DM Sans"/>
                <a:cs typeface="DM Sans"/>
                <a:sym typeface="DM Sans"/>
              </a:rPr>
              <a:t>Make a note of what happened and who was involved. This can involve reporting the incident through appropriate channels, or may be as simple as giving the person experiencing the microaggression information that might help or empower them.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AI-generated content may be incorrect.">
            <a:extLst>
              <a:ext uri="{FF2B5EF4-FFF2-40B4-BE49-F238E27FC236}">
                <a16:creationId xmlns:a16="http://schemas.microsoft.com/office/drawing/2014/main" id="{1EC71282-E675-683B-5DE6-90766ACFA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471" y="1050453"/>
            <a:ext cx="14553057" cy="8186094"/>
          </a:xfrm>
          <a:prstGeom prst="rect">
            <a:avLst/>
          </a:prstGeom>
        </p:spPr>
      </p:pic>
    </p:spTree>
    <p:extLst>
      <p:ext uri="{BB962C8B-B14F-4D97-AF65-F5344CB8AC3E}">
        <p14:creationId xmlns:p14="http://schemas.microsoft.com/office/powerpoint/2010/main" val="1249814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777" b="-2777"/>
            </a:stretch>
          </a:blipFill>
        </p:spPr>
        <p:txBody>
          <a:bodyPr/>
          <a:lstStyle/>
          <a:p>
            <a:endParaRPr lang="en-GB"/>
          </a:p>
        </p:txBody>
      </p:sp>
      <p:grpSp>
        <p:nvGrpSpPr>
          <p:cNvPr id="3" name="Group 3"/>
          <p:cNvGrpSpPr/>
          <p:nvPr/>
        </p:nvGrpSpPr>
        <p:grpSpPr>
          <a:xfrm>
            <a:off x="665576" y="581778"/>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105185" y="1830180"/>
            <a:ext cx="14077627" cy="1131570"/>
          </a:xfrm>
          <a:prstGeom prst="rect">
            <a:avLst/>
          </a:prstGeom>
        </p:spPr>
        <p:txBody>
          <a:bodyPr lIns="0" tIns="0" rIns="0" bIns="0" rtlCol="0" anchor="t">
            <a:spAutoFit/>
          </a:bodyPr>
          <a:lstStyle/>
          <a:p>
            <a:pPr algn="ctr">
              <a:lnSpc>
                <a:spcPts val="8640"/>
              </a:lnSpc>
            </a:pPr>
            <a:r>
              <a:rPr lang="en-US" sz="8000" spc="-48" dirty="0">
                <a:solidFill>
                  <a:srgbClr val="242E82"/>
                </a:solidFill>
                <a:latin typeface="TS Damas Sans"/>
                <a:ea typeface="TS Damas Sans"/>
                <a:cs typeface="TS Damas Sans"/>
                <a:sym typeface="TS Damas Sans"/>
              </a:rPr>
              <a:t>THE</a:t>
            </a:r>
            <a:r>
              <a:rPr lang="en-US" sz="8000" b="1" spc="-48" dirty="0">
                <a:solidFill>
                  <a:srgbClr val="242E82"/>
                </a:solidFill>
                <a:latin typeface="TS Damas Sans Bold"/>
                <a:ea typeface="TS Damas Sans Bold"/>
                <a:cs typeface="TS Damas Sans Bold"/>
                <a:sym typeface="TS Damas Sans Bold"/>
              </a:rPr>
              <a:t> BEYOND BYSTANDER </a:t>
            </a:r>
            <a:r>
              <a:rPr lang="en-US" sz="8000" spc="-48" dirty="0">
                <a:solidFill>
                  <a:srgbClr val="242E82"/>
                </a:solidFill>
                <a:latin typeface="TS Damas Sans"/>
                <a:ea typeface="TS Damas Sans"/>
                <a:cs typeface="TS Damas Sans"/>
                <a:sym typeface="TS Damas Sans"/>
              </a:rPr>
              <a:t>WORKSHOP</a:t>
            </a:r>
          </a:p>
        </p:txBody>
      </p:sp>
      <p:sp>
        <p:nvSpPr>
          <p:cNvPr id="10" name="AutoShape 2">
            <a:extLst>
              <a:ext uri="{FF2B5EF4-FFF2-40B4-BE49-F238E27FC236}">
                <a16:creationId xmlns:a16="http://schemas.microsoft.com/office/drawing/2014/main" id="{E459302D-8842-D46C-E5E4-012794C83C84}"/>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descr="A room with tables and chairs&#10;&#10;AI-generated content may be incorrect.">
            <a:extLst>
              <a:ext uri="{FF2B5EF4-FFF2-40B4-BE49-F238E27FC236}">
                <a16:creationId xmlns:a16="http://schemas.microsoft.com/office/drawing/2014/main" id="{BCEEC5FD-F017-FCEA-E98E-7300AA5EC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6646" y="3543300"/>
            <a:ext cx="9354703" cy="526669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777" b="-2777"/>
            </a:stretch>
          </a:blipFill>
        </p:spPr>
        <p:txBody>
          <a:bodyPr/>
          <a:lstStyle/>
          <a:p>
            <a:endParaRPr lang="en-GB"/>
          </a:p>
        </p:txBody>
      </p:sp>
      <p:grpSp>
        <p:nvGrpSpPr>
          <p:cNvPr id="3" name="Group 3"/>
          <p:cNvGrpSpPr/>
          <p:nvPr/>
        </p:nvGrpSpPr>
        <p:grpSpPr>
          <a:xfrm>
            <a:off x="665576" y="581778"/>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003540" y="3121696"/>
            <a:ext cx="10280920" cy="4424497"/>
          </a:xfrm>
          <a:prstGeom prst="rect">
            <a:avLst/>
          </a:prstGeom>
        </p:spPr>
        <p:txBody>
          <a:bodyPr lIns="0" tIns="0" rIns="0" bIns="0" rtlCol="0" anchor="t">
            <a:spAutoFit/>
          </a:bodyPr>
          <a:lstStyle/>
          <a:p>
            <a:pPr algn="ctr">
              <a:lnSpc>
                <a:spcPts val="17222"/>
              </a:lnSpc>
            </a:pPr>
            <a:r>
              <a:rPr lang="en-US" sz="15946" b="1" spc="-95">
                <a:solidFill>
                  <a:srgbClr val="242E82"/>
                </a:solidFill>
                <a:latin typeface="TS Damas Sans Bold"/>
                <a:ea typeface="TS Damas Sans Bold"/>
                <a:cs typeface="TS Damas Sans Bold"/>
                <a:sym typeface="TS Damas Sans Bold"/>
              </a:rPr>
              <a:t>THANK</a:t>
            </a:r>
          </a:p>
          <a:p>
            <a:pPr algn="ctr">
              <a:lnSpc>
                <a:spcPts val="17222"/>
              </a:lnSpc>
            </a:pPr>
            <a:r>
              <a:rPr lang="en-US" sz="15946" spc="-95">
                <a:solidFill>
                  <a:srgbClr val="242E82"/>
                </a:solidFill>
                <a:latin typeface="TS Damas Sans"/>
                <a:ea typeface="TS Damas Sans"/>
                <a:cs typeface="TS Damas Sans"/>
                <a:sym typeface="TS Damas Sans"/>
              </a:rPr>
              <a:t>YOU</a:t>
            </a:r>
          </a:p>
        </p:txBody>
      </p:sp>
      <p:sp>
        <p:nvSpPr>
          <p:cNvPr id="7" name="Freeform 7"/>
          <p:cNvSpPr/>
          <p:nvPr/>
        </p:nvSpPr>
        <p:spPr>
          <a:xfrm>
            <a:off x="6994711" y="751753"/>
            <a:ext cx="4298579" cy="2188969"/>
          </a:xfrm>
          <a:custGeom>
            <a:avLst/>
            <a:gdLst/>
            <a:ahLst/>
            <a:cxnLst/>
            <a:rect l="l" t="t" r="r" b="b"/>
            <a:pathLst>
              <a:path w="4298579" h="2188969">
                <a:moveTo>
                  <a:pt x="0" y="0"/>
                </a:moveTo>
                <a:lnTo>
                  <a:pt x="4298578" y="0"/>
                </a:lnTo>
                <a:lnTo>
                  <a:pt x="4298578" y="2188968"/>
                </a:lnTo>
                <a:lnTo>
                  <a:pt x="0" y="2188968"/>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4049167" y="8894826"/>
            <a:ext cx="10189666" cy="363474"/>
          </a:xfrm>
          <a:prstGeom prst="rect">
            <a:avLst/>
          </a:prstGeom>
        </p:spPr>
        <p:txBody>
          <a:bodyPr lIns="0" tIns="0" rIns="0" bIns="0" rtlCol="0" anchor="t">
            <a:spAutoFit/>
          </a:bodyPr>
          <a:lstStyle/>
          <a:p>
            <a:pPr marL="0" lvl="0" indent="0" algn="ctr">
              <a:lnSpc>
                <a:spcPts val="2807"/>
              </a:lnSpc>
              <a:spcBef>
                <a:spcPct val="0"/>
              </a:spcBef>
            </a:pPr>
            <a:r>
              <a:rPr lang="en-US" sz="2599" b="1" spc="-137">
                <a:solidFill>
                  <a:srgbClr val="242E82"/>
                </a:solidFill>
                <a:latin typeface="DM Sans Bold"/>
                <a:ea typeface="DM Sans Bold"/>
                <a:cs typeface="DM Sans Bold"/>
                <a:sym typeface="DM Sans Bold"/>
              </a:rPr>
              <a:t>WE LOOK FORWARD TO SEEING YOU AT THE WORKSHOP</a:t>
            </a:r>
          </a:p>
        </p:txBody>
      </p:sp>
      <p:sp>
        <p:nvSpPr>
          <p:cNvPr id="10" name="TextBox 9">
            <a:extLst>
              <a:ext uri="{FF2B5EF4-FFF2-40B4-BE49-F238E27FC236}">
                <a16:creationId xmlns:a16="http://schemas.microsoft.com/office/drawing/2014/main" id="{C9C5A30F-0A57-DF4B-66EA-E6A0FBA1F29F}"/>
              </a:ext>
            </a:extLst>
          </p:cNvPr>
          <p:cNvSpPr txBox="1"/>
          <p:nvPr/>
        </p:nvSpPr>
        <p:spPr>
          <a:xfrm>
            <a:off x="4572000" y="7982291"/>
            <a:ext cx="9144000" cy="570477"/>
          </a:xfrm>
          <a:prstGeom prst="rect">
            <a:avLst/>
          </a:prstGeom>
          <a:noFill/>
        </p:spPr>
        <p:txBody>
          <a:bodyPr wrap="square">
            <a:spAutoFit/>
          </a:bodyPr>
          <a:lstStyle/>
          <a:p>
            <a:pPr algn="ctr">
              <a:lnSpc>
                <a:spcPts val="3575"/>
              </a:lnSpc>
            </a:pPr>
            <a:r>
              <a:rPr lang="en-US" sz="3600" spc="47" dirty="0">
                <a:solidFill>
                  <a:schemeClr val="tx2">
                    <a:lumMod val="75000"/>
                  </a:schemeClr>
                </a:solidFill>
                <a:latin typeface="DM Sans"/>
                <a:ea typeface="DM Sans"/>
                <a:cs typeface="DM Sans"/>
                <a:sym typeface="DM Sans"/>
              </a:rPr>
              <a:t>Please get in touch - </a:t>
            </a:r>
            <a:r>
              <a:rPr lang="en-US" sz="3600" spc="47" dirty="0" err="1">
                <a:solidFill>
                  <a:schemeClr val="tx2">
                    <a:lumMod val="75000"/>
                  </a:schemeClr>
                </a:solidFill>
                <a:latin typeface="DM Sans"/>
                <a:ea typeface="DM Sans"/>
                <a:cs typeface="DM Sans"/>
                <a:sym typeface="DM Sans"/>
              </a:rPr>
              <a:t>jan.engel@nhs.scot</a:t>
            </a:r>
            <a:endParaRPr lang="en-US" sz="3600" spc="47" dirty="0">
              <a:solidFill>
                <a:schemeClr val="tx2">
                  <a:lumMod val="75000"/>
                </a:schemeClr>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CC2F2-8918-DA65-F396-DF5AE857067A}"/>
              </a:ext>
            </a:extLst>
          </p:cNvPr>
          <p:cNvPicPr>
            <a:picLocks noChangeAspect="1"/>
          </p:cNvPicPr>
          <p:nvPr/>
        </p:nvPicPr>
        <p:blipFill>
          <a:blip r:embed="rId2"/>
          <a:stretch>
            <a:fillRect/>
          </a:stretch>
        </p:blipFill>
        <p:spPr>
          <a:xfrm>
            <a:off x="2667000" y="1257300"/>
            <a:ext cx="13400767" cy="7239000"/>
          </a:xfrm>
          <a:prstGeom prst="rect">
            <a:avLst/>
          </a:prstGeom>
        </p:spPr>
      </p:pic>
    </p:spTree>
    <p:extLst>
      <p:ext uri="{BB962C8B-B14F-4D97-AF65-F5344CB8AC3E}">
        <p14:creationId xmlns:p14="http://schemas.microsoft.com/office/powerpoint/2010/main" val="3601632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84931B-20AE-6270-0BD3-142C5030699D}"/>
              </a:ext>
            </a:extLst>
          </p:cNvPr>
          <p:cNvPicPr>
            <a:picLocks noChangeAspect="1"/>
          </p:cNvPicPr>
          <p:nvPr/>
        </p:nvPicPr>
        <p:blipFill>
          <a:blip r:embed="rId2"/>
          <a:stretch>
            <a:fillRect/>
          </a:stretch>
        </p:blipFill>
        <p:spPr>
          <a:xfrm>
            <a:off x="457200" y="952500"/>
            <a:ext cx="9467752" cy="8305800"/>
          </a:xfrm>
          <a:prstGeom prst="rect">
            <a:avLst/>
          </a:prstGeom>
        </p:spPr>
      </p:pic>
      <p:pic>
        <p:nvPicPr>
          <p:cNvPr id="5" name="Picture 4">
            <a:extLst>
              <a:ext uri="{FF2B5EF4-FFF2-40B4-BE49-F238E27FC236}">
                <a16:creationId xmlns:a16="http://schemas.microsoft.com/office/drawing/2014/main" id="{E494E021-CF0A-24F4-08F2-0A7C6EF2A601}"/>
              </a:ext>
            </a:extLst>
          </p:cNvPr>
          <p:cNvPicPr>
            <a:picLocks noChangeAspect="1"/>
          </p:cNvPicPr>
          <p:nvPr/>
        </p:nvPicPr>
        <p:blipFill>
          <a:blip r:embed="rId3"/>
          <a:stretch>
            <a:fillRect/>
          </a:stretch>
        </p:blipFill>
        <p:spPr>
          <a:xfrm>
            <a:off x="10245454" y="514098"/>
            <a:ext cx="7364725" cy="5653319"/>
          </a:xfrm>
          <a:prstGeom prst="rect">
            <a:avLst/>
          </a:prstGeom>
        </p:spPr>
      </p:pic>
      <p:pic>
        <p:nvPicPr>
          <p:cNvPr id="7" name="Picture 6">
            <a:extLst>
              <a:ext uri="{FF2B5EF4-FFF2-40B4-BE49-F238E27FC236}">
                <a16:creationId xmlns:a16="http://schemas.microsoft.com/office/drawing/2014/main" id="{9C35E253-5B3B-62CC-09A3-0A76A7A86103}"/>
              </a:ext>
            </a:extLst>
          </p:cNvPr>
          <p:cNvPicPr>
            <a:picLocks noChangeAspect="1"/>
          </p:cNvPicPr>
          <p:nvPr/>
        </p:nvPicPr>
        <p:blipFill>
          <a:blip r:embed="rId4"/>
          <a:stretch>
            <a:fillRect/>
          </a:stretch>
        </p:blipFill>
        <p:spPr>
          <a:xfrm>
            <a:off x="10245454" y="6515100"/>
            <a:ext cx="7604396" cy="3257802"/>
          </a:xfrm>
          <a:prstGeom prst="rect">
            <a:avLst/>
          </a:prstGeom>
        </p:spPr>
      </p:pic>
    </p:spTree>
    <p:extLst>
      <p:ext uri="{BB962C8B-B14F-4D97-AF65-F5344CB8AC3E}">
        <p14:creationId xmlns:p14="http://schemas.microsoft.com/office/powerpoint/2010/main" val="230694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777" b="-2777"/>
            </a:stretch>
          </a:blipFill>
        </p:spPr>
        <p:txBody>
          <a:bodyPr/>
          <a:lstStyle/>
          <a:p>
            <a:endParaRPr lang="en-GB"/>
          </a:p>
        </p:txBody>
      </p:sp>
      <p:grpSp>
        <p:nvGrpSpPr>
          <p:cNvPr id="3" name="Group 3"/>
          <p:cNvGrpSpPr/>
          <p:nvPr/>
        </p:nvGrpSpPr>
        <p:grpSpPr>
          <a:xfrm>
            <a:off x="665576" y="581778"/>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003540" y="3121696"/>
            <a:ext cx="10280920" cy="4424365"/>
          </a:xfrm>
          <a:prstGeom prst="rect">
            <a:avLst/>
          </a:prstGeom>
        </p:spPr>
        <p:txBody>
          <a:bodyPr lIns="0" tIns="0" rIns="0" bIns="0" rtlCol="0" anchor="t">
            <a:spAutoFit/>
          </a:bodyPr>
          <a:lstStyle/>
          <a:p>
            <a:pPr algn="ctr">
              <a:lnSpc>
                <a:spcPts val="17222"/>
              </a:lnSpc>
            </a:pPr>
            <a:r>
              <a:rPr lang="en-US" sz="15946" b="1" spc="-95">
                <a:solidFill>
                  <a:srgbClr val="242E82"/>
                </a:solidFill>
                <a:latin typeface="TS Damas Sans Bold"/>
                <a:ea typeface="TS Damas Sans Bold"/>
                <a:cs typeface="TS Damas Sans Bold"/>
                <a:sym typeface="TS Damas Sans Bold"/>
              </a:rPr>
              <a:t>BEYOND</a:t>
            </a:r>
          </a:p>
          <a:p>
            <a:pPr algn="ctr">
              <a:lnSpc>
                <a:spcPts val="17222"/>
              </a:lnSpc>
            </a:pPr>
            <a:r>
              <a:rPr lang="en-US" sz="15946" spc="-95">
                <a:solidFill>
                  <a:srgbClr val="242E82"/>
                </a:solidFill>
                <a:latin typeface="TS Damas Sans"/>
                <a:ea typeface="TS Damas Sans"/>
                <a:cs typeface="TS Damas Sans"/>
                <a:sym typeface="TS Damas Sans"/>
              </a:rPr>
              <a:t>BYSTANDER</a:t>
            </a:r>
          </a:p>
        </p:txBody>
      </p:sp>
      <p:sp>
        <p:nvSpPr>
          <p:cNvPr id="7" name="Freeform 7"/>
          <p:cNvSpPr/>
          <p:nvPr/>
        </p:nvSpPr>
        <p:spPr>
          <a:xfrm>
            <a:off x="6994711" y="751753"/>
            <a:ext cx="4298579" cy="2188969"/>
          </a:xfrm>
          <a:custGeom>
            <a:avLst/>
            <a:gdLst/>
            <a:ahLst/>
            <a:cxnLst/>
            <a:rect l="l" t="t" r="r" b="b"/>
            <a:pathLst>
              <a:path w="4298579" h="2188969">
                <a:moveTo>
                  <a:pt x="0" y="0"/>
                </a:moveTo>
                <a:lnTo>
                  <a:pt x="4298578" y="0"/>
                </a:lnTo>
                <a:lnTo>
                  <a:pt x="4298578" y="2188968"/>
                </a:lnTo>
                <a:lnTo>
                  <a:pt x="0" y="2188968"/>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777" b="-2777"/>
            </a:stretch>
          </a:blipFill>
        </p:spPr>
        <p:txBody>
          <a:bodyPr/>
          <a:lstStyle/>
          <a:p>
            <a:endParaRPr lang="en-GB"/>
          </a:p>
        </p:txBody>
      </p:sp>
      <p:grpSp>
        <p:nvGrpSpPr>
          <p:cNvPr id="3" name="Group 3"/>
          <p:cNvGrpSpPr/>
          <p:nvPr/>
        </p:nvGrpSpPr>
        <p:grpSpPr>
          <a:xfrm>
            <a:off x="665576" y="581778"/>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169693" y="5067300"/>
            <a:ext cx="9833028" cy="3005710"/>
          </a:xfrm>
          <a:prstGeom prst="rect">
            <a:avLst/>
          </a:prstGeom>
        </p:spPr>
        <p:txBody>
          <a:bodyPr lIns="0" tIns="0" rIns="0" bIns="0" rtlCol="0" anchor="t">
            <a:spAutoFit/>
          </a:bodyPr>
          <a:lstStyle/>
          <a:p>
            <a:pPr algn="ctr">
              <a:lnSpc>
                <a:spcPts val="4022"/>
              </a:lnSpc>
            </a:pPr>
            <a:r>
              <a:rPr lang="en-US" sz="2699" i="1" spc="53">
                <a:solidFill>
                  <a:srgbClr val="000000"/>
                </a:solidFill>
                <a:latin typeface="DM Sans Italics"/>
                <a:ea typeface="DM Sans Italics"/>
                <a:cs typeface="DM Sans Italics"/>
                <a:sym typeface="DM Sans Italics"/>
              </a:rPr>
              <a:t>“microaggressions are everyday slights, snubs or insults which are hostile or derogatory in nature and are directed towards people based on their protected characteristics or minoritised group status. They can be verbal, non-verbal or environmental, and may or may not be intentional.”</a:t>
            </a:r>
          </a:p>
          <a:p>
            <a:pPr marL="0" lvl="0" indent="0" algn="ctr">
              <a:lnSpc>
                <a:spcPts val="4022"/>
              </a:lnSpc>
            </a:pPr>
            <a:endParaRPr lang="en-US" sz="2699" i="1" spc="53">
              <a:solidFill>
                <a:srgbClr val="000000"/>
              </a:solidFill>
              <a:latin typeface="DM Sans Italics"/>
              <a:ea typeface="DM Sans Italics"/>
              <a:cs typeface="DM Sans Italics"/>
              <a:sym typeface="DM Sans Italics"/>
            </a:endParaRPr>
          </a:p>
        </p:txBody>
      </p:sp>
      <p:sp>
        <p:nvSpPr>
          <p:cNvPr id="7" name="TextBox 7"/>
          <p:cNvSpPr txBox="1"/>
          <p:nvPr/>
        </p:nvSpPr>
        <p:spPr>
          <a:xfrm>
            <a:off x="3332475" y="3591238"/>
            <a:ext cx="11623051" cy="982986"/>
          </a:xfrm>
          <a:prstGeom prst="rect">
            <a:avLst/>
          </a:prstGeom>
        </p:spPr>
        <p:txBody>
          <a:bodyPr lIns="0" tIns="0" rIns="0" bIns="0" rtlCol="0" anchor="t">
            <a:spAutoFit/>
          </a:bodyPr>
          <a:lstStyle/>
          <a:p>
            <a:pPr algn="ctr">
              <a:lnSpc>
                <a:spcPts val="7560"/>
              </a:lnSpc>
            </a:pPr>
            <a:r>
              <a:rPr lang="en-US" sz="7000">
                <a:solidFill>
                  <a:srgbClr val="000000"/>
                </a:solidFill>
                <a:latin typeface="TS Damas Sans"/>
                <a:ea typeface="TS Damas Sans"/>
                <a:cs typeface="TS Damas Sans"/>
                <a:sym typeface="TS Damas Sans"/>
              </a:rPr>
              <a:t>SMALL BEHAVIOURS, BIG IMPACTS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777" b="-2777"/>
            </a:stretch>
          </a:blipFill>
        </p:spPr>
        <p:txBody>
          <a:bodyPr/>
          <a:lstStyle/>
          <a:p>
            <a:endParaRPr lang="en-GB"/>
          </a:p>
        </p:txBody>
      </p:sp>
      <p:grpSp>
        <p:nvGrpSpPr>
          <p:cNvPr id="3" name="Group 3"/>
          <p:cNvGrpSpPr/>
          <p:nvPr/>
        </p:nvGrpSpPr>
        <p:grpSpPr>
          <a:xfrm>
            <a:off x="665576" y="581778"/>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2373228" y="581778"/>
            <a:ext cx="0" cy="9123443"/>
          </a:xfrm>
          <a:prstGeom prst="line">
            <a:avLst/>
          </a:prstGeom>
          <a:ln w="28575" cap="flat">
            <a:solidFill>
              <a:srgbClr val="000000"/>
            </a:solidFill>
            <a:prstDash val="solid"/>
            <a:headEnd type="none" w="sm" len="sm"/>
            <a:tailEnd type="none" w="sm" len="sm"/>
          </a:ln>
        </p:spPr>
        <p:txBody>
          <a:bodyPr/>
          <a:lstStyle/>
          <a:p>
            <a:endParaRPr lang="en-GB"/>
          </a:p>
        </p:txBody>
      </p:sp>
      <p:grpSp>
        <p:nvGrpSpPr>
          <p:cNvPr id="7" name="Group 7"/>
          <p:cNvGrpSpPr/>
          <p:nvPr/>
        </p:nvGrpSpPr>
        <p:grpSpPr>
          <a:xfrm>
            <a:off x="2122200" y="902741"/>
            <a:ext cx="502056" cy="50205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9" name="TextBox 9"/>
            <p:cNvSpPr txBox="1"/>
            <p:nvPr/>
          </p:nvSpPr>
          <p:spPr>
            <a:xfrm>
              <a:off x="139700" y="168275"/>
              <a:ext cx="533400" cy="504825"/>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p:cNvGrpSpPr/>
          <p:nvPr/>
        </p:nvGrpSpPr>
        <p:grpSpPr>
          <a:xfrm>
            <a:off x="2122200" y="1953771"/>
            <a:ext cx="502056" cy="50205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12" name="TextBox 12"/>
            <p:cNvSpPr txBox="1"/>
            <p:nvPr/>
          </p:nvSpPr>
          <p:spPr>
            <a:xfrm>
              <a:off x="139700" y="168275"/>
              <a:ext cx="533400" cy="504825"/>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3" name="Group 13"/>
          <p:cNvGrpSpPr/>
          <p:nvPr/>
        </p:nvGrpSpPr>
        <p:grpSpPr>
          <a:xfrm>
            <a:off x="2122200" y="2936378"/>
            <a:ext cx="502056" cy="50205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15" name="TextBox 15"/>
            <p:cNvSpPr txBox="1"/>
            <p:nvPr/>
          </p:nvSpPr>
          <p:spPr>
            <a:xfrm>
              <a:off x="139700" y="168275"/>
              <a:ext cx="533400" cy="504825"/>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6" name="Group 16"/>
          <p:cNvGrpSpPr/>
          <p:nvPr/>
        </p:nvGrpSpPr>
        <p:grpSpPr>
          <a:xfrm>
            <a:off x="2122200" y="3952785"/>
            <a:ext cx="502056" cy="50205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18" name="TextBox 18"/>
            <p:cNvSpPr txBox="1"/>
            <p:nvPr/>
          </p:nvSpPr>
          <p:spPr>
            <a:xfrm>
              <a:off x="139700" y="168275"/>
              <a:ext cx="533400" cy="504825"/>
            </a:xfrm>
            <a:prstGeom prst="rect">
              <a:avLst/>
            </a:prstGeom>
          </p:spPr>
          <p:txBody>
            <a:bodyPr lIns="50800" tIns="50800" rIns="50800" bIns="50800" rtlCol="0" anchor="ctr"/>
            <a:lstStyle/>
            <a:p>
              <a:pPr algn="ctr">
                <a:lnSpc>
                  <a:spcPts val="2266"/>
                </a:lnSpc>
              </a:pPr>
              <a:endParaRPr/>
            </a:p>
          </p:txBody>
        </p:sp>
      </p:grpSp>
      <p:sp>
        <p:nvSpPr>
          <p:cNvPr id="19" name="TextBox 19"/>
          <p:cNvSpPr txBox="1"/>
          <p:nvPr/>
        </p:nvSpPr>
        <p:spPr>
          <a:xfrm>
            <a:off x="7047130" y="1095375"/>
            <a:ext cx="10177595" cy="1783467"/>
          </a:xfrm>
          <a:prstGeom prst="rect">
            <a:avLst/>
          </a:prstGeom>
        </p:spPr>
        <p:txBody>
          <a:bodyPr lIns="0" tIns="0" rIns="0" bIns="0" rtlCol="0" anchor="t">
            <a:spAutoFit/>
          </a:bodyPr>
          <a:lstStyle/>
          <a:p>
            <a:pPr algn="r">
              <a:lnSpc>
                <a:spcPts val="6912"/>
              </a:lnSpc>
            </a:pPr>
            <a:r>
              <a:rPr lang="en-US" sz="6400" spc="57">
                <a:solidFill>
                  <a:srgbClr val="000000"/>
                </a:solidFill>
                <a:latin typeface="TS Damas Sans"/>
                <a:ea typeface="TS Damas Sans"/>
                <a:cs typeface="TS Damas Sans"/>
                <a:sym typeface="TS Damas Sans"/>
              </a:rPr>
              <a:t>PROTECTED </a:t>
            </a:r>
          </a:p>
          <a:p>
            <a:pPr algn="r">
              <a:lnSpc>
                <a:spcPts val="6912"/>
              </a:lnSpc>
            </a:pPr>
            <a:r>
              <a:rPr lang="en-US" sz="6400" spc="57">
                <a:solidFill>
                  <a:srgbClr val="000000"/>
                </a:solidFill>
                <a:latin typeface="TS Damas Sans"/>
                <a:ea typeface="TS Damas Sans"/>
                <a:cs typeface="TS Damas Sans"/>
                <a:sym typeface="TS Damas Sans"/>
              </a:rPr>
              <a:t>CHARACTERISTICS</a:t>
            </a:r>
          </a:p>
        </p:txBody>
      </p:sp>
      <p:sp>
        <p:nvSpPr>
          <p:cNvPr id="20" name="TextBox 20"/>
          <p:cNvSpPr txBox="1"/>
          <p:nvPr/>
        </p:nvSpPr>
        <p:spPr>
          <a:xfrm>
            <a:off x="3471039" y="910563"/>
            <a:ext cx="4720461" cy="543561"/>
          </a:xfrm>
          <a:prstGeom prst="rect">
            <a:avLst/>
          </a:prstGeom>
        </p:spPr>
        <p:txBody>
          <a:bodyPr lIns="0" tIns="0" rIns="0" bIns="0" rtlCol="0" anchor="t">
            <a:spAutoFit/>
          </a:bodyPr>
          <a:lstStyle/>
          <a:p>
            <a:pPr algn="l">
              <a:lnSpc>
                <a:spcPts val="4120"/>
              </a:lnSpc>
            </a:pPr>
            <a:r>
              <a:rPr lang="en-US" sz="4000">
                <a:solidFill>
                  <a:srgbClr val="000000"/>
                </a:solidFill>
                <a:latin typeface="DM Sans"/>
                <a:ea typeface="DM Sans"/>
                <a:cs typeface="DM Sans"/>
                <a:sym typeface="DM Sans"/>
              </a:rPr>
              <a:t>Age</a:t>
            </a:r>
          </a:p>
        </p:txBody>
      </p:sp>
      <p:grpSp>
        <p:nvGrpSpPr>
          <p:cNvPr id="21" name="Group 21"/>
          <p:cNvGrpSpPr/>
          <p:nvPr/>
        </p:nvGrpSpPr>
        <p:grpSpPr>
          <a:xfrm>
            <a:off x="2122200" y="4969191"/>
            <a:ext cx="502056" cy="50205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23" name="TextBox 23"/>
            <p:cNvSpPr txBox="1"/>
            <p:nvPr/>
          </p:nvSpPr>
          <p:spPr>
            <a:xfrm>
              <a:off x="139700" y="168275"/>
              <a:ext cx="533400" cy="504825"/>
            </a:xfrm>
            <a:prstGeom prst="rect">
              <a:avLst/>
            </a:prstGeom>
          </p:spPr>
          <p:txBody>
            <a:bodyPr lIns="50800" tIns="50800" rIns="50800" bIns="50800" rtlCol="0" anchor="ctr"/>
            <a:lstStyle/>
            <a:p>
              <a:pPr algn="ctr">
                <a:lnSpc>
                  <a:spcPts val="2266"/>
                </a:lnSpc>
              </a:pPr>
              <a:endParaRPr/>
            </a:p>
          </p:txBody>
        </p:sp>
      </p:grpSp>
      <p:sp>
        <p:nvSpPr>
          <p:cNvPr id="24" name="TextBox 24"/>
          <p:cNvSpPr txBox="1"/>
          <p:nvPr/>
        </p:nvSpPr>
        <p:spPr>
          <a:xfrm>
            <a:off x="3471039" y="1927795"/>
            <a:ext cx="7253196" cy="543561"/>
          </a:xfrm>
          <a:prstGeom prst="rect">
            <a:avLst/>
          </a:prstGeom>
        </p:spPr>
        <p:txBody>
          <a:bodyPr lIns="0" tIns="0" rIns="0" bIns="0" rtlCol="0" anchor="t">
            <a:spAutoFit/>
          </a:bodyPr>
          <a:lstStyle/>
          <a:p>
            <a:pPr algn="l">
              <a:lnSpc>
                <a:spcPts val="4120"/>
              </a:lnSpc>
            </a:pPr>
            <a:r>
              <a:rPr lang="en-US" sz="4000">
                <a:solidFill>
                  <a:srgbClr val="000000"/>
                </a:solidFill>
                <a:latin typeface="DM Sans"/>
                <a:ea typeface="DM Sans"/>
                <a:cs typeface="DM Sans"/>
                <a:sym typeface="DM Sans"/>
              </a:rPr>
              <a:t>Gender reassignment</a:t>
            </a:r>
          </a:p>
        </p:txBody>
      </p:sp>
      <p:sp>
        <p:nvSpPr>
          <p:cNvPr id="25" name="TextBox 25"/>
          <p:cNvSpPr txBox="1"/>
          <p:nvPr/>
        </p:nvSpPr>
        <p:spPr>
          <a:xfrm>
            <a:off x="3471039" y="9063067"/>
            <a:ext cx="11879490" cy="543561"/>
          </a:xfrm>
          <a:prstGeom prst="rect">
            <a:avLst/>
          </a:prstGeom>
        </p:spPr>
        <p:txBody>
          <a:bodyPr lIns="0" tIns="0" rIns="0" bIns="0" rtlCol="0" anchor="t">
            <a:spAutoFit/>
          </a:bodyPr>
          <a:lstStyle/>
          <a:p>
            <a:pPr algn="l">
              <a:lnSpc>
                <a:spcPts val="4120"/>
              </a:lnSpc>
            </a:pPr>
            <a:r>
              <a:rPr lang="en-US" sz="4000">
                <a:solidFill>
                  <a:srgbClr val="000000"/>
                </a:solidFill>
                <a:latin typeface="DM Sans"/>
                <a:ea typeface="DM Sans"/>
                <a:cs typeface="DM Sans"/>
                <a:sym typeface="DM Sans"/>
              </a:rPr>
              <a:t>Being married or in a civil partnership</a:t>
            </a:r>
          </a:p>
        </p:txBody>
      </p:sp>
      <p:sp>
        <p:nvSpPr>
          <p:cNvPr id="26" name="TextBox 26"/>
          <p:cNvSpPr txBox="1"/>
          <p:nvPr/>
        </p:nvSpPr>
        <p:spPr>
          <a:xfrm>
            <a:off x="3505614" y="4983823"/>
            <a:ext cx="12587695" cy="543561"/>
          </a:xfrm>
          <a:prstGeom prst="rect">
            <a:avLst/>
          </a:prstGeom>
        </p:spPr>
        <p:txBody>
          <a:bodyPr lIns="0" tIns="0" rIns="0" bIns="0" rtlCol="0" anchor="t">
            <a:spAutoFit/>
          </a:bodyPr>
          <a:lstStyle/>
          <a:p>
            <a:pPr algn="l">
              <a:lnSpc>
                <a:spcPts val="4120"/>
              </a:lnSpc>
            </a:pPr>
            <a:r>
              <a:rPr lang="en-US" sz="4000">
                <a:solidFill>
                  <a:srgbClr val="000000"/>
                </a:solidFill>
                <a:latin typeface="DM Sans"/>
                <a:ea typeface="DM Sans"/>
                <a:cs typeface="DM Sans"/>
                <a:sym typeface="DM Sans"/>
              </a:rPr>
              <a:t>Disability</a:t>
            </a:r>
          </a:p>
        </p:txBody>
      </p:sp>
      <p:sp>
        <p:nvSpPr>
          <p:cNvPr id="27" name="TextBox 27"/>
          <p:cNvSpPr txBox="1"/>
          <p:nvPr/>
        </p:nvSpPr>
        <p:spPr>
          <a:xfrm>
            <a:off x="3505614" y="3964012"/>
            <a:ext cx="11879490" cy="543561"/>
          </a:xfrm>
          <a:prstGeom prst="rect">
            <a:avLst/>
          </a:prstGeom>
        </p:spPr>
        <p:txBody>
          <a:bodyPr lIns="0" tIns="0" rIns="0" bIns="0" rtlCol="0" anchor="t">
            <a:spAutoFit/>
          </a:bodyPr>
          <a:lstStyle/>
          <a:p>
            <a:pPr algn="l">
              <a:lnSpc>
                <a:spcPts val="4120"/>
              </a:lnSpc>
            </a:pPr>
            <a:r>
              <a:rPr lang="en-US" sz="4000">
                <a:solidFill>
                  <a:srgbClr val="000000"/>
                </a:solidFill>
                <a:latin typeface="DM Sans"/>
                <a:ea typeface="DM Sans"/>
                <a:cs typeface="DM Sans"/>
                <a:sym typeface="DM Sans"/>
              </a:rPr>
              <a:t>Being pregnant or on maternity leave</a:t>
            </a:r>
          </a:p>
        </p:txBody>
      </p:sp>
      <p:grpSp>
        <p:nvGrpSpPr>
          <p:cNvPr id="28" name="Group 28"/>
          <p:cNvGrpSpPr/>
          <p:nvPr/>
        </p:nvGrpSpPr>
        <p:grpSpPr>
          <a:xfrm>
            <a:off x="2122200" y="5985597"/>
            <a:ext cx="502056" cy="50205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30" name="TextBox 30"/>
            <p:cNvSpPr txBox="1"/>
            <p:nvPr/>
          </p:nvSpPr>
          <p:spPr>
            <a:xfrm>
              <a:off x="139700" y="168275"/>
              <a:ext cx="533400" cy="504825"/>
            </a:xfrm>
            <a:prstGeom prst="rect">
              <a:avLst/>
            </a:prstGeom>
          </p:spPr>
          <p:txBody>
            <a:bodyPr lIns="50800" tIns="50800" rIns="50800" bIns="50800" rtlCol="0" anchor="ctr"/>
            <a:lstStyle/>
            <a:p>
              <a:pPr algn="ctr">
                <a:lnSpc>
                  <a:spcPts val="2266"/>
                </a:lnSpc>
              </a:pPr>
              <a:endParaRPr/>
            </a:p>
          </p:txBody>
        </p:sp>
      </p:grpSp>
      <p:sp>
        <p:nvSpPr>
          <p:cNvPr id="31" name="TextBox 31"/>
          <p:cNvSpPr txBox="1"/>
          <p:nvPr/>
        </p:nvSpPr>
        <p:spPr>
          <a:xfrm>
            <a:off x="3505614" y="6003634"/>
            <a:ext cx="13753686" cy="543561"/>
          </a:xfrm>
          <a:prstGeom prst="rect">
            <a:avLst/>
          </a:prstGeom>
        </p:spPr>
        <p:txBody>
          <a:bodyPr lIns="0" tIns="0" rIns="0" bIns="0" rtlCol="0" anchor="t">
            <a:spAutoFit/>
          </a:bodyPr>
          <a:lstStyle/>
          <a:p>
            <a:pPr algn="l">
              <a:lnSpc>
                <a:spcPts val="4120"/>
              </a:lnSpc>
            </a:pPr>
            <a:r>
              <a:rPr lang="en-US" sz="4000">
                <a:solidFill>
                  <a:srgbClr val="000000"/>
                </a:solidFill>
                <a:latin typeface="DM Sans"/>
                <a:ea typeface="DM Sans"/>
                <a:cs typeface="DM Sans"/>
                <a:sym typeface="DM Sans"/>
              </a:rPr>
              <a:t>Race including colour, nationality, ethnic or national origin</a:t>
            </a:r>
          </a:p>
        </p:txBody>
      </p:sp>
      <p:grpSp>
        <p:nvGrpSpPr>
          <p:cNvPr id="32" name="Group 32"/>
          <p:cNvGrpSpPr/>
          <p:nvPr/>
        </p:nvGrpSpPr>
        <p:grpSpPr>
          <a:xfrm>
            <a:off x="2122200" y="7002004"/>
            <a:ext cx="502056" cy="502056"/>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34" name="TextBox 34"/>
            <p:cNvSpPr txBox="1"/>
            <p:nvPr/>
          </p:nvSpPr>
          <p:spPr>
            <a:xfrm>
              <a:off x="139700" y="168275"/>
              <a:ext cx="533400" cy="504825"/>
            </a:xfrm>
            <a:prstGeom prst="rect">
              <a:avLst/>
            </a:prstGeom>
          </p:spPr>
          <p:txBody>
            <a:bodyPr lIns="50800" tIns="50800" rIns="50800" bIns="50800" rtlCol="0" anchor="ctr"/>
            <a:lstStyle/>
            <a:p>
              <a:pPr algn="ctr">
                <a:lnSpc>
                  <a:spcPts val="2266"/>
                </a:lnSpc>
              </a:pPr>
              <a:endParaRPr/>
            </a:p>
          </p:txBody>
        </p:sp>
      </p:grpSp>
      <p:sp>
        <p:nvSpPr>
          <p:cNvPr id="35" name="TextBox 35"/>
          <p:cNvSpPr txBox="1"/>
          <p:nvPr/>
        </p:nvSpPr>
        <p:spPr>
          <a:xfrm>
            <a:off x="3505614" y="7023445"/>
            <a:ext cx="13753686" cy="543561"/>
          </a:xfrm>
          <a:prstGeom prst="rect">
            <a:avLst/>
          </a:prstGeom>
        </p:spPr>
        <p:txBody>
          <a:bodyPr lIns="0" tIns="0" rIns="0" bIns="0" rtlCol="0" anchor="t">
            <a:spAutoFit/>
          </a:bodyPr>
          <a:lstStyle/>
          <a:p>
            <a:pPr algn="l">
              <a:lnSpc>
                <a:spcPts val="4120"/>
              </a:lnSpc>
            </a:pPr>
            <a:r>
              <a:rPr lang="en-US" sz="4000">
                <a:solidFill>
                  <a:srgbClr val="000000"/>
                </a:solidFill>
                <a:latin typeface="DM Sans"/>
                <a:ea typeface="DM Sans"/>
                <a:cs typeface="DM Sans"/>
                <a:sym typeface="DM Sans"/>
              </a:rPr>
              <a:t>Religion or belief</a:t>
            </a:r>
          </a:p>
        </p:txBody>
      </p:sp>
      <p:grpSp>
        <p:nvGrpSpPr>
          <p:cNvPr id="36" name="Group 36"/>
          <p:cNvGrpSpPr/>
          <p:nvPr/>
        </p:nvGrpSpPr>
        <p:grpSpPr>
          <a:xfrm>
            <a:off x="2122200" y="8018410"/>
            <a:ext cx="502056" cy="502056"/>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38" name="TextBox 38"/>
            <p:cNvSpPr txBox="1"/>
            <p:nvPr/>
          </p:nvSpPr>
          <p:spPr>
            <a:xfrm>
              <a:off x="139700" y="168275"/>
              <a:ext cx="533400" cy="504825"/>
            </a:xfrm>
            <a:prstGeom prst="rect">
              <a:avLst/>
            </a:prstGeom>
          </p:spPr>
          <p:txBody>
            <a:bodyPr lIns="50800" tIns="50800" rIns="50800" bIns="50800" rtlCol="0" anchor="ctr"/>
            <a:lstStyle/>
            <a:p>
              <a:pPr algn="ctr">
                <a:lnSpc>
                  <a:spcPts val="2266"/>
                </a:lnSpc>
              </a:pPr>
              <a:endParaRPr/>
            </a:p>
          </p:txBody>
        </p:sp>
      </p:grpSp>
      <p:sp>
        <p:nvSpPr>
          <p:cNvPr id="39" name="TextBox 39"/>
          <p:cNvSpPr txBox="1"/>
          <p:nvPr/>
        </p:nvSpPr>
        <p:spPr>
          <a:xfrm>
            <a:off x="3505614" y="8043256"/>
            <a:ext cx="13753686" cy="543561"/>
          </a:xfrm>
          <a:prstGeom prst="rect">
            <a:avLst/>
          </a:prstGeom>
        </p:spPr>
        <p:txBody>
          <a:bodyPr lIns="0" tIns="0" rIns="0" bIns="0" rtlCol="0" anchor="t">
            <a:spAutoFit/>
          </a:bodyPr>
          <a:lstStyle/>
          <a:p>
            <a:pPr algn="l">
              <a:lnSpc>
                <a:spcPts val="4120"/>
              </a:lnSpc>
            </a:pPr>
            <a:r>
              <a:rPr lang="en-US" sz="4000">
                <a:solidFill>
                  <a:srgbClr val="000000"/>
                </a:solidFill>
                <a:latin typeface="DM Sans"/>
                <a:ea typeface="DM Sans"/>
                <a:cs typeface="DM Sans"/>
                <a:sym typeface="DM Sans"/>
              </a:rPr>
              <a:t>Sex</a:t>
            </a:r>
          </a:p>
        </p:txBody>
      </p:sp>
      <p:grpSp>
        <p:nvGrpSpPr>
          <p:cNvPr id="40" name="Group 40"/>
          <p:cNvGrpSpPr/>
          <p:nvPr/>
        </p:nvGrpSpPr>
        <p:grpSpPr>
          <a:xfrm>
            <a:off x="2122200" y="9034816"/>
            <a:ext cx="502056" cy="50205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F1F1"/>
            </a:solidFill>
            <a:ln w="28575" cap="sq">
              <a:solidFill>
                <a:srgbClr val="000000"/>
              </a:solidFill>
              <a:prstDash val="solid"/>
              <a:miter/>
            </a:ln>
          </p:spPr>
          <p:txBody>
            <a:bodyPr/>
            <a:lstStyle/>
            <a:p>
              <a:endParaRPr lang="en-GB"/>
            </a:p>
          </p:txBody>
        </p:sp>
        <p:sp>
          <p:nvSpPr>
            <p:cNvPr id="42" name="TextBox 42"/>
            <p:cNvSpPr txBox="1"/>
            <p:nvPr/>
          </p:nvSpPr>
          <p:spPr>
            <a:xfrm>
              <a:off x="139700" y="168275"/>
              <a:ext cx="533400" cy="504825"/>
            </a:xfrm>
            <a:prstGeom prst="rect">
              <a:avLst/>
            </a:prstGeom>
          </p:spPr>
          <p:txBody>
            <a:bodyPr lIns="50800" tIns="50800" rIns="50800" bIns="50800" rtlCol="0" anchor="ctr"/>
            <a:lstStyle/>
            <a:p>
              <a:pPr algn="ctr">
                <a:lnSpc>
                  <a:spcPts val="2266"/>
                </a:lnSpc>
              </a:pPr>
              <a:endParaRPr/>
            </a:p>
          </p:txBody>
        </p:sp>
      </p:grpSp>
      <p:sp>
        <p:nvSpPr>
          <p:cNvPr id="43" name="TextBox 43"/>
          <p:cNvSpPr txBox="1"/>
          <p:nvPr/>
        </p:nvSpPr>
        <p:spPr>
          <a:xfrm>
            <a:off x="3505614" y="2945903"/>
            <a:ext cx="11879490" cy="543561"/>
          </a:xfrm>
          <a:prstGeom prst="rect">
            <a:avLst/>
          </a:prstGeom>
        </p:spPr>
        <p:txBody>
          <a:bodyPr lIns="0" tIns="0" rIns="0" bIns="0" rtlCol="0" anchor="t">
            <a:spAutoFit/>
          </a:bodyPr>
          <a:lstStyle/>
          <a:p>
            <a:pPr algn="l">
              <a:lnSpc>
                <a:spcPts val="4120"/>
              </a:lnSpc>
            </a:pPr>
            <a:r>
              <a:rPr lang="en-US" sz="4000">
                <a:solidFill>
                  <a:srgbClr val="000000"/>
                </a:solidFill>
                <a:latin typeface="DM Sans"/>
                <a:ea typeface="DM Sans"/>
                <a:cs typeface="DM Sans"/>
                <a:sym typeface="DM Sans"/>
              </a:rPr>
              <a:t>Sexuality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777" b="-2777"/>
            </a:stretch>
          </a:blipFill>
        </p:spPr>
        <p:txBody>
          <a:bodyPr/>
          <a:lstStyle/>
          <a:p>
            <a:endParaRPr lang="en-GB"/>
          </a:p>
        </p:txBody>
      </p:sp>
      <p:grpSp>
        <p:nvGrpSpPr>
          <p:cNvPr id="3" name="Group 3"/>
          <p:cNvGrpSpPr/>
          <p:nvPr/>
        </p:nvGrpSpPr>
        <p:grpSpPr>
          <a:xfrm>
            <a:off x="665576" y="647700"/>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3332474" y="4652006"/>
            <a:ext cx="11623051" cy="1000274"/>
          </a:xfrm>
          <a:prstGeom prst="rect">
            <a:avLst/>
          </a:prstGeom>
        </p:spPr>
        <p:txBody>
          <a:bodyPr lIns="0" tIns="0" rIns="0" bIns="0" rtlCol="0" anchor="t">
            <a:spAutoFit/>
          </a:bodyPr>
          <a:lstStyle/>
          <a:p>
            <a:pPr algn="ctr">
              <a:lnSpc>
                <a:spcPts val="7560"/>
              </a:lnSpc>
            </a:pPr>
            <a:r>
              <a:rPr lang="en-US" sz="7000" dirty="0">
                <a:solidFill>
                  <a:srgbClr val="000000"/>
                </a:solidFill>
                <a:latin typeface="TS Damas Sans"/>
                <a:ea typeface="TS Damas Sans"/>
                <a:cs typeface="TS Damas Sans"/>
                <a:sym typeface="TS Damas Sans"/>
              </a:rPr>
              <a:t>A MOMENT TO CONSIDER “</a:t>
            </a:r>
            <a:r>
              <a:rPr lang="en-US" sz="7000" b="1" dirty="0">
                <a:solidFill>
                  <a:srgbClr val="000000"/>
                </a:solidFill>
                <a:latin typeface="TS Damas Sans Italics"/>
                <a:ea typeface="TS Damas Sans Italics"/>
                <a:cs typeface="TS Damas Sans Italics"/>
                <a:sym typeface="TS Damas Sans Italics"/>
              </a:rPr>
              <a:t>INTENT”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777" b="-2777"/>
            </a:stretch>
          </a:blipFill>
        </p:spPr>
        <p:txBody>
          <a:bodyPr/>
          <a:lstStyle/>
          <a:p>
            <a:endParaRPr lang="en-GB"/>
          </a:p>
        </p:txBody>
      </p:sp>
      <p:grpSp>
        <p:nvGrpSpPr>
          <p:cNvPr id="3" name="Group 3"/>
          <p:cNvGrpSpPr/>
          <p:nvPr/>
        </p:nvGrpSpPr>
        <p:grpSpPr>
          <a:xfrm>
            <a:off x="665576" y="581778"/>
            <a:ext cx="16956848" cy="9123443"/>
            <a:chOff x="0" y="0"/>
            <a:chExt cx="4466001" cy="2402882"/>
          </a:xfrm>
        </p:grpSpPr>
        <p:sp>
          <p:nvSpPr>
            <p:cNvPr id="4" name="Freeform 4"/>
            <p:cNvSpPr/>
            <p:nvPr/>
          </p:nvSpPr>
          <p:spPr>
            <a:xfrm>
              <a:off x="0" y="0"/>
              <a:ext cx="4466001" cy="2402882"/>
            </a:xfrm>
            <a:custGeom>
              <a:avLst/>
              <a:gdLst/>
              <a:ahLst/>
              <a:cxnLst/>
              <a:rect l="l" t="t" r="r" b="b"/>
              <a:pathLst>
                <a:path w="4466001" h="2402882">
                  <a:moveTo>
                    <a:pt x="0" y="0"/>
                  </a:moveTo>
                  <a:lnTo>
                    <a:pt x="4466001" y="0"/>
                  </a:lnTo>
                  <a:lnTo>
                    <a:pt x="4466001" y="2402882"/>
                  </a:lnTo>
                  <a:lnTo>
                    <a:pt x="0" y="2402882"/>
                  </a:lnTo>
                  <a:close/>
                </a:path>
              </a:pathLst>
            </a:custGeom>
            <a:solidFill>
              <a:srgbClr val="F1F1F1"/>
            </a:solidFill>
            <a:ln w="28575" cap="sq">
              <a:solidFill>
                <a:srgbClr val="000000"/>
              </a:solidFill>
              <a:prstDash val="solid"/>
              <a:miter/>
            </a:ln>
          </p:spPr>
          <p:txBody>
            <a:bodyPr/>
            <a:lstStyle/>
            <a:p>
              <a:endParaRPr lang="en-GB"/>
            </a:p>
          </p:txBody>
        </p:sp>
        <p:sp>
          <p:nvSpPr>
            <p:cNvPr id="5" name="TextBox 5"/>
            <p:cNvSpPr txBox="1"/>
            <p:nvPr/>
          </p:nvSpPr>
          <p:spPr>
            <a:xfrm>
              <a:off x="0" y="-38100"/>
              <a:ext cx="4466001" cy="244098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529701" y="4112351"/>
            <a:ext cx="15228597" cy="2243272"/>
          </a:xfrm>
          <a:prstGeom prst="rect">
            <a:avLst/>
          </a:prstGeom>
        </p:spPr>
        <p:txBody>
          <a:bodyPr lIns="0" tIns="0" rIns="0" bIns="0" rtlCol="0" anchor="t">
            <a:spAutoFit/>
          </a:bodyPr>
          <a:lstStyle/>
          <a:p>
            <a:pPr algn="ctr">
              <a:lnSpc>
                <a:spcPts val="17222"/>
              </a:lnSpc>
            </a:pPr>
            <a:r>
              <a:rPr lang="en-US" sz="15946" spc="-95">
                <a:solidFill>
                  <a:srgbClr val="242E82"/>
                </a:solidFill>
                <a:latin typeface="TS Damas Sans"/>
                <a:ea typeface="TS Damas Sans"/>
                <a:cs typeface="TS Damas Sans"/>
                <a:sym typeface="TS Damas Sans"/>
              </a:rPr>
              <a:t>INTERVENING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89fb225-206e-4ef6-9aa2-27759bd64c2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630C46B6C8B242B8BB0D1080C0F342" ma:contentTypeVersion="16" ma:contentTypeDescription="Create a new document." ma:contentTypeScope="" ma:versionID="50fb1458cfbdb5d90e54cc2807c6fbbd">
  <xsd:schema xmlns:xsd="http://www.w3.org/2001/XMLSchema" xmlns:xs="http://www.w3.org/2001/XMLSchema" xmlns:p="http://schemas.microsoft.com/office/2006/metadata/properties" xmlns:ns3="a89fb225-206e-4ef6-9aa2-27759bd64c2e" xmlns:ns4="82522170-1845-42be-9891-f2b1c53e48c4" targetNamespace="http://schemas.microsoft.com/office/2006/metadata/properties" ma:root="true" ma:fieldsID="b732559e0f3fcee574a9903bac554054" ns3:_="" ns4:_="">
    <xsd:import namespace="a89fb225-206e-4ef6-9aa2-27759bd64c2e"/>
    <xsd:import namespace="82522170-1845-42be-9891-f2b1c53e48c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3:MediaServiceObjectDetectorVersions"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9fb225-206e-4ef6-9aa2-27759bd64c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522170-1845-42be-9891-f2b1c53e48c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61DBE2-28DD-485B-8E91-E62BDF997A1A}">
  <ds:schemaRefs>
    <ds:schemaRef ds:uri="http://purl.org/dc/dcmitype/"/>
    <ds:schemaRef ds:uri="http://purl.org/dc/elements/1.1/"/>
    <ds:schemaRef ds:uri="http://schemas.openxmlformats.org/package/2006/metadata/core-properties"/>
    <ds:schemaRef ds:uri="a89fb225-206e-4ef6-9aa2-27759bd64c2e"/>
    <ds:schemaRef ds:uri="http://schemas.microsoft.com/office/2006/documentManagement/types"/>
    <ds:schemaRef ds:uri="http://purl.org/dc/terms/"/>
    <ds:schemaRef ds:uri="http://schemas.microsoft.com/office/infopath/2007/PartnerControls"/>
    <ds:schemaRef ds:uri="82522170-1845-42be-9891-f2b1c53e48c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1D2F44D-1F2F-447B-AD7B-AF9E6F3C82D2}">
  <ds:schemaRefs>
    <ds:schemaRef ds:uri="http://schemas.microsoft.com/sharepoint/v3/contenttype/forms"/>
  </ds:schemaRefs>
</ds:datastoreItem>
</file>

<file path=customXml/itemProps3.xml><?xml version="1.0" encoding="utf-8"?>
<ds:datastoreItem xmlns:ds="http://schemas.openxmlformats.org/officeDocument/2006/customXml" ds:itemID="{CDB554DD-6472-446C-A07D-874349813F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9fb225-206e-4ef6-9aa2-27759bd64c2e"/>
    <ds:schemaRef ds:uri="82522170-1845-42be-9891-f2b1c53e48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210</TotalTime>
  <Words>816</Words>
  <Application>Microsoft Office PowerPoint</Application>
  <PresentationFormat>Custom</PresentationFormat>
  <Paragraphs>80</Paragraphs>
  <Slides>21</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Cascadia Mono</vt:lpstr>
      <vt:lpstr>Calibri</vt:lpstr>
      <vt:lpstr>TS Damas Sans</vt:lpstr>
      <vt:lpstr>Arial</vt:lpstr>
      <vt:lpstr>DM Sans Italics</vt:lpstr>
      <vt:lpstr>DM Sans</vt:lpstr>
      <vt:lpstr>Aptos</vt:lpstr>
      <vt:lpstr>TS Damas Sans Bold</vt:lpstr>
      <vt:lpstr>TS Damas Sans Italics</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Bystander pre-course material</dc:title>
  <dc:creator>Dunlop, Pauline</dc:creator>
  <cp:lastModifiedBy>Dunlop, Pauline</cp:lastModifiedBy>
  <cp:revision>6</cp:revision>
  <dcterms:created xsi:type="dcterms:W3CDTF">2006-08-16T00:00:00Z</dcterms:created>
  <dcterms:modified xsi:type="dcterms:W3CDTF">2026-02-17T10:13:13Z</dcterms:modified>
  <dc:identifier>DAGRr1F5wCU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0x01010009630C46B6C8B242B8BB0D1080C0F342</vt:lpwstr>
  </property>
</Properties>
</file>