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300" r:id="rId3"/>
    <p:sldId id="258" r:id="rId4"/>
    <p:sldId id="304" r:id="rId5"/>
    <p:sldId id="303" r:id="rId6"/>
    <p:sldId id="257" r:id="rId7"/>
    <p:sldId id="298" r:id="rId8"/>
    <p:sldId id="305" r:id="rId9"/>
    <p:sldId id="286" r:id="rId10"/>
    <p:sldId id="287" r:id="rId11"/>
    <p:sldId id="288" r:id="rId12"/>
    <p:sldId id="294" r:id="rId13"/>
    <p:sldId id="297" r:id="rId14"/>
    <p:sldId id="295" r:id="rId15"/>
    <p:sldId id="270" r:id="rId16"/>
    <p:sldId id="30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1A06"/>
    <a:srgbClr val="EA5B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A5328C-C7EF-411D-9AEB-F4505D2B7183}" v="20" dt="2026-02-17T18:29:28.1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904" autoAdjust="0"/>
    <p:restoredTop sz="74395" autoAdjust="0"/>
  </p:normalViewPr>
  <p:slideViewPr>
    <p:cSldViewPr snapToGrid="0">
      <p:cViewPr varScale="1">
        <p:scale>
          <a:sx n="47" d="100"/>
          <a:sy n="47" d="100"/>
        </p:scale>
        <p:origin x="10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1B12B-50E6-41BC-B974-DFA7765E514C}" type="datetimeFigureOut">
              <a:rPr lang="en-GB" smtClean="0"/>
              <a:t>18/02/2026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2C4E97-F2C9-4ECF-8E78-5C9134A20747}" type="slidenum">
              <a:rPr lang="en-GB" smtClean="0"/>
              <a:t>‹#›</a:t>
            </a:fld>
            <a:endParaRPr lang="en-GB"/>
          </a:p>
        </p:txBody>
      </p:sp>
    </p:spTree>
    <p:extLst>
      <p:ext uri="{BB962C8B-B14F-4D97-AF65-F5344CB8AC3E}">
        <p14:creationId xmlns:p14="http://schemas.microsoft.com/office/powerpoint/2010/main" val="116682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jobs.bmj.com/" TargetMode="External"/><Relationship Id="rId3" Type="http://schemas.openxmlformats.org/officeDocument/2006/relationships/hyperlink" Target="https://www.bma.org.uk/about-us/contact-us/get-in-touch/contact-us" TargetMode="External"/><Relationship Id="rId7" Type="http://schemas.openxmlformats.org/officeDocument/2006/relationships/hyperlink" Target="https://www.bma.org.uk/advice-and-support/career-progression/training/mentoring-for-doctors"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s://www.bma.org.uk/advice-and-support/career-progression/finding-the-right-role/specialty-explorer" TargetMode="External"/><Relationship Id="rId5" Type="http://schemas.openxmlformats.org/officeDocument/2006/relationships/hyperlink" Target="https://www.bma.org.uk/advice-and-support/career-progression/finding-the-right-role/writing-your-medical-cv" TargetMode="External"/><Relationship Id="rId4" Type="http://schemas.openxmlformats.org/officeDocument/2006/relationships/hyperlink" Target="https://www.bma.org.uk/advice-and-support/career-progressi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As the trade union for UK doctors and medical students, no one better understands your day-to-day lives.</a:t>
            </a:r>
          </a:p>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We represent you both individually and collectively, negotiating your pay and rights, and supporting you at work.</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dirty="0"/>
          </a:p>
          <a:p>
            <a:r>
              <a:rPr lang="en-GB" b="1" dirty="0"/>
              <a:t>We fight for you </a:t>
            </a:r>
            <a:r>
              <a:rPr lang="en-GB" b="0" dirty="0"/>
              <a:t>– </a:t>
            </a:r>
            <a:r>
              <a:rPr lang="en-GB" b="0" u="sng" dirty="0"/>
              <a:t>t</a:t>
            </a:r>
            <a:r>
              <a:rPr lang="en-GB" b="0" u="none" dirty="0"/>
              <a:t>ackling issues that impact your daily working life, such as the workplace impacts of COVID-19</a:t>
            </a:r>
          </a:p>
          <a:p>
            <a:r>
              <a:rPr lang="en-GB" b="1" u="none" dirty="0"/>
              <a:t>We give you a voice – </a:t>
            </a:r>
            <a:r>
              <a:rPr lang="en-GB" b="0" u="none" dirty="0"/>
              <a:t>provide a platform for our members to raise </a:t>
            </a:r>
            <a:r>
              <a:rPr lang="en-GB" b="0" dirty="0"/>
              <a:t>campaigns - like recent pay restoration for junior doctors </a:t>
            </a:r>
          </a:p>
          <a:p>
            <a:r>
              <a:rPr lang="en-GB" b="1" dirty="0"/>
              <a:t>We support you - </a:t>
            </a:r>
            <a:r>
              <a:rPr lang="en-GB" dirty="0"/>
              <a:t>We are here if you experience any difficulties at work, need career support or want to build on your professional development. ​</a:t>
            </a:r>
            <a:endParaRPr lang="en-GB" b="1" dirty="0"/>
          </a:p>
          <a:p>
            <a:r>
              <a:rPr lang="en-GB" b="0" dirty="0"/>
              <a:t>- Whether you need wellbeing guidance or want to develop your career, we have the tools to support you. </a:t>
            </a:r>
            <a:endParaRPr lang="en-GB" dirty="0"/>
          </a:p>
          <a:p>
            <a:r>
              <a:rPr lang="en-GB" dirty="0"/>
              <a:t>We are stronger together – </a:t>
            </a:r>
          </a:p>
          <a:p>
            <a:endParaRPr lang="en-GB" dirty="0"/>
          </a:p>
        </p:txBody>
      </p:sp>
      <p:sp>
        <p:nvSpPr>
          <p:cNvPr id="4" name="Slide Number Placeholder 3"/>
          <p:cNvSpPr>
            <a:spLocks noGrp="1"/>
          </p:cNvSpPr>
          <p:nvPr>
            <p:ph type="sldNum" sz="quarter" idx="5"/>
          </p:nvPr>
        </p:nvSpPr>
        <p:spPr/>
        <p:txBody>
          <a:bodyPr/>
          <a:lstStyle/>
          <a:p>
            <a:fld id="{6F311123-4EB6-8547-AB56-D8202EEE85C1}" type="slidenum">
              <a:rPr lang="en-US" smtClean="0"/>
              <a:t>2</a:t>
            </a:fld>
            <a:endParaRPr lang="en-US"/>
          </a:p>
        </p:txBody>
      </p:sp>
    </p:spTree>
    <p:extLst>
      <p:ext uri="{BB962C8B-B14F-4D97-AF65-F5344CB8AC3E}">
        <p14:creationId xmlns:p14="http://schemas.microsoft.com/office/powerpoint/2010/main" val="2509997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2C4E97-F2C9-4ECF-8E78-5C9134A20747}" type="slidenum">
              <a:rPr lang="en-GB" smtClean="0"/>
              <a:t>13</a:t>
            </a:fld>
            <a:endParaRPr lang="en-GB"/>
          </a:p>
        </p:txBody>
      </p:sp>
    </p:spTree>
    <p:extLst>
      <p:ext uri="{BB962C8B-B14F-4D97-AF65-F5344CB8AC3E}">
        <p14:creationId xmlns:p14="http://schemas.microsoft.com/office/powerpoint/2010/main" val="32729283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2C4E97-F2C9-4ECF-8E78-5C9134A20747}" type="slidenum">
              <a:rPr lang="en-GB" smtClean="0"/>
              <a:t>14</a:t>
            </a:fld>
            <a:endParaRPr lang="en-GB"/>
          </a:p>
        </p:txBody>
      </p:sp>
    </p:spTree>
    <p:extLst>
      <p:ext uri="{BB962C8B-B14F-4D97-AF65-F5344CB8AC3E}">
        <p14:creationId xmlns:p14="http://schemas.microsoft.com/office/powerpoint/2010/main" val="610922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As new doctors or in new roles may find yourselves experiencing additional pressures, stress or anxiety as you enter the workforce.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If at any time you need support, or you would like to speak to someone in confidence, please know that we are here for you. Our BMA wellbeing support services are open 24/7 to all doctors and medical students.​ You will have the choice of speaking to a counsellor, or another doctor who you can contact for peer support. ​Visit bma.org.uk or call 0330 123 1245</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​The services are confidential and free of charge. </a:t>
            </a:r>
            <a:endParaRPr lang="en-GB" sz="1200" b="1" dirty="0">
              <a:solidFill>
                <a:schemeClr val="bg1"/>
              </a:solidFill>
            </a:endParaRPr>
          </a:p>
        </p:txBody>
      </p:sp>
      <p:sp>
        <p:nvSpPr>
          <p:cNvPr id="4" name="Slide Number Placeholder 3"/>
          <p:cNvSpPr>
            <a:spLocks noGrp="1"/>
          </p:cNvSpPr>
          <p:nvPr>
            <p:ph type="sldNum" sz="quarter" idx="5"/>
          </p:nvPr>
        </p:nvSpPr>
        <p:spPr/>
        <p:txBody>
          <a:bodyPr/>
          <a:lstStyle/>
          <a:p>
            <a:fld id="{6F311123-4EB6-8547-AB56-D8202EEE85C1}" type="slidenum">
              <a:rPr lang="en-US" smtClean="0"/>
              <a:t>15</a:t>
            </a:fld>
            <a:endParaRPr lang="en-US"/>
          </a:p>
        </p:txBody>
      </p:sp>
    </p:spTree>
    <p:extLst>
      <p:ext uri="{BB962C8B-B14F-4D97-AF65-F5344CB8AC3E}">
        <p14:creationId xmlns:p14="http://schemas.microsoft.com/office/powerpoint/2010/main" val="4220907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6F311123-4EB6-8547-AB56-D8202EEE85C1}" type="slidenum">
              <a:rPr lang="en-US" smtClean="0"/>
              <a:t>16</a:t>
            </a:fld>
            <a:endParaRPr lang="en-US"/>
          </a:p>
        </p:txBody>
      </p:sp>
    </p:spTree>
    <p:extLst>
      <p:ext uri="{BB962C8B-B14F-4D97-AF65-F5344CB8AC3E}">
        <p14:creationId xmlns:p14="http://schemas.microsoft.com/office/powerpoint/2010/main" val="3682915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Whether a new or experienced doctor you may be faced with an employment issue, or require some guidance, at any time in your career.</a:t>
            </a:r>
          </a:p>
          <a:p>
            <a:endParaRPr lang="en-GB" dirty="0"/>
          </a:p>
          <a:p>
            <a:r>
              <a:rPr lang="en-GB" dirty="0"/>
              <a:t>From salary and job planning issues to bullying and harassment, our nationwide team of dedicated advisory staff will provide you</a:t>
            </a:r>
          </a:p>
          <a:p>
            <a:r>
              <a:rPr lang="en-GB" dirty="0"/>
              <a:t>with specialist advice and support.</a:t>
            </a:r>
          </a:p>
          <a:p>
            <a:endParaRPr lang="en-GB" dirty="0"/>
          </a:p>
          <a:p>
            <a:r>
              <a:rPr lang="en-GB" dirty="0"/>
              <a:t>No matter how big or small your concern, if you have a question about your contract, pay or any other aspect of your working life, our team of 240 dedicated expert advisors are here to help you.</a:t>
            </a:r>
          </a:p>
          <a:p>
            <a:endParaRPr lang="en-GB" dirty="0"/>
          </a:p>
          <a:p>
            <a:r>
              <a:rPr lang="en-GB" dirty="0"/>
              <a:t>In 2022, they supported over 22,000 new cases from junior doctor members, with 85% resolved in 3 months. </a:t>
            </a:r>
          </a:p>
        </p:txBody>
      </p:sp>
      <p:sp>
        <p:nvSpPr>
          <p:cNvPr id="4" name="Slide Number Placeholder 3"/>
          <p:cNvSpPr>
            <a:spLocks noGrp="1"/>
          </p:cNvSpPr>
          <p:nvPr>
            <p:ph type="sldNum" sz="quarter" idx="5"/>
          </p:nvPr>
        </p:nvSpPr>
        <p:spPr/>
        <p:txBody>
          <a:bodyPr/>
          <a:lstStyle/>
          <a:p>
            <a:fld id="{6F311123-4EB6-8547-AB56-D8202EEE85C1}" type="slidenum">
              <a:rPr lang="en-US" smtClean="0"/>
              <a:t>3</a:t>
            </a:fld>
            <a:endParaRPr lang="en-US"/>
          </a:p>
        </p:txBody>
      </p:sp>
    </p:spTree>
    <p:extLst>
      <p:ext uri="{BB962C8B-B14F-4D97-AF65-F5344CB8AC3E}">
        <p14:creationId xmlns:p14="http://schemas.microsoft.com/office/powerpoint/2010/main" val="1761415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We are not an indemnity insurer and we don’t deal with patient complaints, so we recommend you seek this cover in addition (Ie. Medical Defence Organisation). </a:t>
            </a:r>
          </a:p>
          <a:p>
            <a:endParaRPr lang="en-GB" dirty="0"/>
          </a:p>
        </p:txBody>
      </p:sp>
      <p:sp>
        <p:nvSpPr>
          <p:cNvPr id="4" name="Slide Number Placeholder 3"/>
          <p:cNvSpPr>
            <a:spLocks noGrp="1"/>
          </p:cNvSpPr>
          <p:nvPr>
            <p:ph type="sldNum" sz="quarter" idx="5"/>
          </p:nvPr>
        </p:nvSpPr>
        <p:spPr/>
        <p:txBody>
          <a:bodyPr/>
          <a:lstStyle/>
          <a:p>
            <a:fld id="{9F2C4E97-F2C9-4ECF-8E78-5C9134A20747}" type="slidenum">
              <a:rPr lang="en-GB" smtClean="0"/>
              <a:t>4</a:t>
            </a:fld>
            <a:endParaRPr lang="en-GB"/>
          </a:p>
        </p:txBody>
      </p:sp>
    </p:spTree>
    <p:extLst>
      <p:ext uri="{BB962C8B-B14F-4D97-AF65-F5344CB8AC3E}">
        <p14:creationId xmlns:p14="http://schemas.microsoft.com/office/powerpoint/2010/main" val="1086017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If you have a query we can refer you to our dedicated </a:t>
            </a:r>
            <a:r>
              <a:rPr lang="en-GB" sz="1200" b="0" i="0" u="none" strike="noStrike" kern="1200" dirty="0">
                <a:solidFill>
                  <a:schemeClr val="tx1"/>
                </a:solidFill>
                <a:effectLst/>
                <a:latin typeface="+mn-lt"/>
                <a:ea typeface="+mn-ea"/>
                <a:cs typeface="+mn-cs"/>
                <a:hlinkClick r:id="rId3"/>
              </a:rPr>
              <a:t>immigration advice service</a:t>
            </a:r>
            <a:r>
              <a:rPr lang="en-GB" sz="1200" b="0" i="0" kern="1200" dirty="0">
                <a:solidFill>
                  <a:schemeClr val="tx1"/>
                </a:solidFill>
                <a:effectLst/>
                <a:latin typeface="+mn-lt"/>
                <a:ea typeface="+mn-ea"/>
                <a:cs typeface="+mn-cs"/>
              </a:rPr>
              <a:t>, where you can get free, basic advice on your initial enquiry.</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If your enquiry is complex and goes beyond basic advice, as a member of the BMA, you will be eligible for a reduced fee for further legal support.</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Initial free advice covers:</a:t>
            </a:r>
          </a:p>
          <a:p>
            <a:r>
              <a:rPr lang="en-GB" sz="1200" b="0" i="0" kern="1200" dirty="0">
                <a:solidFill>
                  <a:schemeClr val="tx1"/>
                </a:solidFill>
                <a:effectLst/>
                <a:latin typeface="+mn-lt"/>
                <a:ea typeface="+mn-ea"/>
                <a:cs typeface="+mn-cs"/>
              </a:rPr>
              <a:t>Advice on applications for leave to enter or remain in the UK that are within the immigration rules.</a:t>
            </a:r>
          </a:p>
          <a:p>
            <a:r>
              <a:rPr lang="en-GB" sz="1200" b="0" i="0" kern="1200" dirty="0">
                <a:solidFill>
                  <a:schemeClr val="tx1"/>
                </a:solidFill>
                <a:effectLst/>
                <a:latin typeface="+mn-lt"/>
                <a:ea typeface="+mn-ea"/>
                <a:cs typeface="+mn-cs"/>
              </a:rPr>
              <a:t>Diagnosis of your need for specific immigration advice.</a:t>
            </a:r>
          </a:p>
          <a:p>
            <a:r>
              <a:rPr lang="en-GB" sz="1200" b="0" i="0" kern="1200" dirty="0">
                <a:solidFill>
                  <a:schemeClr val="tx1"/>
                </a:solidFill>
                <a:effectLst/>
                <a:latin typeface="+mn-lt"/>
                <a:ea typeface="+mn-ea"/>
                <a:cs typeface="+mn-cs"/>
              </a:rPr>
              <a:t>One-off advice.</a:t>
            </a:r>
          </a:p>
          <a:p>
            <a:r>
              <a:rPr lang="en-GB" sz="1200" b="0" i="0" kern="1200" dirty="0">
                <a:solidFill>
                  <a:schemeClr val="tx1"/>
                </a:solidFill>
                <a:effectLst/>
                <a:latin typeface="+mn-lt"/>
                <a:ea typeface="+mn-ea"/>
                <a:cs typeface="+mn-cs"/>
              </a:rPr>
              <a:t> </a:t>
            </a:r>
          </a:p>
          <a:p>
            <a:r>
              <a:rPr lang="en-GB" sz="1200" b="0" i="0" kern="1200" dirty="0">
                <a:solidFill>
                  <a:schemeClr val="tx1"/>
                </a:solidFill>
                <a:effectLst/>
                <a:latin typeface="+mn-lt"/>
                <a:ea typeface="+mn-ea"/>
                <a:cs typeface="+mn-cs"/>
              </a:rPr>
              <a:t>Progress your career</a:t>
            </a:r>
          </a:p>
          <a:p>
            <a:r>
              <a:rPr lang="en-GB" sz="1200" b="0" i="0" kern="1200" dirty="0">
                <a:solidFill>
                  <a:schemeClr val="tx1"/>
                </a:solidFill>
                <a:effectLst/>
                <a:latin typeface="+mn-lt"/>
                <a:ea typeface="+mn-ea"/>
                <a:cs typeface="+mn-cs"/>
              </a:rPr>
              <a:t>We have lots of guidance to </a:t>
            </a:r>
            <a:r>
              <a:rPr lang="en-GB" sz="1200" b="0" i="0" u="none" strike="noStrike" kern="1200" dirty="0">
                <a:solidFill>
                  <a:schemeClr val="tx1"/>
                </a:solidFill>
                <a:effectLst/>
                <a:latin typeface="+mn-lt"/>
                <a:ea typeface="+mn-ea"/>
                <a:cs typeface="+mn-cs"/>
                <a:hlinkClick r:id="rId4" tooltip="Career progression"/>
              </a:rPr>
              <a:t>help you get started</a:t>
            </a:r>
            <a:r>
              <a:rPr lang="en-GB" sz="1200" b="0" i="0" kern="1200" dirty="0">
                <a:solidFill>
                  <a:schemeClr val="tx1"/>
                </a:solidFill>
                <a:effectLst/>
                <a:latin typeface="+mn-lt"/>
                <a:ea typeface="+mn-ea"/>
                <a:cs typeface="+mn-cs"/>
              </a:rPr>
              <a:t> as a doctor in the UK.</a:t>
            </a:r>
          </a:p>
          <a:p>
            <a:r>
              <a:rPr lang="en-GB" sz="1200" b="1" i="0" u="sng" kern="1200" dirty="0">
                <a:solidFill>
                  <a:schemeClr val="tx1"/>
                </a:solidFill>
                <a:effectLst/>
                <a:latin typeface="+mn-lt"/>
                <a:ea typeface="+mn-ea"/>
                <a:cs typeface="+mn-cs"/>
                <a:hlinkClick r:id="rId5" tooltip="Writing your medical CV"/>
              </a:rPr>
              <a:t>Tips for writing a good medical CV</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Not sure what specialty is for you? Try our </a:t>
            </a:r>
            <a:r>
              <a:rPr lang="en-GB" sz="1200" b="1" i="0" u="sng" kern="1200" dirty="0">
                <a:solidFill>
                  <a:schemeClr val="tx1"/>
                </a:solidFill>
                <a:effectLst/>
                <a:latin typeface="+mn-lt"/>
                <a:ea typeface="+mn-ea"/>
                <a:cs typeface="+mn-cs"/>
                <a:hlinkClick r:id="rId6" tooltip="Specialty explorer"/>
              </a:rPr>
              <a:t>specialty explorer</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Need some guidance from a fellow IMG? Read more about </a:t>
            </a:r>
            <a:r>
              <a:rPr lang="en-GB" sz="1200" b="1" i="0" u="sng" kern="1200" dirty="0">
                <a:solidFill>
                  <a:schemeClr val="tx1"/>
                </a:solidFill>
                <a:effectLst/>
                <a:latin typeface="+mn-lt"/>
                <a:ea typeface="+mn-ea"/>
                <a:cs typeface="+mn-cs"/>
                <a:hlinkClick r:id="rId7" tooltip="Mentoring for doctors"/>
              </a:rPr>
              <a:t>mentoring</a:t>
            </a:r>
            <a:endParaRPr lang="en-GB" sz="1200" b="0" i="0" kern="1200" dirty="0">
              <a:solidFill>
                <a:schemeClr val="tx1"/>
              </a:solidFill>
              <a:effectLst/>
              <a:latin typeface="+mn-lt"/>
              <a:ea typeface="+mn-ea"/>
              <a:cs typeface="+mn-cs"/>
            </a:endParaRPr>
          </a:p>
          <a:p>
            <a:r>
              <a:rPr lang="en-GB" sz="1200" b="1" i="0" u="sng" kern="1200" dirty="0">
                <a:solidFill>
                  <a:schemeClr val="tx1"/>
                </a:solidFill>
                <a:effectLst/>
                <a:latin typeface="+mn-lt"/>
                <a:ea typeface="+mn-ea"/>
                <a:cs typeface="+mn-cs"/>
                <a:hlinkClick r:id="rId8"/>
              </a:rPr>
              <a:t>BMJ Careers</a:t>
            </a:r>
            <a:endParaRPr lang="en-GB" sz="1200" b="0" i="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311123-4EB6-8547-AB56-D8202EEE85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0347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2C4E97-F2C9-4ECF-8E78-5C9134A20747}" type="slidenum">
              <a:rPr lang="en-GB" smtClean="0"/>
              <a:t>6</a:t>
            </a:fld>
            <a:endParaRPr lang="en-GB"/>
          </a:p>
        </p:txBody>
      </p:sp>
    </p:spTree>
    <p:extLst>
      <p:ext uri="{BB962C8B-B14F-4D97-AF65-F5344CB8AC3E}">
        <p14:creationId xmlns:p14="http://schemas.microsoft.com/office/powerpoint/2010/main" val="2210523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As an overseas doctor, its very likely you will work on a Locally employed doctor LED contract (</a:t>
            </a:r>
            <a:r>
              <a:rPr lang="en-GB" dirty="0" err="1"/>
              <a:t>ie</a:t>
            </a:r>
            <a:r>
              <a:rPr lang="en-GB" dirty="0"/>
              <a:t>. clinical fellow). Or, you may be working on locum contract. Please note these note these are not nationally negotiated contracts, although they may use or be based on model TCS of another grade.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You can still check local and locum contracts against national templates, and will work with you and your employer to ensure your pay is and terms &amp; conditions are fair.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We have also have checklist/toolkit which will tell you about different types of LED roles, salary, hours, terms and conditions, employment rights.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So make sure you are being paid correctly and you are getting what you are entitled to, </a:t>
            </a:r>
            <a:endParaRPr lang="en-GB" sz="1200" b="1" dirty="0">
              <a:solidFill>
                <a:schemeClr val="bg1"/>
              </a:solidFill>
            </a:endParaRPr>
          </a:p>
          <a:p>
            <a:endParaRPr lang="en-GB" dirty="0"/>
          </a:p>
        </p:txBody>
      </p:sp>
      <p:sp>
        <p:nvSpPr>
          <p:cNvPr id="4" name="Slide Number Placeholder 3"/>
          <p:cNvSpPr>
            <a:spLocks noGrp="1"/>
          </p:cNvSpPr>
          <p:nvPr>
            <p:ph type="sldNum" sz="quarter" idx="5"/>
          </p:nvPr>
        </p:nvSpPr>
        <p:spPr/>
        <p:txBody>
          <a:bodyPr/>
          <a:lstStyle/>
          <a:p>
            <a:fld id="{9F2C4E97-F2C9-4ECF-8E78-5C9134A20747}" type="slidenum">
              <a:rPr lang="en-GB" smtClean="0"/>
              <a:t>7</a:t>
            </a:fld>
            <a:endParaRPr lang="en-GB"/>
          </a:p>
        </p:txBody>
      </p:sp>
    </p:spTree>
    <p:extLst>
      <p:ext uri="{BB962C8B-B14F-4D97-AF65-F5344CB8AC3E}">
        <p14:creationId xmlns:p14="http://schemas.microsoft.com/office/powerpoint/2010/main" val="357130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2C4E97-F2C9-4ECF-8E78-5C9134A20747}" type="slidenum">
              <a:rPr lang="en-GB" smtClean="0"/>
              <a:t>10</a:t>
            </a:fld>
            <a:endParaRPr lang="en-GB"/>
          </a:p>
        </p:txBody>
      </p:sp>
    </p:spTree>
    <p:extLst>
      <p:ext uri="{BB962C8B-B14F-4D97-AF65-F5344CB8AC3E}">
        <p14:creationId xmlns:p14="http://schemas.microsoft.com/office/powerpoint/2010/main" val="36891467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2C4E97-F2C9-4ECF-8E78-5C9134A20747}" type="slidenum">
              <a:rPr lang="en-GB" smtClean="0"/>
              <a:t>11</a:t>
            </a:fld>
            <a:endParaRPr lang="en-GB"/>
          </a:p>
        </p:txBody>
      </p:sp>
    </p:spTree>
    <p:extLst>
      <p:ext uri="{BB962C8B-B14F-4D97-AF65-F5344CB8AC3E}">
        <p14:creationId xmlns:p14="http://schemas.microsoft.com/office/powerpoint/2010/main" val="23799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2C4E97-F2C9-4ECF-8E78-5C9134A20747}" type="slidenum">
              <a:rPr lang="en-GB" smtClean="0"/>
              <a:t>12</a:t>
            </a:fld>
            <a:endParaRPr lang="en-GB"/>
          </a:p>
        </p:txBody>
      </p:sp>
    </p:spTree>
    <p:extLst>
      <p:ext uri="{BB962C8B-B14F-4D97-AF65-F5344CB8AC3E}">
        <p14:creationId xmlns:p14="http://schemas.microsoft.com/office/powerpoint/2010/main" val="2223669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7EA5D-C5E8-0399-8BDA-7EF909B4984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3CE0A75-CD8F-07E4-ED6B-E57D1690E6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Tree>
    <p:extLst>
      <p:ext uri="{BB962C8B-B14F-4D97-AF65-F5344CB8AC3E}">
        <p14:creationId xmlns:p14="http://schemas.microsoft.com/office/powerpoint/2010/main" val="3223480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6853D-233D-E756-8C23-D6969761903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1D81A4C-63B5-0F29-8A33-DA6643BE76A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EA31B6A-B7B3-5B8B-6779-7FF7D44B6D5E}"/>
              </a:ext>
            </a:extLst>
          </p:cNvPr>
          <p:cNvSpPr>
            <a:spLocks noGrp="1"/>
          </p:cNvSpPr>
          <p:nvPr>
            <p:ph type="dt" sz="half" idx="10"/>
          </p:nvPr>
        </p:nvSpPr>
        <p:spPr>
          <a:xfrm>
            <a:off x="838200" y="6356350"/>
            <a:ext cx="2743200" cy="365125"/>
          </a:xfrm>
          <a:prstGeom prst="rect">
            <a:avLst/>
          </a:prstGeom>
        </p:spPr>
        <p:txBody>
          <a:bodyPr/>
          <a:lstStyle/>
          <a:p>
            <a:fld id="{CA5F5945-AE5B-4B58-A791-209DDB8A1AE3}" type="datetimeFigureOut">
              <a:rPr lang="en-GB" smtClean="0"/>
              <a:t>18/02/2026</a:t>
            </a:fld>
            <a:endParaRPr lang="en-GB"/>
          </a:p>
        </p:txBody>
      </p:sp>
      <p:sp>
        <p:nvSpPr>
          <p:cNvPr id="5" name="Footer Placeholder 4">
            <a:extLst>
              <a:ext uri="{FF2B5EF4-FFF2-40B4-BE49-F238E27FC236}">
                <a16:creationId xmlns:a16="http://schemas.microsoft.com/office/drawing/2014/main" id="{1612F716-0420-DEAD-6138-44490D477F1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63A12C4F-97DD-DAF5-B637-36129790E7C6}"/>
              </a:ext>
            </a:extLst>
          </p:cNvPr>
          <p:cNvSpPr>
            <a:spLocks noGrp="1"/>
          </p:cNvSpPr>
          <p:nvPr>
            <p:ph type="sldNum" sz="quarter" idx="12"/>
          </p:nvPr>
        </p:nvSpPr>
        <p:spPr>
          <a:xfrm>
            <a:off x="8610600" y="6356350"/>
            <a:ext cx="2743200" cy="365125"/>
          </a:xfrm>
          <a:prstGeom prst="rect">
            <a:avLst/>
          </a:prstGeom>
        </p:spPr>
        <p:txBody>
          <a:bodyPr/>
          <a:lstStyle/>
          <a:p>
            <a:fld id="{6E0B0DB3-5869-4E9B-95E9-56972FD3E339}" type="slidenum">
              <a:rPr lang="en-GB" smtClean="0"/>
              <a:t>‹#›</a:t>
            </a:fld>
            <a:endParaRPr lang="en-GB"/>
          </a:p>
        </p:txBody>
      </p:sp>
    </p:spTree>
    <p:extLst>
      <p:ext uri="{BB962C8B-B14F-4D97-AF65-F5344CB8AC3E}">
        <p14:creationId xmlns:p14="http://schemas.microsoft.com/office/powerpoint/2010/main" val="2516812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B853F3-043F-6EE8-241B-7BABE13AC11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35907F47-E966-7109-961E-F05C7083D1A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BAE2F80-5A7A-F9A4-A867-71D747B67F10}"/>
              </a:ext>
            </a:extLst>
          </p:cNvPr>
          <p:cNvSpPr>
            <a:spLocks noGrp="1"/>
          </p:cNvSpPr>
          <p:nvPr>
            <p:ph type="dt" sz="half" idx="10"/>
          </p:nvPr>
        </p:nvSpPr>
        <p:spPr>
          <a:xfrm>
            <a:off x="838200" y="6356350"/>
            <a:ext cx="2743200" cy="365125"/>
          </a:xfrm>
          <a:prstGeom prst="rect">
            <a:avLst/>
          </a:prstGeom>
        </p:spPr>
        <p:txBody>
          <a:bodyPr/>
          <a:lstStyle/>
          <a:p>
            <a:fld id="{CA5F5945-AE5B-4B58-A791-209DDB8A1AE3}" type="datetimeFigureOut">
              <a:rPr lang="en-GB" smtClean="0"/>
              <a:t>18/02/2026</a:t>
            </a:fld>
            <a:endParaRPr lang="en-GB"/>
          </a:p>
        </p:txBody>
      </p:sp>
      <p:sp>
        <p:nvSpPr>
          <p:cNvPr id="5" name="Footer Placeholder 4">
            <a:extLst>
              <a:ext uri="{FF2B5EF4-FFF2-40B4-BE49-F238E27FC236}">
                <a16:creationId xmlns:a16="http://schemas.microsoft.com/office/drawing/2014/main" id="{B5096352-A59A-0FF6-D042-832E7375DE82}"/>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6C8DEA56-72B2-A697-2589-01256423C246}"/>
              </a:ext>
            </a:extLst>
          </p:cNvPr>
          <p:cNvSpPr>
            <a:spLocks noGrp="1"/>
          </p:cNvSpPr>
          <p:nvPr>
            <p:ph type="sldNum" sz="quarter" idx="12"/>
          </p:nvPr>
        </p:nvSpPr>
        <p:spPr>
          <a:xfrm>
            <a:off x="8610600" y="6356350"/>
            <a:ext cx="2743200" cy="365125"/>
          </a:xfrm>
          <a:prstGeom prst="rect">
            <a:avLst/>
          </a:prstGeom>
        </p:spPr>
        <p:txBody>
          <a:bodyPr/>
          <a:lstStyle/>
          <a:p>
            <a:fld id="{6E0B0DB3-5869-4E9B-95E9-56972FD3E339}" type="slidenum">
              <a:rPr lang="en-GB" smtClean="0"/>
              <a:t>‹#›</a:t>
            </a:fld>
            <a:endParaRPr lang="en-GB"/>
          </a:p>
        </p:txBody>
      </p:sp>
    </p:spTree>
    <p:extLst>
      <p:ext uri="{BB962C8B-B14F-4D97-AF65-F5344CB8AC3E}">
        <p14:creationId xmlns:p14="http://schemas.microsoft.com/office/powerpoint/2010/main" val="253544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6F9A5-5A48-A206-E89A-CB229921AC7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30D9A1A-3CA8-9D62-C01C-4960E26C385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85886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A9148-989E-0099-F567-410C7E8E575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10B17D6A-7F75-0FF1-3DE4-E86B00B06B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644268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2751F-0C3D-B141-3ED6-4EA3A9DDCA7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C4EB4CB-0487-0F09-1A31-859C400A5DF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4852151-B66E-AD11-F0B4-D3EC3896747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2965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533DB-2E95-1931-0F93-2F4965849474}"/>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531646B-454A-5263-A328-C63F625B0A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E499032-4E9A-2413-1899-0F09662E0D2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C41B755-A93A-DF6E-822E-B083EC1D36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F5652E6-29B2-B9DD-F104-CD8FBFFA079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10CAA14-4894-40DB-F6C9-6F504B219183}"/>
              </a:ext>
            </a:extLst>
          </p:cNvPr>
          <p:cNvSpPr>
            <a:spLocks noGrp="1"/>
          </p:cNvSpPr>
          <p:nvPr>
            <p:ph type="dt" sz="half" idx="10"/>
          </p:nvPr>
        </p:nvSpPr>
        <p:spPr>
          <a:xfrm>
            <a:off x="838200" y="6356350"/>
            <a:ext cx="2743200" cy="365125"/>
          </a:xfrm>
          <a:prstGeom prst="rect">
            <a:avLst/>
          </a:prstGeom>
        </p:spPr>
        <p:txBody>
          <a:bodyPr/>
          <a:lstStyle/>
          <a:p>
            <a:fld id="{CA5F5945-AE5B-4B58-A791-209DDB8A1AE3}" type="datetimeFigureOut">
              <a:rPr lang="en-GB" smtClean="0"/>
              <a:t>18/02/2026</a:t>
            </a:fld>
            <a:endParaRPr lang="en-GB"/>
          </a:p>
        </p:txBody>
      </p:sp>
      <p:sp>
        <p:nvSpPr>
          <p:cNvPr id="8" name="Footer Placeholder 7">
            <a:extLst>
              <a:ext uri="{FF2B5EF4-FFF2-40B4-BE49-F238E27FC236}">
                <a16:creationId xmlns:a16="http://schemas.microsoft.com/office/drawing/2014/main" id="{CAEAD600-1476-4C64-9DD3-C8B9ADB99514}"/>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B830F12B-EFB3-688C-58AE-EEB963B8B4DF}"/>
              </a:ext>
            </a:extLst>
          </p:cNvPr>
          <p:cNvSpPr>
            <a:spLocks noGrp="1"/>
          </p:cNvSpPr>
          <p:nvPr>
            <p:ph type="sldNum" sz="quarter" idx="12"/>
          </p:nvPr>
        </p:nvSpPr>
        <p:spPr>
          <a:xfrm>
            <a:off x="8610600" y="6356350"/>
            <a:ext cx="2743200" cy="365125"/>
          </a:xfrm>
          <a:prstGeom prst="rect">
            <a:avLst/>
          </a:prstGeom>
        </p:spPr>
        <p:txBody>
          <a:bodyPr/>
          <a:lstStyle/>
          <a:p>
            <a:fld id="{6E0B0DB3-5869-4E9B-95E9-56972FD3E339}" type="slidenum">
              <a:rPr lang="en-GB" smtClean="0"/>
              <a:t>‹#›</a:t>
            </a:fld>
            <a:endParaRPr lang="en-GB"/>
          </a:p>
        </p:txBody>
      </p:sp>
    </p:spTree>
    <p:extLst>
      <p:ext uri="{BB962C8B-B14F-4D97-AF65-F5344CB8AC3E}">
        <p14:creationId xmlns:p14="http://schemas.microsoft.com/office/powerpoint/2010/main" val="306475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FE48A-F086-4E42-6FC4-A895C08C2B33}"/>
              </a:ext>
            </a:extLst>
          </p:cNvPr>
          <p:cNvSpPr>
            <a:spLocks noGrp="1"/>
          </p:cNvSpPr>
          <p:nvPr>
            <p:ph type="title"/>
          </p:nvPr>
        </p:nvSpPr>
        <p:spPr/>
        <p:txBody>
          <a:bodyPr/>
          <a:lstStyle/>
          <a:p>
            <a:r>
              <a:rPr lang="en-GB"/>
              <a:t>Click to edit Master title style</a:t>
            </a:r>
          </a:p>
        </p:txBody>
      </p:sp>
    </p:spTree>
    <p:extLst>
      <p:ext uri="{BB962C8B-B14F-4D97-AF65-F5344CB8AC3E}">
        <p14:creationId xmlns:p14="http://schemas.microsoft.com/office/powerpoint/2010/main" val="3204120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0BCA3F-F9C3-0E28-4254-1A2598B06620}"/>
              </a:ext>
            </a:extLst>
          </p:cNvPr>
          <p:cNvSpPr>
            <a:spLocks noGrp="1"/>
          </p:cNvSpPr>
          <p:nvPr>
            <p:ph type="dt" sz="half" idx="10"/>
          </p:nvPr>
        </p:nvSpPr>
        <p:spPr>
          <a:xfrm>
            <a:off x="838200" y="6356350"/>
            <a:ext cx="2743200" cy="365125"/>
          </a:xfrm>
          <a:prstGeom prst="rect">
            <a:avLst/>
          </a:prstGeom>
        </p:spPr>
        <p:txBody>
          <a:bodyPr/>
          <a:lstStyle/>
          <a:p>
            <a:fld id="{CA5F5945-AE5B-4B58-A791-209DDB8A1AE3}" type="datetimeFigureOut">
              <a:rPr lang="en-GB" smtClean="0"/>
              <a:t>18/02/2026</a:t>
            </a:fld>
            <a:endParaRPr lang="en-GB"/>
          </a:p>
        </p:txBody>
      </p:sp>
      <p:sp>
        <p:nvSpPr>
          <p:cNvPr id="3" name="Footer Placeholder 2">
            <a:extLst>
              <a:ext uri="{FF2B5EF4-FFF2-40B4-BE49-F238E27FC236}">
                <a16:creationId xmlns:a16="http://schemas.microsoft.com/office/drawing/2014/main" id="{6BD994CE-9F08-FA2B-A944-F2EBED28675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61B6790F-5231-64A8-8F48-D102539782CD}"/>
              </a:ext>
            </a:extLst>
          </p:cNvPr>
          <p:cNvSpPr>
            <a:spLocks noGrp="1"/>
          </p:cNvSpPr>
          <p:nvPr>
            <p:ph type="sldNum" sz="quarter" idx="12"/>
          </p:nvPr>
        </p:nvSpPr>
        <p:spPr>
          <a:xfrm>
            <a:off x="8610600" y="6356350"/>
            <a:ext cx="2743200" cy="365125"/>
          </a:xfrm>
          <a:prstGeom prst="rect">
            <a:avLst/>
          </a:prstGeom>
        </p:spPr>
        <p:txBody>
          <a:bodyPr/>
          <a:lstStyle/>
          <a:p>
            <a:fld id="{6E0B0DB3-5869-4E9B-95E9-56972FD3E339}" type="slidenum">
              <a:rPr lang="en-GB" smtClean="0"/>
              <a:t>‹#›</a:t>
            </a:fld>
            <a:endParaRPr lang="en-GB"/>
          </a:p>
        </p:txBody>
      </p:sp>
    </p:spTree>
    <p:extLst>
      <p:ext uri="{BB962C8B-B14F-4D97-AF65-F5344CB8AC3E}">
        <p14:creationId xmlns:p14="http://schemas.microsoft.com/office/powerpoint/2010/main" val="409123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1E0B8-AC29-9227-3404-0F20E8D5BB7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986BCFFD-EB37-66E0-018B-031D9BD8B1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323B0F1-3430-D8A2-2072-49907C9C52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112A70D-CEDC-AAE4-2B33-18958B977FEF}"/>
              </a:ext>
            </a:extLst>
          </p:cNvPr>
          <p:cNvSpPr>
            <a:spLocks noGrp="1"/>
          </p:cNvSpPr>
          <p:nvPr>
            <p:ph type="dt" sz="half" idx="10"/>
          </p:nvPr>
        </p:nvSpPr>
        <p:spPr>
          <a:xfrm>
            <a:off x="838200" y="6356350"/>
            <a:ext cx="2743200" cy="365125"/>
          </a:xfrm>
          <a:prstGeom prst="rect">
            <a:avLst/>
          </a:prstGeom>
        </p:spPr>
        <p:txBody>
          <a:bodyPr/>
          <a:lstStyle/>
          <a:p>
            <a:fld id="{CA5F5945-AE5B-4B58-A791-209DDB8A1AE3}" type="datetimeFigureOut">
              <a:rPr lang="en-GB" smtClean="0"/>
              <a:t>18/02/2026</a:t>
            </a:fld>
            <a:endParaRPr lang="en-GB"/>
          </a:p>
        </p:txBody>
      </p:sp>
      <p:sp>
        <p:nvSpPr>
          <p:cNvPr id="6" name="Footer Placeholder 5">
            <a:extLst>
              <a:ext uri="{FF2B5EF4-FFF2-40B4-BE49-F238E27FC236}">
                <a16:creationId xmlns:a16="http://schemas.microsoft.com/office/drawing/2014/main" id="{20B482FD-0746-95F7-33AE-FAE5BC457C9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E2300DCD-FF2D-02C1-1CC8-64D741859C0C}"/>
              </a:ext>
            </a:extLst>
          </p:cNvPr>
          <p:cNvSpPr>
            <a:spLocks noGrp="1"/>
          </p:cNvSpPr>
          <p:nvPr>
            <p:ph type="sldNum" sz="quarter" idx="12"/>
          </p:nvPr>
        </p:nvSpPr>
        <p:spPr>
          <a:xfrm>
            <a:off x="8610600" y="6356350"/>
            <a:ext cx="2743200" cy="365125"/>
          </a:xfrm>
          <a:prstGeom prst="rect">
            <a:avLst/>
          </a:prstGeom>
        </p:spPr>
        <p:txBody>
          <a:bodyPr/>
          <a:lstStyle/>
          <a:p>
            <a:fld id="{6E0B0DB3-5869-4E9B-95E9-56972FD3E339}" type="slidenum">
              <a:rPr lang="en-GB" smtClean="0"/>
              <a:t>‹#›</a:t>
            </a:fld>
            <a:endParaRPr lang="en-GB"/>
          </a:p>
        </p:txBody>
      </p:sp>
    </p:spTree>
    <p:extLst>
      <p:ext uri="{BB962C8B-B14F-4D97-AF65-F5344CB8AC3E}">
        <p14:creationId xmlns:p14="http://schemas.microsoft.com/office/powerpoint/2010/main" val="4211926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7D796-A336-2858-9E46-8E86C663741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69412E5-5BF9-DA2F-ADA9-D871160E02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a:extLst>
              <a:ext uri="{FF2B5EF4-FFF2-40B4-BE49-F238E27FC236}">
                <a16:creationId xmlns:a16="http://schemas.microsoft.com/office/drawing/2014/main" id="{554E0AED-5825-FAEE-CEC7-94A02038BF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C13BF6C-47C0-D2EB-3E81-98A7053C76EC}"/>
              </a:ext>
            </a:extLst>
          </p:cNvPr>
          <p:cNvSpPr>
            <a:spLocks noGrp="1"/>
          </p:cNvSpPr>
          <p:nvPr>
            <p:ph type="dt" sz="half" idx="10"/>
          </p:nvPr>
        </p:nvSpPr>
        <p:spPr>
          <a:xfrm>
            <a:off x="838200" y="6356350"/>
            <a:ext cx="2743200" cy="365125"/>
          </a:xfrm>
          <a:prstGeom prst="rect">
            <a:avLst/>
          </a:prstGeom>
        </p:spPr>
        <p:txBody>
          <a:bodyPr/>
          <a:lstStyle/>
          <a:p>
            <a:fld id="{CA5F5945-AE5B-4B58-A791-209DDB8A1AE3}" type="datetimeFigureOut">
              <a:rPr lang="en-GB" smtClean="0"/>
              <a:t>18/02/2026</a:t>
            </a:fld>
            <a:endParaRPr lang="en-GB"/>
          </a:p>
        </p:txBody>
      </p:sp>
      <p:sp>
        <p:nvSpPr>
          <p:cNvPr id="6" name="Footer Placeholder 5">
            <a:extLst>
              <a:ext uri="{FF2B5EF4-FFF2-40B4-BE49-F238E27FC236}">
                <a16:creationId xmlns:a16="http://schemas.microsoft.com/office/drawing/2014/main" id="{A3961FB8-ED60-C45C-1C79-D44C164E076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1954147B-F64E-4C0C-896B-381E32477FF3}"/>
              </a:ext>
            </a:extLst>
          </p:cNvPr>
          <p:cNvSpPr>
            <a:spLocks noGrp="1"/>
          </p:cNvSpPr>
          <p:nvPr>
            <p:ph type="sldNum" sz="quarter" idx="12"/>
          </p:nvPr>
        </p:nvSpPr>
        <p:spPr>
          <a:xfrm>
            <a:off x="8610600" y="6356350"/>
            <a:ext cx="2743200" cy="365125"/>
          </a:xfrm>
          <a:prstGeom prst="rect">
            <a:avLst/>
          </a:prstGeom>
        </p:spPr>
        <p:txBody>
          <a:bodyPr/>
          <a:lstStyle/>
          <a:p>
            <a:fld id="{6E0B0DB3-5869-4E9B-95E9-56972FD3E339}" type="slidenum">
              <a:rPr lang="en-GB" smtClean="0"/>
              <a:t>‹#›</a:t>
            </a:fld>
            <a:endParaRPr lang="en-GB"/>
          </a:p>
        </p:txBody>
      </p:sp>
    </p:spTree>
    <p:extLst>
      <p:ext uri="{BB962C8B-B14F-4D97-AF65-F5344CB8AC3E}">
        <p14:creationId xmlns:p14="http://schemas.microsoft.com/office/powerpoint/2010/main" val="2723180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A picture containing timeline&#10;&#10;Description automatically generated">
            <a:extLst>
              <a:ext uri="{FF2B5EF4-FFF2-40B4-BE49-F238E27FC236}">
                <a16:creationId xmlns:a16="http://schemas.microsoft.com/office/drawing/2014/main" id="{623C590C-8715-73A7-C1A0-341D3C64E1CC}"/>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2793221"/>
            <a:ext cx="12192000" cy="4064000"/>
          </a:xfrm>
          <a:prstGeom prst="rect">
            <a:avLst/>
          </a:prstGeom>
        </p:spPr>
      </p:pic>
      <p:sp>
        <p:nvSpPr>
          <p:cNvPr id="2" name="Title Placeholder 1">
            <a:extLst>
              <a:ext uri="{FF2B5EF4-FFF2-40B4-BE49-F238E27FC236}">
                <a16:creationId xmlns:a16="http://schemas.microsoft.com/office/drawing/2014/main" id="{58607CC9-02E2-703B-C62E-562503D5F3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a:extLst>
              <a:ext uri="{FF2B5EF4-FFF2-40B4-BE49-F238E27FC236}">
                <a16:creationId xmlns:a16="http://schemas.microsoft.com/office/drawing/2014/main" id="{68778F8E-99AC-2B48-EA4F-49A1C8AC21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6" name="TextBox 5">
            <a:extLst>
              <a:ext uri="{FF2B5EF4-FFF2-40B4-BE49-F238E27FC236}">
                <a16:creationId xmlns:a16="http://schemas.microsoft.com/office/drawing/2014/main" id="{C4F8A14F-7C95-A3A3-66A6-32D20A6AFBA4}"/>
              </a:ext>
            </a:extLst>
          </p:cNvPr>
          <p:cNvSpPr txBox="1"/>
          <p:nvPr userDrawn="1">
            <p:extLst>
              <p:ext uri="{1162E1C5-73C7-4A58-AE30-91384D911F3F}">
                <p184:classification xmlns:p184="http://schemas.microsoft.com/office/powerpoint/2018/4/main" val="hdr"/>
              </p:ext>
            </p:extLst>
          </p:nvPr>
        </p:nvSpPr>
        <p:spPr>
          <a:xfrm>
            <a:off x="63500" y="63500"/>
            <a:ext cx="1009650" cy="121920"/>
          </a:xfrm>
          <a:prstGeom prst="rect">
            <a:avLst/>
          </a:prstGeom>
        </p:spPr>
        <p:txBody>
          <a:bodyPr horzOverflow="overflow" lIns="0" tIns="0" rIns="0" bIns="0">
            <a:spAutoFit/>
          </a:bodyPr>
          <a:lstStyle/>
          <a:p>
            <a:pPr algn="l"/>
            <a:r>
              <a:rPr lang="en-GB" sz="800">
                <a:solidFill>
                  <a:srgbClr val="000000"/>
                </a:solidFill>
                <a:latin typeface="Calibri" panose="020F0502020204030204" pitchFamily="34" charset="0"/>
                <a:cs typeface="Calibri" panose="020F0502020204030204" pitchFamily="34" charset="0"/>
              </a:rPr>
              <a:t>Sensitivity: Unrestricted</a:t>
            </a:r>
          </a:p>
        </p:txBody>
      </p:sp>
      <p:sp>
        <p:nvSpPr>
          <p:cNvPr id="7" name="TextBox 6">
            <a:extLst>
              <a:ext uri="{FF2B5EF4-FFF2-40B4-BE49-F238E27FC236}">
                <a16:creationId xmlns:a16="http://schemas.microsoft.com/office/drawing/2014/main" id="{6D92F51B-352A-B4BF-C07D-508926E5EE02}"/>
              </a:ext>
            </a:extLst>
          </p:cNvPr>
          <p:cNvSpPr txBox="1"/>
          <p:nvPr userDrawn="1">
            <p:extLst>
              <p:ext uri="{1162E1C5-73C7-4A58-AE30-91384D911F3F}">
                <p184:classification xmlns:p184="http://schemas.microsoft.com/office/powerpoint/2018/4/main" val="ftr"/>
              </p:ext>
            </p:extLst>
          </p:nvPr>
        </p:nvSpPr>
        <p:spPr>
          <a:xfrm>
            <a:off x="63500" y="6672580"/>
            <a:ext cx="1009650" cy="121920"/>
          </a:xfrm>
          <a:prstGeom prst="rect">
            <a:avLst/>
          </a:prstGeom>
        </p:spPr>
        <p:txBody>
          <a:bodyPr horzOverflow="overflow" lIns="0" tIns="0" rIns="0" bIns="0">
            <a:spAutoFit/>
          </a:bodyPr>
          <a:lstStyle/>
          <a:p>
            <a:pPr algn="l"/>
            <a:r>
              <a:rPr lang="en-GB" sz="800">
                <a:solidFill>
                  <a:srgbClr val="000000"/>
                </a:solidFill>
                <a:latin typeface="Calibri" panose="020F0502020204030204" pitchFamily="34" charset="0"/>
                <a:cs typeface="Calibri" panose="020F0502020204030204" pitchFamily="34" charset="0"/>
              </a:rPr>
              <a:t>Sensitivity: Unrestricted</a:t>
            </a:r>
          </a:p>
        </p:txBody>
      </p:sp>
    </p:spTree>
    <p:extLst>
      <p:ext uri="{BB962C8B-B14F-4D97-AF65-F5344CB8AC3E}">
        <p14:creationId xmlns:p14="http://schemas.microsoft.com/office/powerpoint/2010/main" val="459572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861A06"/>
          </a:solidFill>
          <a:latin typeface="InterFace Trial" panose="020B0503020203020204" pitchFamily="34" charset="0"/>
          <a:ea typeface="+mj-ea"/>
          <a:cs typeface="InterFace Trial" panose="020B0503020203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InterFace Trial" panose="020B0503020203020204" pitchFamily="34" charset="0"/>
          <a:ea typeface="+mn-ea"/>
          <a:cs typeface="InterFace Trial" panose="020B0503020203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InterFace Trial" panose="020B0503020203020204" pitchFamily="34" charset="0"/>
          <a:ea typeface="+mn-ea"/>
          <a:cs typeface="InterFace Trial" panose="020B0503020203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InterFace Trial" panose="020B0503020203020204" pitchFamily="34" charset="0"/>
          <a:ea typeface="+mn-ea"/>
          <a:cs typeface="InterFace Trial" panose="020B0503020203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nterFace Trial" panose="020B0503020203020204" pitchFamily="34" charset="0"/>
          <a:ea typeface="+mn-ea"/>
          <a:cs typeface="InterFace Trial" panose="020B0503020203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InterFace Trial" panose="020B0503020203020204" pitchFamily="34" charset="0"/>
          <a:ea typeface="+mn-ea"/>
          <a:cs typeface="InterFace Trial" panose="020B0503020203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5.svg"/></Relationships>
</file>

<file path=ppt/slides/_rels/slide12.xml.rels><?xml version="1.0" encoding="UTF-8" standalone="yes"?>
<Relationships xmlns="http://schemas.openxmlformats.org/package/2006/relationships"><Relationship Id="rId3" Type="http://schemas.openxmlformats.org/officeDocument/2006/relationships/hyperlink" Target="mailto:respectatwork@bma.org.uk"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17.sv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0.svg"/></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3.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bma.org.uk/checklist-for-locally-employed-doctors"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hyperlink" Target="https://www.bma.org.uk/pay-and-contracts/contracts"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sv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A9082C2-790B-C805-555A-618EF0195DAA}"/>
              </a:ext>
            </a:extLst>
          </p:cNvPr>
          <p:cNvSpPr txBox="1"/>
          <p:nvPr/>
        </p:nvSpPr>
        <p:spPr>
          <a:xfrm>
            <a:off x="2178202" y="1576643"/>
            <a:ext cx="7835607" cy="3662541"/>
          </a:xfrm>
          <a:prstGeom prst="rect">
            <a:avLst/>
          </a:prstGeom>
          <a:noFill/>
        </p:spPr>
        <p:txBody>
          <a:bodyPr wrap="none" rtlCol="0">
            <a:spAutoFit/>
          </a:bodyPr>
          <a:lstStyle/>
          <a:p>
            <a:pPr algn="ctr"/>
            <a:r>
              <a:rPr lang="en-GB" sz="4400" b="1" dirty="0">
                <a:solidFill>
                  <a:srgbClr val="861A06"/>
                </a:solidFill>
              </a:rPr>
              <a:t>International Medical Graduate</a:t>
            </a:r>
          </a:p>
          <a:p>
            <a:pPr algn="ctr"/>
            <a:endParaRPr lang="en-GB" sz="4400" b="1" dirty="0">
              <a:solidFill>
                <a:srgbClr val="861A06"/>
              </a:solidFill>
            </a:endParaRPr>
          </a:p>
          <a:p>
            <a:pPr algn="ctr"/>
            <a:r>
              <a:rPr lang="en-GB" sz="4400" b="1" dirty="0">
                <a:solidFill>
                  <a:srgbClr val="861A06"/>
                </a:solidFill>
              </a:rPr>
              <a:t>Introduction to the BMA</a:t>
            </a:r>
          </a:p>
          <a:p>
            <a:pPr algn="ctr"/>
            <a:endParaRPr lang="en-GB" sz="4400" b="1" dirty="0">
              <a:solidFill>
                <a:srgbClr val="861A06"/>
              </a:solidFill>
            </a:endParaRPr>
          </a:p>
          <a:p>
            <a:pPr algn="ctr"/>
            <a:r>
              <a:rPr lang="en-GB" sz="2800" b="1" dirty="0">
                <a:solidFill>
                  <a:srgbClr val="861A06"/>
                </a:solidFill>
              </a:rPr>
              <a:t>Robert Ronald</a:t>
            </a:r>
          </a:p>
          <a:p>
            <a:pPr algn="ctr"/>
            <a:r>
              <a:rPr lang="en-GB" sz="2800" b="1" dirty="0">
                <a:solidFill>
                  <a:srgbClr val="861A06"/>
                </a:solidFill>
              </a:rPr>
              <a:t>Employment Adviser</a:t>
            </a:r>
          </a:p>
        </p:txBody>
      </p:sp>
    </p:spTree>
    <p:extLst>
      <p:ext uri="{BB962C8B-B14F-4D97-AF65-F5344CB8AC3E}">
        <p14:creationId xmlns:p14="http://schemas.microsoft.com/office/powerpoint/2010/main" val="1042600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42511B-A0D1-A923-DB6E-5D9995D8CC92}"/>
              </a:ext>
            </a:extLst>
          </p:cNvPr>
          <p:cNvSpPr txBox="1"/>
          <p:nvPr/>
        </p:nvSpPr>
        <p:spPr>
          <a:xfrm>
            <a:off x="159457" y="138167"/>
            <a:ext cx="11803415" cy="5570756"/>
          </a:xfrm>
          <a:prstGeom prst="rect">
            <a:avLst/>
          </a:prstGeom>
          <a:noFill/>
        </p:spPr>
        <p:txBody>
          <a:bodyPr wrap="square" rtlCol="0">
            <a:spAutoFit/>
          </a:bodyPr>
          <a:lstStyle/>
          <a:p>
            <a:r>
              <a:rPr lang="en-GB" sz="3600" b="1" dirty="0">
                <a:solidFill>
                  <a:srgbClr val="861A06"/>
                </a:solidFill>
              </a:rPr>
              <a:t>Sick Leave</a:t>
            </a:r>
          </a:p>
          <a:p>
            <a:endParaRPr lang="en-GB" sz="1000" b="1" dirty="0">
              <a:solidFill>
                <a:srgbClr val="861A06"/>
              </a:solidFill>
            </a:endParaRPr>
          </a:p>
          <a:p>
            <a:r>
              <a:rPr lang="en-GB" sz="2400" b="1" dirty="0">
                <a:solidFill>
                  <a:srgbClr val="861A06"/>
                </a:solidFill>
              </a:rPr>
              <a:t>If employed under nationally agreed TCS, and/or entitled to NHS sick leave with pay:</a:t>
            </a:r>
          </a:p>
          <a:p>
            <a:r>
              <a:rPr lang="en-GB" sz="2400" dirty="0">
                <a:solidFill>
                  <a:srgbClr val="EA5B0B"/>
                </a:solidFill>
              </a:rPr>
              <a:t>Should you fall ill you are entitled to sick leave on a sliding scale. </a:t>
            </a:r>
          </a:p>
          <a:p>
            <a:endParaRPr lang="en-GB" sz="2400" dirty="0">
              <a:solidFill>
                <a:srgbClr val="EA5B0B"/>
              </a:solidFill>
            </a:endParaRPr>
          </a:p>
          <a:p>
            <a:r>
              <a:rPr lang="en-GB" sz="2400" dirty="0">
                <a:solidFill>
                  <a:srgbClr val="EA5B0B"/>
                </a:solidFill>
              </a:rPr>
              <a:t>Starts at 1 month’ full pay and 2 months’ half pay, increasing to 6 months full-pay, 6 months half-pay after 5 years’ service.</a:t>
            </a:r>
          </a:p>
          <a:p>
            <a:endParaRPr lang="en-GB" sz="2400" b="1" dirty="0">
              <a:solidFill>
                <a:srgbClr val="C00000"/>
              </a:solidFill>
            </a:endParaRPr>
          </a:p>
          <a:p>
            <a:r>
              <a:rPr lang="en-GB" sz="3600" b="1" dirty="0">
                <a:solidFill>
                  <a:srgbClr val="861A06"/>
                </a:solidFill>
              </a:rPr>
              <a:t>Other Leave</a:t>
            </a:r>
          </a:p>
          <a:p>
            <a:endParaRPr lang="en-GB" sz="1000" b="1" dirty="0">
              <a:solidFill>
                <a:srgbClr val="861A06"/>
              </a:solidFill>
            </a:endParaRPr>
          </a:p>
          <a:p>
            <a:r>
              <a:rPr lang="en-GB" sz="2400" b="1" dirty="0">
                <a:solidFill>
                  <a:srgbClr val="861A06"/>
                </a:solidFill>
              </a:rPr>
              <a:t>Maternity/Paternity/Shared Parental Leave </a:t>
            </a:r>
            <a:r>
              <a:rPr lang="en-GB" sz="2400" dirty="0">
                <a:solidFill>
                  <a:srgbClr val="EA5B0B"/>
                </a:solidFill>
              </a:rPr>
              <a:t>– Paid time-off (better than statutory minimum)</a:t>
            </a:r>
          </a:p>
          <a:p>
            <a:r>
              <a:rPr lang="en-GB" sz="2400" b="1" dirty="0">
                <a:solidFill>
                  <a:srgbClr val="861A06"/>
                </a:solidFill>
              </a:rPr>
              <a:t>Parental Leave </a:t>
            </a:r>
            <a:r>
              <a:rPr lang="en-GB" sz="2400" b="1" dirty="0">
                <a:solidFill>
                  <a:srgbClr val="EA5B0B"/>
                </a:solidFill>
              </a:rPr>
              <a:t>– </a:t>
            </a:r>
            <a:r>
              <a:rPr lang="en-GB" sz="2400" dirty="0">
                <a:solidFill>
                  <a:srgbClr val="EA5B0B"/>
                </a:solidFill>
              </a:rPr>
              <a:t>Parents of children up to 18 years may have additional leave</a:t>
            </a:r>
          </a:p>
          <a:p>
            <a:r>
              <a:rPr lang="en-GB" sz="2400" b="1" dirty="0">
                <a:solidFill>
                  <a:srgbClr val="861A06"/>
                </a:solidFill>
              </a:rPr>
              <a:t>Special Leave </a:t>
            </a:r>
            <a:r>
              <a:rPr lang="en-GB" sz="2400" b="1" dirty="0">
                <a:solidFill>
                  <a:srgbClr val="EA5B0B"/>
                </a:solidFill>
              </a:rPr>
              <a:t>– </a:t>
            </a:r>
            <a:r>
              <a:rPr lang="en-GB" sz="2400" dirty="0">
                <a:solidFill>
                  <a:srgbClr val="EA5B0B"/>
                </a:solidFill>
              </a:rPr>
              <a:t>Paid/unpaid time off for emergencies / family and dependants</a:t>
            </a:r>
          </a:p>
          <a:p>
            <a:endParaRPr lang="en-GB" sz="2400" dirty="0">
              <a:solidFill>
                <a:srgbClr val="EA5B0B"/>
              </a:solidFill>
            </a:endParaRPr>
          </a:p>
          <a:p>
            <a:r>
              <a:rPr lang="en-GB" sz="2400" b="1" dirty="0">
                <a:solidFill>
                  <a:srgbClr val="00B0F0"/>
                </a:solidFill>
              </a:rPr>
              <a:t>				</a:t>
            </a:r>
            <a:r>
              <a:rPr lang="en-GB" sz="2400" b="1" dirty="0">
                <a:solidFill>
                  <a:srgbClr val="0070C0"/>
                </a:solidFill>
              </a:rPr>
              <a:t> </a:t>
            </a:r>
            <a:r>
              <a:rPr lang="en-GB" sz="2400" b="1" dirty="0" err="1">
                <a:solidFill>
                  <a:srgbClr val="0070C0"/>
                </a:solidFill>
              </a:rPr>
              <a:t>workforce.nhs.scot</a:t>
            </a:r>
            <a:r>
              <a:rPr lang="en-GB" sz="2400" b="1" dirty="0">
                <a:solidFill>
                  <a:srgbClr val="0070C0"/>
                </a:solidFill>
              </a:rPr>
              <a:t>/policies</a:t>
            </a:r>
          </a:p>
        </p:txBody>
      </p:sp>
      <p:pic>
        <p:nvPicPr>
          <p:cNvPr id="8" name="Graphic 7" descr="Sleep outline">
            <a:extLst>
              <a:ext uri="{FF2B5EF4-FFF2-40B4-BE49-F238E27FC236}">
                <a16:creationId xmlns:a16="http://schemas.microsoft.com/office/drawing/2014/main" id="{8F7A5333-7F03-1FC1-FD64-12EC429732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048473" y="0"/>
            <a:ext cx="914400" cy="914400"/>
          </a:xfrm>
          <a:prstGeom prst="rect">
            <a:avLst/>
          </a:prstGeom>
        </p:spPr>
      </p:pic>
      <p:pic>
        <p:nvPicPr>
          <p:cNvPr id="10" name="Graphic 9" descr="Office Chair outline">
            <a:extLst>
              <a:ext uri="{FF2B5EF4-FFF2-40B4-BE49-F238E27FC236}">
                <a16:creationId xmlns:a16="http://schemas.microsoft.com/office/drawing/2014/main" id="{768957A8-85B0-C7F8-F7CA-7A183C7AE96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048473" y="2971800"/>
            <a:ext cx="914400" cy="914400"/>
          </a:xfrm>
          <a:prstGeom prst="rect">
            <a:avLst/>
          </a:prstGeom>
        </p:spPr>
      </p:pic>
    </p:spTree>
    <p:extLst>
      <p:ext uri="{BB962C8B-B14F-4D97-AF65-F5344CB8AC3E}">
        <p14:creationId xmlns:p14="http://schemas.microsoft.com/office/powerpoint/2010/main" val="1046734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42511B-A0D1-A923-DB6E-5D9995D8CC92}"/>
              </a:ext>
            </a:extLst>
          </p:cNvPr>
          <p:cNvSpPr txBox="1"/>
          <p:nvPr/>
        </p:nvSpPr>
        <p:spPr>
          <a:xfrm>
            <a:off x="562709" y="307911"/>
            <a:ext cx="9946953" cy="4939814"/>
          </a:xfrm>
          <a:prstGeom prst="rect">
            <a:avLst/>
          </a:prstGeom>
          <a:noFill/>
        </p:spPr>
        <p:txBody>
          <a:bodyPr wrap="square" rtlCol="0">
            <a:spAutoFit/>
          </a:bodyPr>
          <a:lstStyle/>
          <a:p>
            <a:r>
              <a:rPr lang="en-GB" sz="3600" b="1" dirty="0">
                <a:solidFill>
                  <a:srgbClr val="861A06"/>
                </a:solidFill>
              </a:rPr>
              <a:t>Rest Requirements</a:t>
            </a:r>
          </a:p>
          <a:p>
            <a:endParaRPr lang="en-GB" sz="2400" b="1" dirty="0">
              <a:solidFill>
                <a:srgbClr val="861A06"/>
              </a:solidFill>
            </a:endParaRPr>
          </a:p>
          <a:p>
            <a:r>
              <a:rPr lang="en-GB" sz="2400" dirty="0">
                <a:solidFill>
                  <a:srgbClr val="EA5B0B"/>
                </a:solidFill>
              </a:rPr>
              <a:t>The European Working Time Directive (EWTD) requires the working week to be an average of 48 hours, with further rights relating to break periods:  </a:t>
            </a:r>
          </a:p>
          <a:p>
            <a:endParaRPr lang="en-GB" sz="2400" dirty="0">
              <a:solidFill>
                <a:srgbClr val="EA5B0B"/>
              </a:solidFill>
            </a:endParaRPr>
          </a:p>
          <a:p>
            <a:pPr marL="342900" indent="-342900">
              <a:spcBef>
                <a:spcPts val="600"/>
              </a:spcBef>
              <a:buFont typeface="Arial" panose="020B0604020202020204" pitchFamily="34" charset="0"/>
              <a:buChar char="•"/>
            </a:pPr>
            <a:r>
              <a:rPr lang="en-GB" sz="2400" dirty="0">
                <a:solidFill>
                  <a:srgbClr val="EA5B0B"/>
                </a:solidFill>
              </a:rPr>
              <a:t>11 hours continuous rest a day (or compensatory rest to be taken another time if this is not achieved)</a:t>
            </a:r>
          </a:p>
          <a:p>
            <a:pPr marL="342900" indent="-342900">
              <a:spcBef>
                <a:spcPts val="600"/>
              </a:spcBef>
              <a:buFont typeface="Arial" panose="020B0604020202020204" pitchFamily="34" charset="0"/>
              <a:buChar char="•"/>
            </a:pPr>
            <a:r>
              <a:rPr lang="en-GB" sz="2400" dirty="0">
                <a:solidFill>
                  <a:srgbClr val="EA5B0B"/>
                </a:solidFill>
              </a:rPr>
              <a:t>1 day off each week , or 2 days off in each fortnight (or compensatory rest)</a:t>
            </a:r>
          </a:p>
          <a:p>
            <a:pPr marL="342900" indent="-342900">
              <a:spcBef>
                <a:spcPts val="600"/>
              </a:spcBef>
              <a:buFont typeface="Arial" panose="020B0604020202020204" pitchFamily="34" charset="0"/>
              <a:buChar char="•"/>
            </a:pPr>
            <a:r>
              <a:rPr lang="en-GB" sz="2400" dirty="0">
                <a:solidFill>
                  <a:srgbClr val="EA5B0B"/>
                </a:solidFill>
              </a:rPr>
              <a:t>a 20-minute rest break every six hours (or compensatory rest).</a:t>
            </a:r>
          </a:p>
          <a:p>
            <a:endParaRPr lang="en-GB" sz="2400" dirty="0">
              <a:solidFill>
                <a:srgbClr val="EA5B0B"/>
              </a:solidFill>
            </a:endParaRPr>
          </a:p>
          <a:p>
            <a:r>
              <a:rPr lang="en-GB" sz="2400" dirty="0">
                <a:solidFill>
                  <a:srgbClr val="EA5B0B"/>
                </a:solidFill>
              </a:rPr>
              <a:t>May have varying additional rest / limits on certain working arrangements in contract/TCS.</a:t>
            </a:r>
          </a:p>
        </p:txBody>
      </p:sp>
      <p:pic>
        <p:nvPicPr>
          <p:cNvPr id="4" name="Graphic 3" descr="Chinese Teapot And Cup outline">
            <a:extLst>
              <a:ext uri="{FF2B5EF4-FFF2-40B4-BE49-F238E27FC236}">
                <a16:creationId xmlns:a16="http://schemas.microsoft.com/office/drawing/2014/main" id="{DE50B526-EB25-6999-0A45-F1F964422F4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40903" y="209309"/>
            <a:ext cx="914400" cy="914400"/>
          </a:xfrm>
          <a:prstGeom prst="rect">
            <a:avLst/>
          </a:prstGeom>
        </p:spPr>
      </p:pic>
    </p:spTree>
    <p:extLst>
      <p:ext uri="{BB962C8B-B14F-4D97-AF65-F5344CB8AC3E}">
        <p14:creationId xmlns:p14="http://schemas.microsoft.com/office/powerpoint/2010/main" val="2875275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42511B-A0D1-A923-DB6E-5D9995D8CC92}"/>
              </a:ext>
            </a:extLst>
          </p:cNvPr>
          <p:cNvSpPr txBox="1"/>
          <p:nvPr/>
        </p:nvSpPr>
        <p:spPr>
          <a:xfrm>
            <a:off x="147734" y="307912"/>
            <a:ext cx="11021009" cy="4893647"/>
          </a:xfrm>
          <a:prstGeom prst="rect">
            <a:avLst/>
          </a:prstGeom>
          <a:noFill/>
        </p:spPr>
        <p:txBody>
          <a:bodyPr wrap="square" rtlCol="0">
            <a:spAutoFit/>
          </a:bodyPr>
          <a:lstStyle/>
          <a:p>
            <a:r>
              <a:rPr lang="en-GB" sz="3600" b="1" dirty="0">
                <a:solidFill>
                  <a:srgbClr val="861A06"/>
                </a:solidFill>
              </a:rPr>
              <a:t>Bullying and Harassment </a:t>
            </a:r>
          </a:p>
          <a:p>
            <a:endParaRPr lang="en-GB" sz="3600" b="1" dirty="0">
              <a:solidFill>
                <a:srgbClr val="861A06"/>
              </a:solidFill>
            </a:endParaRPr>
          </a:p>
          <a:p>
            <a:r>
              <a:rPr lang="en-GB" sz="2400" dirty="0">
                <a:solidFill>
                  <a:srgbClr val="EA5B0B"/>
                </a:solidFill>
              </a:rPr>
              <a:t>The BMA can support you if you have any concerns about Bullying and Harassment in the workplace.</a:t>
            </a:r>
          </a:p>
          <a:p>
            <a:endParaRPr lang="en-GB" sz="2400" dirty="0">
              <a:solidFill>
                <a:srgbClr val="EA5B0B"/>
              </a:solidFill>
            </a:endParaRPr>
          </a:p>
          <a:p>
            <a:r>
              <a:rPr lang="en-GB" sz="2400" dirty="0">
                <a:solidFill>
                  <a:srgbClr val="EA5B0B"/>
                </a:solidFill>
              </a:rPr>
              <a:t>Health Boards in NHS Scotland follow an agreed set of policies on dealing with concerns about Bullying and Harassment.</a:t>
            </a:r>
          </a:p>
          <a:p>
            <a:endParaRPr lang="en-GB" sz="2400" b="1" dirty="0">
              <a:solidFill>
                <a:srgbClr val="EA5B0B"/>
              </a:solidFill>
            </a:endParaRPr>
          </a:p>
          <a:p>
            <a:r>
              <a:rPr lang="en-GB" sz="2400" b="1" dirty="0">
                <a:solidFill>
                  <a:srgbClr val="EA5B0B"/>
                </a:solidFill>
              </a:rPr>
              <a:t>If you feel bullied or harassed, please call the BMA at your earliest opportunity. </a:t>
            </a:r>
          </a:p>
          <a:p>
            <a:r>
              <a:rPr lang="en-GB" sz="2400" b="1" dirty="0">
                <a:solidFill>
                  <a:srgbClr val="EA5B0B"/>
                </a:solidFill>
              </a:rPr>
              <a:t>We have a dedicated service in Scotland – </a:t>
            </a:r>
            <a:r>
              <a:rPr lang="en-GB" sz="2400" b="1" dirty="0">
                <a:solidFill>
                  <a:srgbClr val="EA5B0B"/>
                </a:solidFill>
                <a:hlinkClick r:id="rId3"/>
              </a:rPr>
              <a:t>respectatwork@bma.org.uk</a:t>
            </a:r>
            <a:r>
              <a:rPr lang="en-GB" sz="2400" b="1" dirty="0">
                <a:solidFill>
                  <a:srgbClr val="EA5B0B"/>
                </a:solidFill>
              </a:rPr>
              <a:t>  </a:t>
            </a:r>
            <a:br>
              <a:rPr lang="en-GB" sz="2400" b="1" dirty="0">
                <a:solidFill>
                  <a:srgbClr val="EA5B0B"/>
                </a:solidFill>
              </a:rPr>
            </a:br>
            <a:endParaRPr lang="en-GB" sz="2400" b="1" dirty="0">
              <a:solidFill>
                <a:srgbClr val="EA5B0B"/>
              </a:solidFill>
            </a:endParaRPr>
          </a:p>
          <a:p>
            <a:endParaRPr lang="en-GB" sz="2400" b="1" dirty="0">
              <a:solidFill>
                <a:srgbClr val="EA5B0B"/>
              </a:solidFill>
            </a:endParaRPr>
          </a:p>
        </p:txBody>
      </p:sp>
      <p:pic>
        <p:nvPicPr>
          <p:cNvPr id="10" name="Graphic 9" descr="Open hand with solid fill">
            <a:extLst>
              <a:ext uri="{FF2B5EF4-FFF2-40B4-BE49-F238E27FC236}">
                <a16:creationId xmlns:a16="http://schemas.microsoft.com/office/drawing/2014/main" id="{84C9E523-90D4-0A42-06FD-451EF3908E3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0800000">
            <a:off x="11168743" y="0"/>
            <a:ext cx="914400" cy="914400"/>
          </a:xfrm>
          <a:prstGeom prst="rect">
            <a:avLst/>
          </a:prstGeom>
        </p:spPr>
      </p:pic>
      <p:pic>
        <p:nvPicPr>
          <p:cNvPr id="12" name="Graphic 11" descr="Open hand with solid fill">
            <a:extLst>
              <a:ext uri="{FF2B5EF4-FFF2-40B4-BE49-F238E27FC236}">
                <a16:creationId xmlns:a16="http://schemas.microsoft.com/office/drawing/2014/main" id="{B9A6A997-8DAD-FA73-6B6E-346261598F8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54343" y="457200"/>
            <a:ext cx="914400" cy="914400"/>
          </a:xfrm>
          <a:prstGeom prst="rect">
            <a:avLst/>
          </a:prstGeom>
        </p:spPr>
      </p:pic>
    </p:spTree>
    <p:extLst>
      <p:ext uri="{BB962C8B-B14F-4D97-AF65-F5344CB8AC3E}">
        <p14:creationId xmlns:p14="http://schemas.microsoft.com/office/powerpoint/2010/main" val="2450860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42511B-A0D1-A923-DB6E-5D9995D8CC92}"/>
              </a:ext>
            </a:extLst>
          </p:cNvPr>
          <p:cNvSpPr txBox="1"/>
          <p:nvPr/>
        </p:nvSpPr>
        <p:spPr>
          <a:xfrm>
            <a:off x="908847" y="690684"/>
            <a:ext cx="10374305" cy="5262979"/>
          </a:xfrm>
          <a:prstGeom prst="rect">
            <a:avLst/>
          </a:prstGeom>
          <a:noFill/>
        </p:spPr>
        <p:txBody>
          <a:bodyPr wrap="square" rtlCol="0">
            <a:spAutoFit/>
          </a:bodyPr>
          <a:lstStyle/>
          <a:p>
            <a:r>
              <a:rPr lang="en-GB" sz="3600" b="1" dirty="0">
                <a:solidFill>
                  <a:srgbClr val="861A06"/>
                </a:solidFill>
              </a:rPr>
              <a:t>Snooping - </a:t>
            </a:r>
          </a:p>
          <a:p>
            <a:endParaRPr lang="en-GB" sz="3600" b="1" dirty="0">
              <a:solidFill>
                <a:srgbClr val="861A06"/>
              </a:solidFill>
            </a:endParaRPr>
          </a:p>
          <a:p>
            <a:r>
              <a:rPr lang="en-GB" sz="2400" dirty="0">
                <a:solidFill>
                  <a:srgbClr val="EA5B0B"/>
                </a:solidFill>
              </a:rPr>
              <a:t>Accessing patient files you have no clinical responsibility for.</a:t>
            </a:r>
            <a:br>
              <a:rPr lang="en-GB" sz="2400" dirty="0">
                <a:solidFill>
                  <a:srgbClr val="EA5B0B"/>
                </a:solidFill>
              </a:rPr>
            </a:br>
            <a:endParaRPr lang="en-GB" sz="2400" dirty="0">
              <a:solidFill>
                <a:srgbClr val="EA5B0B"/>
              </a:solidFill>
            </a:endParaRPr>
          </a:p>
          <a:p>
            <a:r>
              <a:rPr lang="en-GB" sz="2400" dirty="0">
                <a:solidFill>
                  <a:srgbClr val="EA5B0B"/>
                </a:solidFill>
              </a:rPr>
              <a:t>Disciplinary – could be a first and final written warning (12 months).</a:t>
            </a:r>
            <a:br>
              <a:rPr lang="en-GB" sz="2400" dirty="0">
                <a:solidFill>
                  <a:srgbClr val="EA5B0B"/>
                </a:solidFill>
              </a:rPr>
            </a:br>
            <a:endParaRPr lang="en-GB" sz="2400" dirty="0">
              <a:solidFill>
                <a:srgbClr val="EA5B0B"/>
              </a:solidFill>
            </a:endParaRPr>
          </a:p>
          <a:p>
            <a:endParaRPr lang="en-GB" sz="2400" dirty="0">
              <a:solidFill>
                <a:srgbClr val="EA5B0B"/>
              </a:solidFill>
            </a:endParaRPr>
          </a:p>
          <a:p>
            <a:r>
              <a:rPr lang="en-GB" sz="2400" dirty="0">
                <a:solidFill>
                  <a:srgbClr val="EA5B0B"/>
                </a:solidFill>
              </a:rPr>
              <a:t>What to do if you need to access your own file? </a:t>
            </a:r>
          </a:p>
          <a:p>
            <a:endParaRPr lang="en-GB" sz="2400" dirty="0">
              <a:solidFill>
                <a:srgbClr val="EA5B0B"/>
              </a:solidFill>
            </a:endParaRPr>
          </a:p>
          <a:p>
            <a:r>
              <a:rPr lang="en-GB" sz="2400" dirty="0">
                <a:solidFill>
                  <a:srgbClr val="EA5B0B"/>
                </a:solidFill>
              </a:rPr>
              <a:t>   - Do so as a patient via your own GP/consultant.</a:t>
            </a:r>
          </a:p>
          <a:p>
            <a:br>
              <a:rPr lang="en-GB" sz="2400" b="1" dirty="0">
                <a:solidFill>
                  <a:srgbClr val="EA5B0B"/>
                </a:solidFill>
              </a:rPr>
            </a:br>
            <a:endParaRPr lang="en-GB" sz="2400" b="1" dirty="0">
              <a:solidFill>
                <a:srgbClr val="EA5B0B"/>
              </a:solidFill>
            </a:endParaRPr>
          </a:p>
          <a:p>
            <a:endParaRPr lang="en-GB" sz="2400" b="1" dirty="0">
              <a:solidFill>
                <a:srgbClr val="EA5B0B"/>
              </a:solidFill>
            </a:endParaRPr>
          </a:p>
        </p:txBody>
      </p:sp>
      <p:pic>
        <p:nvPicPr>
          <p:cNvPr id="3" name="Picture 2">
            <a:extLst>
              <a:ext uri="{FF2B5EF4-FFF2-40B4-BE49-F238E27FC236}">
                <a16:creationId xmlns:a16="http://schemas.microsoft.com/office/drawing/2014/main" id="{B4DD43ED-2563-A08B-F571-48BA03325F6D}"/>
              </a:ext>
            </a:extLst>
          </p:cNvPr>
          <p:cNvPicPr>
            <a:picLocks noChangeAspect="1"/>
          </p:cNvPicPr>
          <p:nvPr/>
        </p:nvPicPr>
        <p:blipFill>
          <a:blip r:embed="rId3"/>
          <a:stretch>
            <a:fillRect/>
          </a:stretch>
        </p:blipFill>
        <p:spPr>
          <a:xfrm>
            <a:off x="9080996" y="690684"/>
            <a:ext cx="3111004" cy="1617722"/>
          </a:xfrm>
          <a:prstGeom prst="rect">
            <a:avLst/>
          </a:prstGeom>
        </p:spPr>
      </p:pic>
    </p:spTree>
    <p:extLst>
      <p:ext uri="{BB962C8B-B14F-4D97-AF65-F5344CB8AC3E}">
        <p14:creationId xmlns:p14="http://schemas.microsoft.com/office/powerpoint/2010/main" val="4128082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42511B-A0D1-A923-DB6E-5D9995D8CC92}"/>
              </a:ext>
            </a:extLst>
          </p:cNvPr>
          <p:cNvSpPr txBox="1"/>
          <p:nvPr/>
        </p:nvSpPr>
        <p:spPr>
          <a:xfrm>
            <a:off x="908847" y="669419"/>
            <a:ext cx="10374305" cy="4524315"/>
          </a:xfrm>
          <a:prstGeom prst="rect">
            <a:avLst/>
          </a:prstGeom>
          <a:noFill/>
        </p:spPr>
        <p:txBody>
          <a:bodyPr wrap="square" rtlCol="0">
            <a:spAutoFit/>
          </a:bodyPr>
          <a:lstStyle/>
          <a:p>
            <a:r>
              <a:rPr lang="en-GB" sz="3600" b="1" dirty="0">
                <a:solidFill>
                  <a:srgbClr val="861A06"/>
                </a:solidFill>
              </a:rPr>
              <a:t>Social Media</a:t>
            </a:r>
          </a:p>
          <a:p>
            <a:endParaRPr lang="en-GB" sz="3600" dirty="0">
              <a:solidFill>
                <a:srgbClr val="861A06"/>
              </a:solidFill>
            </a:endParaRPr>
          </a:p>
          <a:p>
            <a:r>
              <a:rPr lang="en-GB" sz="2400" dirty="0">
                <a:solidFill>
                  <a:srgbClr val="EA5B0B"/>
                </a:solidFill>
              </a:rPr>
              <a:t>Employer can take action on a comment or post that has happened out with working hours (bringing employer/profession into disrepute)</a:t>
            </a:r>
          </a:p>
          <a:p>
            <a:endParaRPr lang="en-GB" sz="2400" dirty="0">
              <a:solidFill>
                <a:srgbClr val="EA5B0B"/>
              </a:solidFill>
            </a:endParaRPr>
          </a:p>
          <a:p>
            <a:pPr marL="342900" indent="-342900">
              <a:buFont typeface="Arial" panose="020B0604020202020204" pitchFamily="34" charset="0"/>
              <a:buChar char="•"/>
            </a:pPr>
            <a:r>
              <a:rPr lang="en-GB" sz="2400" dirty="0">
                <a:solidFill>
                  <a:srgbClr val="EA5B0B"/>
                </a:solidFill>
              </a:rPr>
              <a:t>Keep your page private</a:t>
            </a:r>
          </a:p>
          <a:p>
            <a:pPr marL="342900" indent="-342900">
              <a:buFont typeface="Arial" panose="020B0604020202020204" pitchFamily="34" charset="0"/>
              <a:buChar char="•"/>
            </a:pPr>
            <a:r>
              <a:rPr lang="en-GB" sz="2400" dirty="0">
                <a:solidFill>
                  <a:srgbClr val="EA5B0B"/>
                </a:solidFill>
              </a:rPr>
              <a:t>Refrain from naming your employer on your profile.</a:t>
            </a:r>
          </a:p>
          <a:p>
            <a:pPr marL="342900" indent="-342900">
              <a:buFont typeface="Arial" panose="020B0604020202020204" pitchFamily="34" charset="0"/>
              <a:buChar char="•"/>
            </a:pPr>
            <a:r>
              <a:rPr lang="en-GB" sz="2400" dirty="0">
                <a:solidFill>
                  <a:srgbClr val="EA5B0B"/>
                </a:solidFill>
              </a:rPr>
              <a:t>Be aware of the Social Media Policy.</a:t>
            </a:r>
          </a:p>
          <a:p>
            <a:pPr marL="342900" indent="-342900">
              <a:buFont typeface="Arial" panose="020B0604020202020204" pitchFamily="34" charset="0"/>
              <a:buChar char="•"/>
            </a:pPr>
            <a:r>
              <a:rPr lang="en-GB" sz="2400" dirty="0">
                <a:solidFill>
                  <a:srgbClr val="EA5B0B"/>
                </a:solidFill>
              </a:rPr>
              <a:t>Think before you post – Anything you post can lead to disciplinary action</a:t>
            </a:r>
            <a:br>
              <a:rPr lang="en-GB" sz="2400" b="1" dirty="0">
                <a:solidFill>
                  <a:srgbClr val="EA5B0B"/>
                </a:solidFill>
              </a:rPr>
            </a:br>
            <a:endParaRPr lang="en-GB" sz="2400" b="1" dirty="0">
              <a:solidFill>
                <a:srgbClr val="EA5B0B"/>
              </a:solidFill>
            </a:endParaRPr>
          </a:p>
          <a:p>
            <a:endParaRPr lang="en-GB" sz="2400" b="1" dirty="0">
              <a:solidFill>
                <a:srgbClr val="EA5B0B"/>
              </a:solidFill>
            </a:endParaRPr>
          </a:p>
        </p:txBody>
      </p:sp>
      <p:pic>
        <p:nvPicPr>
          <p:cNvPr id="4" name="Graphic 3" descr="Online Network with solid fill">
            <a:extLst>
              <a:ext uri="{FF2B5EF4-FFF2-40B4-BE49-F238E27FC236}">
                <a16:creationId xmlns:a16="http://schemas.microsoft.com/office/drawing/2014/main" id="{B8F6B683-6084-0102-5771-C8BCFD2A610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94572" y="450668"/>
            <a:ext cx="914400" cy="914400"/>
          </a:xfrm>
          <a:prstGeom prst="rect">
            <a:avLst/>
          </a:prstGeom>
        </p:spPr>
      </p:pic>
    </p:spTree>
    <p:extLst>
      <p:ext uri="{BB962C8B-B14F-4D97-AF65-F5344CB8AC3E}">
        <p14:creationId xmlns:p14="http://schemas.microsoft.com/office/powerpoint/2010/main" val="2856635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1493AFC-B1E6-D6AD-2EEB-BD593FDBE97A}"/>
              </a:ext>
            </a:extLst>
          </p:cNvPr>
          <p:cNvSpPr txBox="1"/>
          <p:nvPr/>
        </p:nvSpPr>
        <p:spPr>
          <a:xfrm>
            <a:off x="610530" y="1139109"/>
            <a:ext cx="5730635" cy="1938992"/>
          </a:xfrm>
          <a:prstGeom prst="rect">
            <a:avLst/>
          </a:prstGeom>
          <a:noFill/>
        </p:spPr>
        <p:txBody>
          <a:bodyPr wrap="square">
            <a:spAutoFit/>
          </a:bodyPr>
          <a:lstStyle/>
          <a:p>
            <a:r>
              <a:rPr lang="en-GB" sz="2400" b="1" dirty="0">
                <a:solidFill>
                  <a:srgbClr val="EA5B0B"/>
                </a:solidFill>
              </a:rPr>
              <a:t>There is always someone to talk to</a:t>
            </a:r>
          </a:p>
          <a:p>
            <a:endParaRPr lang="en-GB" sz="2400" b="1" dirty="0">
              <a:solidFill>
                <a:srgbClr val="EA5B0B"/>
              </a:solidFill>
            </a:endParaRPr>
          </a:p>
          <a:p>
            <a:r>
              <a:rPr lang="en-GB" sz="2400" dirty="0">
                <a:solidFill>
                  <a:srgbClr val="EA5B0B"/>
                </a:solidFill>
              </a:rPr>
              <a:t>Our </a:t>
            </a:r>
            <a:r>
              <a:rPr lang="en-GB" sz="2400" b="1" dirty="0">
                <a:solidFill>
                  <a:srgbClr val="EA5B0B"/>
                </a:solidFill>
              </a:rPr>
              <a:t>confidential</a:t>
            </a:r>
            <a:r>
              <a:rPr lang="en-GB" sz="2400" dirty="0">
                <a:solidFill>
                  <a:srgbClr val="EA5B0B"/>
                </a:solidFill>
              </a:rPr>
              <a:t> counselling and peer support services are open </a:t>
            </a:r>
            <a:r>
              <a:rPr lang="en-GB" sz="2400" b="1" dirty="0">
                <a:solidFill>
                  <a:srgbClr val="EA5B0B"/>
                </a:solidFill>
              </a:rPr>
              <a:t>24/7</a:t>
            </a:r>
            <a:r>
              <a:rPr lang="en-GB" sz="2400" dirty="0">
                <a:solidFill>
                  <a:srgbClr val="EA5B0B"/>
                </a:solidFill>
              </a:rPr>
              <a:t> and </a:t>
            </a:r>
            <a:r>
              <a:rPr lang="en-GB" sz="2400" b="1" dirty="0">
                <a:solidFill>
                  <a:srgbClr val="EA5B0B"/>
                </a:solidFill>
              </a:rPr>
              <a:t>free of charge </a:t>
            </a:r>
            <a:r>
              <a:rPr lang="en-GB" sz="2400" dirty="0">
                <a:solidFill>
                  <a:srgbClr val="EA5B0B"/>
                </a:solidFill>
              </a:rPr>
              <a:t>to all doctors and medical students.</a:t>
            </a:r>
          </a:p>
        </p:txBody>
      </p:sp>
      <p:sp>
        <p:nvSpPr>
          <p:cNvPr id="6" name="Rectangle 5">
            <a:extLst>
              <a:ext uri="{FF2B5EF4-FFF2-40B4-BE49-F238E27FC236}">
                <a16:creationId xmlns:a16="http://schemas.microsoft.com/office/drawing/2014/main" id="{0CCAF5EE-29F8-8CC8-D212-E74B66AD4173}"/>
              </a:ext>
            </a:extLst>
          </p:cNvPr>
          <p:cNvSpPr/>
          <p:nvPr/>
        </p:nvSpPr>
        <p:spPr>
          <a:xfrm>
            <a:off x="471632" y="1241383"/>
            <a:ext cx="104173" cy="6452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C78442B5-D3E9-B05F-7FB2-3D2A0D453099}"/>
              </a:ext>
            </a:extLst>
          </p:cNvPr>
          <p:cNvSpPr>
            <a:spLocks noGrp="1"/>
          </p:cNvSpPr>
          <p:nvPr>
            <p:ph type="title"/>
          </p:nvPr>
        </p:nvSpPr>
        <p:spPr>
          <a:xfrm>
            <a:off x="610530" y="256365"/>
            <a:ext cx="6782013" cy="813158"/>
          </a:xfrm>
        </p:spPr>
        <p:txBody>
          <a:bodyPr/>
          <a:lstStyle/>
          <a:p>
            <a:r>
              <a:rPr lang="en-GB" sz="3600" b="1" dirty="0"/>
              <a:t>Protect your wellbeing</a:t>
            </a:r>
            <a:endParaRPr lang="en-US" sz="3600" b="1" dirty="0"/>
          </a:p>
        </p:txBody>
      </p:sp>
      <p:sp>
        <p:nvSpPr>
          <p:cNvPr id="7" name="Content Placeholder 3">
            <a:extLst>
              <a:ext uri="{FF2B5EF4-FFF2-40B4-BE49-F238E27FC236}">
                <a16:creationId xmlns:a16="http://schemas.microsoft.com/office/drawing/2014/main" id="{2FAD0245-DDD7-B4EB-2383-9803B1D8766E}"/>
              </a:ext>
            </a:extLst>
          </p:cNvPr>
          <p:cNvSpPr txBox="1">
            <a:spLocks/>
          </p:cNvSpPr>
          <p:nvPr/>
        </p:nvSpPr>
        <p:spPr>
          <a:xfrm>
            <a:off x="634511" y="3779900"/>
            <a:ext cx="5181600" cy="10306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solidFill>
                  <a:srgbClr val="002060"/>
                </a:solidFill>
              </a:rPr>
              <a:t>0330 123 1245</a:t>
            </a:r>
          </a:p>
          <a:p>
            <a:pPr marL="0" indent="0">
              <a:buNone/>
            </a:pPr>
            <a:r>
              <a:rPr lang="en-GB" sz="2400" b="1" dirty="0">
                <a:solidFill>
                  <a:srgbClr val="002060"/>
                </a:solidFill>
              </a:rPr>
              <a:t>bma.org.uk/</a:t>
            </a:r>
            <a:r>
              <a:rPr lang="en-GB" sz="2400" b="1" dirty="0" err="1">
                <a:solidFill>
                  <a:srgbClr val="002060"/>
                </a:solidFill>
              </a:rPr>
              <a:t>yourwellbeing</a:t>
            </a:r>
            <a:endParaRPr lang="en-GB" sz="2400" b="1" dirty="0">
              <a:solidFill>
                <a:srgbClr val="002060"/>
              </a:solidFill>
            </a:endParaRPr>
          </a:p>
          <a:p>
            <a:endParaRPr lang="en-US" dirty="0"/>
          </a:p>
        </p:txBody>
      </p:sp>
      <p:pic>
        <p:nvPicPr>
          <p:cNvPr id="9" name="Picture 8" descr="A person's face with text overlay below&#10;&#10;Description automatically generated with medium confidence">
            <a:extLst>
              <a:ext uri="{FF2B5EF4-FFF2-40B4-BE49-F238E27FC236}">
                <a16:creationId xmlns:a16="http://schemas.microsoft.com/office/drawing/2014/main" id="{9FD1BA4E-596B-01F2-B0D6-E352254DB213}"/>
              </a:ext>
            </a:extLst>
          </p:cNvPr>
          <p:cNvPicPr>
            <a:picLocks noChangeAspect="1"/>
          </p:cNvPicPr>
          <p:nvPr/>
        </p:nvPicPr>
        <p:blipFill>
          <a:blip r:embed="rId3"/>
          <a:stretch>
            <a:fillRect/>
          </a:stretch>
        </p:blipFill>
        <p:spPr>
          <a:xfrm>
            <a:off x="6375890" y="1241383"/>
            <a:ext cx="5815078" cy="3270982"/>
          </a:xfrm>
          <a:prstGeom prst="rect">
            <a:avLst/>
          </a:prstGeom>
        </p:spPr>
      </p:pic>
    </p:spTree>
    <p:extLst>
      <p:ext uri="{BB962C8B-B14F-4D97-AF65-F5344CB8AC3E}">
        <p14:creationId xmlns:p14="http://schemas.microsoft.com/office/powerpoint/2010/main" val="2453377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CCAF5EE-29F8-8CC8-D212-E74B66AD4173}"/>
              </a:ext>
            </a:extLst>
          </p:cNvPr>
          <p:cNvSpPr/>
          <p:nvPr/>
        </p:nvSpPr>
        <p:spPr>
          <a:xfrm>
            <a:off x="471632" y="1241383"/>
            <a:ext cx="104173" cy="6452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C78442B5-D3E9-B05F-7FB2-3D2A0D453099}"/>
              </a:ext>
            </a:extLst>
          </p:cNvPr>
          <p:cNvSpPr>
            <a:spLocks noGrp="1"/>
          </p:cNvSpPr>
          <p:nvPr>
            <p:ph type="title"/>
          </p:nvPr>
        </p:nvSpPr>
        <p:spPr>
          <a:xfrm>
            <a:off x="610530" y="256365"/>
            <a:ext cx="6782013" cy="813158"/>
          </a:xfrm>
        </p:spPr>
        <p:txBody>
          <a:bodyPr/>
          <a:lstStyle/>
          <a:p>
            <a:r>
              <a:rPr lang="en-GB" sz="3600" b="1"/>
              <a:t>Other Key </a:t>
            </a:r>
            <a:r>
              <a:rPr lang="en-GB" sz="3600" b="1" dirty="0"/>
              <a:t>Member Benefits</a:t>
            </a:r>
            <a:endParaRPr lang="en-US" sz="3600" b="1" dirty="0"/>
          </a:p>
        </p:txBody>
      </p:sp>
      <p:sp>
        <p:nvSpPr>
          <p:cNvPr id="2" name="TextBox 1">
            <a:extLst>
              <a:ext uri="{FF2B5EF4-FFF2-40B4-BE49-F238E27FC236}">
                <a16:creationId xmlns:a16="http://schemas.microsoft.com/office/drawing/2014/main" id="{A7E6DFFF-1803-3EF4-D92F-488038099C3A}"/>
              </a:ext>
            </a:extLst>
          </p:cNvPr>
          <p:cNvSpPr txBox="1"/>
          <p:nvPr/>
        </p:nvSpPr>
        <p:spPr>
          <a:xfrm>
            <a:off x="610530" y="999359"/>
            <a:ext cx="11109837" cy="4154984"/>
          </a:xfrm>
          <a:prstGeom prst="rect">
            <a:avLst/>
          </a:prstGeom>
          <a:noFill/>
        </p:spPr>
        <p:txBody>
          <a:bodyPr wrap="square">
            <a:spAutoFit/>
          </a:bodyPr>
          <a:lstStyle/>
          <a:p>
            <a:pPr marL="342900" indent="-342900">
              <a:buFont typeface="Arial" panose="020B0604020202020204" pitchFamily="34" charset="0"/>
              <a:buChar char="•"/>
            </a:pPr>
            <a:r>
              <a:rPr lang="en-GB" sz="2400" dirty="0">
                <a:solidFill>
                  <a:srgbClr val="EA5B0B"/>
                </a:solidFill>
              </a:rPr>
              <a:t>Collective Bargaining</a:t>
            </a:r>
          </a:p>
          <a:p>
            <a:pPr marL="342900" indent="-342900">
              <a:buFont typeface="Arial" panose="020B0604020202020204" pitchFamily="34" charset="0"/>
              <a:buChar char="•"/>
            </a:pPr>
            <a:r>
              <a:rPr lang="en-GB" sz="2400" dirty="0">
                <a:solidFill>
                  <a:srgbClr val="EA5B0B"/>
                </a:solidFill>
              </a:rPr>
              <a:t>The BMJ</a:t>
            </a:r>
          </a:p>
          <a:p>
            <a:pPr marL="342900" indent="-342900">
              <a:buFont typeface="Arial" panose="020B0604020202020204" pitchFamily="34" charset="0"/>
              <a:buChar char="•"/>
            </a:pPr>
            <a:r>
              <a:rPr lang="en-GB" sz="2400" dirty="0">
                <a:solidFill>
                  <a:srgbClr val="EA5B0B"/>
                </a:solidFill>
              </a:rPr>
              <a:t>BMA Library Services</a:t>
            </a:r>
          </a:p>
          <a:p>
            <a:pPr marL="342900" indent="-342900">
              <a:buFont typeface="Arial" panose="020B0604020202020204" pitchFamily="34" charset="0"/>
              <a:buChar char="•"/>
            </a:pPr>
            <a:r>
              <a:rPr lang="en-GB" sz="2400" dirty="0">
                <a:solidFill>
                  <a:srgbClr val="EA5B0B"/>
                </a:solidFill>
              </a:rPr>
              <a:t>Access to online resources, and courses/webinars</a:t>
            </a:r>
          </a:p>
          <a:p>
            <a:pPr marL="342900" indent="-342900">
              <a:buFont typeface="Arial" panose="020B0604020202020204" pitchFamily="34" charset="0"/>
              <a:buChar char="•"/>
            </a:pPr>
            <a:r>
              <a:rPr lang="en-GB" sz="2400" dirty="0">
                <a:solidFill>
                  <a:srgbClr val="EA5B0B"/>
                </a:solidFill>
              </a:rPr>
              <a:t>Pension Support</a:t>
            </a:r>
          </a:p>
          <a:p>
            <a:pPr marL="342900" indent="-342900">
              <a:buFont typeface="Arial" panose="020B0604020202020204" pitchFamily="34" charset="0"/>
              <a:buChar char="•"/>
            </a:pPr>
            <a:r>
              <a:rPr lang="en-GB" sz="2400" dirty="0">
                <a:solidFill>
                  <a:srgbClr val="EA5B0B"/>
                </a:solidFill>
              </a:rPr>
              <a:t>Independent Financial Advice</a:t>
            </a:r>
          </a:p>
          <a:p>
            <a:r>
              <a:rPr lang="en-GB" sz="2400" dirty="0">
                <a:solidFill>
                  <a:schemeClr val="accent1">
                    <a:lumMod val="50000"/>
                  </a:schemeClr>
                </a:solidFill>
              </a:rPr>
              <a:t>bma.org.uk/what-we-do                                    </a:t>
            </a:r>
          </a:p>
          <a:p>
            <a:endParaRPr lang="en-GB" sz="2400" dirty="0">
              <a:solidFill>
                <a:schemeClr val="accent1">
                  <a:lumMod val="50000"/>
                </a:schemeClr>
              </a:solidFill>
            </a:endParaRPr>
          </a:p>
          <a:p>
            <a:r>
              <a:rPr lang="en-GB" sz="2400" b="1" dirty="0">
                <a:solidFill>
                  <a:srgbClr val="861A06"/>
                </a:solidFill>
              </a:rPr>
              <a:t>Membership is free to all international medical graduates (IMGs) and international doctors in their first year living in the UK.</a:t>
            </a:r>
          </a:p>
          <a:p>
            <a:r>
              <a:rPr lang="en-GB" sz="2400" dirty="0">
                <a:solidFill>
                  <a:schemeClr val="accent1">
                    <a:lumMod val="50000"/>
                  </a:schemeClr>
                </a:solidFill>
              </a:rPr>
              <a:t>				bma.org.uk/join-us</a:t>
            </a:r>
          </a:p>
        </p:txBody>
      </p:sp>
      <p:pic>
        <p:nvPicPr>
          <p:cNvPr id="4" name="Graphic 3" descr="Head with gears outline">
            <a:extLst>
              <a:ext uri="{FF2B5EF4-FFF2-40B4-BE49-F238E27FC236}">
                <a16:creationId xmlns:a16="http://schemas.microsoft.com/office/drawing/2014/main" id="{0604974E-8C97-F180-C605-AF04382E0FF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124270" y="326983"/>
            <a:ext cx="914400" cy="914400"/>
          </a:xfrm>
          <a:prstGeom prst="rect">
            <a:avLst/>
          </a:prstGeom>
        </p:spPr>
      </p:pic>
    </p:spTree>
    <p:extLst>
      <p:ext uri="{BB962C8B-B14F-4D97-AF65-F5344CB8AC3E}">
        <p14:creationId xmlns:p14="http://schemas.microsoft.com/office/powerpoint/2010/main" val="3811708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1493AFC-B1E6-D6AD-2EEB-BD593FDBE97A}"/>
              </a:ext>
            </a:extLst>
          </p:cNvPr>
          <p:cNvSpPr txBox="1"/>
          <p:nvPr/>
        </p:nvSpPr>
        <p:spPr>
          <a:xfrm>
            <a:off x="863903" y="1033897"/>
            <a:ext cx="10789382" cy="4154984"/>
          </a:xfrm>
          <a:prstGeom prst="rect">
            <a:avLst/>
          </a:prstGeom>
          <a:noFill/>
        </p:spPr>
        <p:txBody>
          <a:bodyPr wrap="square">
            <a:spAutoFit/>
          </a:bodyPr>
          <a:lstStyle/>
          <a:p>
            <a:r>
              <a:rPr lang="en-GB" sz="2400" dirty="0">
                <a:solidFill>
                  <a:srgbClr val="EA5B0B"/>
                </a:solidFill>
              </a:rPr>
              <a:t>As the trade union for UK doctors and medical students, no one better understands your day-to-day lives.</a:t>
            </a:r>
          </a:p>
          <a:p>
            <a:endParaRPr lang="en-GB" sz="2400" dirty="0">
              <a:solidFill>
                <a:srgbClr val="EA5B0B"/>
              </a:solidFill>
            </a:endParaRPr>
          </a:p>
          <a:p>
            <a:r>
              <a:rPr lang="en-GB" sz="2400" dirty="0">
                <a:solidFill>
                  <a:srgbClr val="EA5B0B"/>
                </a:solidFill>
              </a:rPr>
              <a:t>The BMA stands up for you, representing individually and collectively at a local and national level. We negotiate your pay, rights, and support you at work.</a:t>
            </a:r>
          </a:p>
          <a:p>
            <a:endParaRPr lang="en-GB" sz="2400" dirty="0">
              <a:solidFill>
                <a:srgbClr val="EA5B0B"/>
              </a:solidFill>
            </a:endParaRPr>
          </a:p>
          <a:p>
            <a:r>
              <a:rPr lang="en-GB" sz="2400" dirty="0">
                <a:solidFill>
                  <a:srgbClr val="EA5B0B"/>
                </a:solidFill>
              </a:rPr>
              <a:t>– We fight for the profession</a:t>
            </a:r>
          </a:p>
          <a:p>
            <a:r>
              <a:rPr lang="en-GB" sz="2400" dirty="0">
                <a:solidFill>
                  <a:srgbClr val="EA5B0B"/>
                </a:solidFill>
              </a:rPr>
              <a:t>– We amplify your voice </a:t>
            </a:r>
          </a:p>
          <a:p>
            <a:r>
              <a:rPr lang="en-GB" sz="2400" dirty="0">
                <a:solidFill>
                  <a:srgbClr val="EA5B0B"/>
                </a:solidFill>
              </a:rPr>
              <a:t>– We support you </a:t>
            </a:r>
          </a:p>
          <a:p>
            <a:endParaRPr lang="en-GB" sz="2400" dirty="0">
              <a:solidFill>
                <a:srgbClr val="EA5B0B"/>
              </a:solidFill>
            </a:endParaRPr>
          </a:p>
          <a:p>
            <a:r>
              <a:rPr lang="en-GB" sz="2400" dirty="0">
                <a:solidFill>
                  <a:srgbClr val="EA5B0B"/>
                </a:solidFill>
              </a:rPr>
              <a:t>We are stronger together </a:t>
            </a:r>
          </a:p>
        </p:txBody>
      </p:sp>
      <p:sp>
        <p:nvSpPr>
          <p:cNvPr id="8" name="Title 1">
            <a:extLst>
              <a:ext uri="{FF2B5EF4-FFF2-40B4-BE49-F238E27FC236}">
                <a16:creationId xmlns:a16="http://schemas.microsoft.com/office/drawing/2014/main" id="{C78442B5-D3E9-B05F-7FB2-3D2A0D453099}"/>
              </a:ext>
            </a:extLst>
          </p:cNvPr>
          <p:cNvSpPr>
            <a:spLocks noGrp="1"/>
          </p:cNvSpPr>
          <p:nvPr>
            <p:ph type="title"/>
          </p:nvPr>
        </p:nvSpPr>
        <p:spPr>
          <a:xfrm>
            <a:off x="863902" y="220739"/>
            <a:ext cx="6782013" cy="813158"/>
          </a:xfrm>
        </p:spPr>
        <p:txBody>
          <a:bodyPr/>
          <a:lstStyle/>
          <a:p>
            <a:r>
              <a:rPr lang="en-GB" sz="3600" b="1" dirty="0"/>
              <a:t>Why join a union?</a:t>
            </a:r>
            <a:endParaRPr lang="en-US" sz="3600" b="1" dirty="0"/>
          </a:p>
        </p:txBody>
      </p:sp>
    </p:spTree>
    <p:extLst>
      <p:ext uri="{BB962C8B-B14F-4D97-AF65-F5344CB8AC3E}">
        <p14:creationId xmlns:p14="http://schemas.microsoft.com/office/powerpoint/2010/main" val="513044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1493AFC-B1E6-D6AD-2EEB-BD593FDBE97A}"/>
              </a:ext>
            </a:extLst>
          </p:cNvPr>
          <p:cNvSpPr txBox="1"/>
          <p:nvPr/>
        </p:nvSpPr>
        <p:spPr>
          <a:xfrm>
            <a:off x="563759" y="426486"/>
            <a:ext cx="11164778" cy="4893647"/>
          </a:xfrm>
          <a:prstGeom prst="rect">
            <a:avLst/>
          </a:prstGeom>
          <a:noFill/>
        </p:spPr>
        <p:txBody>
          <a:bodyPr wrap="square">
            <a:spAutoFit/>
          </a:bodyPr>
          <a:lstStyle/>
          <a:p>
            <a:endParaRPr lang="en-GB" sz="2400" dirty="0">
              <a:solidFill>
                <a:srgbClr val="EA5B0B"/>
              </a:solidFill>
            </a:endParaRPr>
          </a:p>
          <a:p>
            <a:r>
              <a:rPr lang="en-GB" sz="2400" dirty="0">
                <a:solidFill>
                  <a:srgbClr val="EA5B0B"/>
                </a:solidFill>
              </a:rPr>
              <a:t>Individual employment, counselling or career advice - BMA support and expertise is available to guide you, and can help with individual matters such as:</a:t>
            </a:r>
          </a:p>
          <a:p>
            <a:endParaRPr lang="en-GB" sz="2400" dirty="0">
              <a:solidFill>
                <a:srgbClr val="EA5B0B"/>
              </a:solidFill>
            </a:endParaRPr>
          </a:p>
          <a:p>
            <a:pPr marL="540000" indent="-342900">
              <a:buFont typeface="Arial" panose="020B0604020202020204" pitchFamily="34" charset="0"/>
              <a:buChar char="•"/>
            </a:pPr>
            <a:r>
              <a:rPr lang="en-GB" sz="2400" dirty="0">
                <a:solidFill>
                  <a:srgbClr val="EA5B0B"/>
                </a:solidFill>
              </a:rPr>
              <a:t>Salary / Contract queries or issues</a:t>
            </a:r>
          </a:p>
          <a:p>
            <a:pPr marL="540000" indent="-342900">
              <a:buFont typeface="Arial" panose="020B0604020202020204" pitchFamily="34" charset="0"/>
              <a:buChar char="•"/>
            </a:pPr>
            <a:r>
              <a:rPr lang="en-GB" sz="2400" dirty="0">
                <a:solidFill>
                  <a:srgbClr val="EA5B0B"/>
                </a:solidFill>
              </a:rPr>
              <a:t>Rota / Job planning issues</a:t>
            </a:r>
          </a:p>
          <a:p>
            <a:pPr marL="540000" indent="-342900">
              <a:buFont typeface="Arial" panose="020B0604020202020204" pitchFamily="34" charset="0"/>
              <a:buChar char="•"/>
            </a:pPr>
            <a:r>
              <a:rPr lang="en-GB" sz="2400" dirty="0">
                <a:solidFill>
                  <a:srgbClr val="EA5B0B"/>
                </a:solidFill>
              </a:rPr>
              <a:t>Leave</a:t>
            </a:r>
          </a:p>
          <a:p>
            <a:pPr marL="540000" indent="-342900">
              <a:buFont typeface="Arial" panose="020B0604020202020204" pitchFamily="34" charset="0"/>
              <a:buChar char="•"/>
            </a:pPr>
            <a:r>
              <a:rPr lang="en-GB" sz="2400" dirty="0">
                <a:solidFill>
                  <a:srgbClr val="EA5B0B"/>
                </a:solidFill>
              </a:rPr>
              <a:t>Bullying and harassment …</a:t>
            </a:r>
          </a:p>
          <a:p>
            <a:pPr marL="197100"/>
            <a:endParaRPr lang="en-GB" sz="2400" dirty="0">
              <a:solidFill>
                <a:srgbClr val="EA5B0B"/>
              </a:solidFill>
            </a:endParaRPr>
          </a:p>
          <a:p>
            <a:r>
              <a:rPr lang="en-GB" sz="2400" dirty="0">
                <a:solidFill>
                  <a:srgbClr val="EA5B0B"/>
                </a:solidFill>
              </a:rPr>
              <a:t>Issues arising in your local area - reps and BMA advisers are on hand to negotiate better outcomes </a:t>
            </a:r>
          </a:p>
          <a:p>
            <a:endParaRPr lang="en-GB" sz="2400" dirty="0">
              <a:solidFill>
                <a:srgbClr val="EA5B0B"/>
              </a:solidFill>
            </a:endParaRPr>
          </a:p>
          <a:p>
            <a:r>
              <a:rPr lang="en-GB" sz="2400" dirty="0">
                <a:solidFill>
                  <a:srgbClr val="EA5B0B"/>
                </a:solidFill>
              </a:rPr>
              <a:t>National health issues - leading voice for change in the medical profession</a:t>
            </a:r>
          </a:p>
        </p:txBody>
      </p:sp>
      <p:sp>
        <p:nvSpPr>
          <p:cNvPr id="8" name="Title 1">
            <a:extLst>
              <a:ext uri="{FF2B5EF4-FFF2-40B4-BE49-F238E27FC236}">
                <a16:creationId xmlns:a16="http://schemas.microsoft.com/office/drawing/2014/main" id="{C78442B5-D3E9-B05F-7FB2-3D2A0D453099}"/>
              </a:ext>
            </a:extLst>
          </p:cNvPr>
          <p:cNvSpPr>
            <a:spLocks noGrp="1"/>
          </p:cNvSpPr>
          <p:nvPr>
            <p:ph type="title"/>
          </p:nvPr>
        </p:nvSpPr>
        <p:spPr>
          <a:xfrm>
            <a:off x="563759" y="124988"/>
            <a:ext cx="6782013" cy="813158"/>
          </a:xfrm>
        </p:spPr>
        <p:txBody>
          <a:bodyPr/>
          <a:lstStyle/>
          <a:p>
            <a:r>
              <a:rPr lang="en-GB" sz="3600" b="1" dirty="0"/>
              <a:t>Your representation</a:t>
            </a:r>
            <a:endParaRPr lang="en-US" sz="3600" b="1" dirty="0"/>
          </a:p>
        </p:txBody>
      </p:sp>
    </p:spTree>
    <p:extLst>
      <p:ext uri="{BB962C8B-B14F-4D97-AF65-F5344CB8AC3E}">
        <p14:creationId xmlns:p14="http://schemas.microsoft.com/office/powerpoint/2010/main" val="663118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3C250-FB33-5061-AAD2-B82B306A3784}"/>
              </a:ext>
            </a:extLst>
          </p:cNvPr>
          <p:cNvSpPr>
            <a:spLocks noGrp="1"/>
          </p:cNvSpPr>
          <p:nvPr>
            <p:ph type="title"/>
          </p:nvPr>
        </p:nvSpPr>
        <p:spPr/>
        <p:txBody>
          <a:bodyPr/>
          <a:lstStyle/>
          <a:p>
            <a:r>
              <a:rPr lang="en-GB" sz="4400" b="1" dirty="0"/>
              <a:t>Why BMA and Professional Indemnity?</a:t>
            </a:r>
          </a:p>
        </p:txBody>
      </p:sp>
      <p:sp>
        <p:nvSpPr>
          <p:cNvPr id="3" name="Content Placeholder 2">
            <a:extLst>
              <a:ext uri="{FF2B5EF4-FFF2-40B4-BE49-F238E27FC236}">
                <a16:creationId xmlns:a16="http://schemas.microsoft.com/office/drawing/2014/main" id="{DA2652CA-CAA2-EC87-4294-8DC2FFFB7A52}"/>
              </a:ext>
            </a:extLst>
          </p:cNvPr>
          <p:cNvSpPr>
            <a:spLocks noGrp="1"/>
          </p:cNvSpPr>
          <p:nvPr>
            <p:ph idx="1"/>
          </p:nvPr>
        </p:nvSpPr>
        <p:spPr>
          <a:xfrm>
            <a:off x="838200" y="1464118"/>
            <a:ext cx="10515600" cy="4351338"/>
          </a:xfrm>
        </p:spPr>
        <p:txBody>
          <a:bodyPr/>
          <a:lstStyle/>
          <a:p>
            <a:pPr marL="0" indent="0">
              <a:buNone/>
            </a:pPr>
            <a:r>
              <a:rPr lang="en-GB" sz="2400" dirty="0">
                <a:solidFill>
                  <a:srgbClr val="EA5B0B"/>
                </a:solidFill>
                <a:latin typeface="+mn-lt"/>
              </a:rPr>
              <a:t>Different services:</a:t>
            </a:r>
            <a:br>
              <a:rPr lang="en-GB" sz="2400" dirty="0">
                <a:solidFill>
                  <a:srgbClr val="EA5B0B"/>
                </a:solidFill>
                <a:latin typeface="+mn-lt"/>
              </a:rPr>
            </a:br>
            <a:endParaRPr lang="en-GB" sz="2400" dirty="0">
              <a:solidFill>
                <a:srgbClr val="EA5B0B"/>
              </a:solidFill>
              <a:latin typeface="+mn-lt"/>
            </a:endParaRPr>
          </a:p>
          <a:p>
            <a:pPr marL="285750" indent="-285750">
              <a:buFont typeface="Arial" panose="020B0604020202020204" pitchFamily="34" charset="0"/>
              <a:buChar char="•"/>
            </a:pPr>
            <a:r>
              <a:rPr lang="en-GB" sz="2400" b="1" dirty="0">
                <a:solidFill>
                  <a:srgbClr val="861A06"/>
                </a:solidFill>
                <a:latin typeface="+mn-lt"/>
              </a:rPr>
              <a:t>BMA </a:t>
            </a:r>
            <a:r>
              <a:rPr lang="en-GB" sz="2400" dirty="0">
                <a:solidFill>
                  <a:srgbClr val="EA5B0B"/>
                </a:solidFill>
                <a:latin typeface="+mn-lt"/>
              </a:rPr>
              <a:t>– employment issues</a:t>
            </a:r>
          </a:p>
          <a:p>
            <a:pPr marL="285750" indent="-285750">
              <a:buFont typeface="Arial" panose="020B0604020202020204" pitchFamily="34" charset="0"/>
              <a:buChar char="•"/>
            </a:pPr>
            <a:r>
              <a:rPr lang="en-GB" sz="2400" b="1" dirty="0">
                <a:solidFill>
                  <a:srgbClr val="C00000"/>
                </a:solidFill>
                <a:latin typeface="+mn-lt"/>
              </a:rPr>
              <a:t>MDO</a:t>
            </a:r>
            <a:r>
              <a:rPr lang="en-GB" sz="2400" dirty="0">
                <a:solidFill>
                  <a:srgbClr val="EA5B0B"/>
                </a:solidFill>
                <a:latin typeface="+mn-lt"/>
              </a:rPr>
              <a:t> (Medical Defence Organisations) – professional issues</a:t>
            </a:r>
          </a:p>
          <a:p>
            <a:pPr marL="0" indent="0">
              <a:buNone/>
            </a:pPr>
            <a:endParaRPr lang="en-GB" sz="2400" dirty="0">
              <a:solidFill>
                <a:srgbClr val="EA5B0B"/>
              </a:solidFill>
              <a:latin typeface="+mn-lt"/>
            </a:endParaRPr>
          </a:p>
          <a:p>
            <a:pPr marL="0" indent="0">
              <a:buNone/>
            </a:pPr>
            <a:r>
              <a:rPr lang="en-GB" sz="2400" b="1" dirty="0">
                <a:solidFill>
                  <a:srgbClr val="EA5B0B"/>
                </a:solidFill>
                <a:latin typeface="+mn-lt"/>
              </a:rPr>
              <a:t>Full protection = member of both.</a:t>
            </a:r>
          </a:p>
          <a:p>
            <a:pPr marL="0" indent="0">
              <a:buNone/>
            </a:pPr>
            <a:endParaRPr lang="en-GB" sz="2400" dirty="0">
              <a:solidFill>
                <a:srgbClr val="EA5B0B"/>
              </a:solidFill>
              <a:latin typeface="+mn-lt"/>
            </a:endParaRPr>
          </a:p>
          <a:p>
            <a:pPr marL="0" indent="0">
              <a:buNone/>
            </a:pPr>
            <a:endParaRPr lang="en-GB" dirty="0">
              <a:solidFill>
                <a:srgbClr val="EA5B0B"/>
              </a:solidFill>
            </a:endParaRPr>
          </a:p>
        </p:txBody>
      </p:sp>
      <p:sp>
        <p:nvSpPr>
          <p:cNvPr id="4" name="TextBox 3">
            <a:extLst>
              <a:ext uri="{FF2B5EF4-FFF2-40B4-BE49-F238E27FC236}">
                <a16:creationId xmlns:a16="http://schemas.microsoft.com/office/drawing/2014/main" id="{71B3EC58-C1B2-430B-2AEB-38E8999C8944}"/>
              </a:ext>
            </a:extLst>
          </p:cNvPr>
          <p:cNvSpPr txBox="1"/>
          <p:nvPr/>
        </p:nvSpPr>
        <p:spPr>
          <a:xfrm>
            <a:off x="3998307" y="4470659"/>
            <a:ext cx="3986744" cy="461665"/>
          </a:xfrm>
          <a:prstGeom prst="rect">
            <a:avLst/>
          </a:prstGeom>
          <a:noFill/>
        </p:spPr>
        <p:txBody>
          <a:bodyPr wrap="square">
            <a:spAutoFit/>
          </a:bodyPr>
          <a:lstStyle/>
          <a:p>
            <a:r>
              <a:rPr lang="en-GB" sz="2400" b="1" dirty="0">
                <a:solidFill>
                  <a:srgbClr val="002060"/>
                </a:solidFill>
              </a:rPr>
              <a:t>bma.org.uk/</a:t>
            </a:r>
            <a:r>
              <a:rPr lang="en-GB" sz="2400" b="1" dirty="0" err="1">
                <a:solidFill>
                  <a:srgbClr val="002060"/>
                </a:solidFill>
              </a:rPr>
              <a:t>contactus</a:t>
            </a:r>
            <a:endParaRPr lang="en-GB" sz="2400" b="1" dirty="0">
              <a:solidFill>
                <a:srgbClr val="002060"/>
              </a:solidFill>
            </a:endParaRPr>
          </a:p>
        </p:txBody>
      </p:sp>
    </p:spTree>
    <p:extLst>
      <p:ext uri="{BB962C8B-B14F-4D97-AF65-F5344CB8AC3E}">
        <p14:creationId xmlns:p14="http://schemas.microsoft.com/office/powerpoint/2010/main" val="1049527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CCAF5EE-29F8-8CC8-D212-E74B66AD4173}"/>
              </a:ext>
            </a:extLst>
          </p:cNvPr>
          <p:cNvSpPr/>
          <p:nvPr/>
        </p:nvSpPr>
        <p:spPr>
          <a:xfrm>
            <a:off x="471632" y="1241383"/>
            <a:ext cx="104173" cy="6452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Title 1">
            <a:extLst>
              <a:ext uri="{FF2B5EF4-FFF2-40B4-BE49-F238E27FC236}">
                <a16:creationId xmlns:a16="http://schemas.microsoft.com/office/drawing/2014/main" id="{C78442B5-D3E9-B05F-7FB2-3D2A0D453099}"/>
              </a:ext>
            </a:extLst>
          </p:cNvPr>
          <p:cNvSpPr>
            <a:spLocks noGrp="1"/>
          </p:cNvSpPr>
          <p:nvPr>
            <p:ph type="title"/>
          </p:nvPr>
        </p:nvSpPr>
        <p:spPr>
          <a:xfrm>
            <a:off x="610530" y="256365"/>
            <a:ext cx="6782013" cy="813158"/>
          </a:xfrm>
        </p:spPr>
        <p:txBody>
          <a:bodyPr/>
          <a:lstStyle/>
          <a:p>
            <a:r>
              <a:rPr lang="en-GB" sz="3600" b="1" dirty="0"/>
              <a:t>International Doctors</a:t>
            </a:r>
            <a:endParaRPr lang="en-US" sz="3600" b="1" dirty="0"/>
          </a:p>
        </p:txBody>
      </p:sp>
      <p:sp>
        <p:nvSpPr>
          <p:cNvPr id="2" name="TextBox 1">
            <a:extLst>
              <a:ext uri="{FF2B5EF4-FFF2-40B4-BE49-F238E27FC236}">
                <a16:creationId xmlns:a16="http://schemas.microsoft.com/office/drawing/2014/main" id="{A7E6DFFF-1803-3EF4-D92F-488038099C3A}"/>
              </a:ext>
            </a:extLst>
          </p:cNvPr>
          <p:cNvSpPr txBox="1"/>
          <p:nvPr/>
        </p:nvSpPr>
        <p:spPr>
          <a:xfrm>
            <a:off x="575804" y="1241383"/>
            <a:ext cx="11418273" cy="3277820"/>
          </a:xfrm>
          <a:prstGeom prst="rect">
            <a:avLst/>
          </a:prstGeom>
          <a:noFill/>
        </p:spPr>
        <p:txBody>
          <a:bodyPr wrap="square">
            <a:spAutoFit/>
          </a:bodyPr>
          <a:lstStyle/>
          <a:p>
            <a:r>
              <a:rPr lang="en-GB" sz="2400" dirty="0">
                <a:solidFill>
                  <a:srgbClr val="EA5B0B"/>
                </a:solidFill>
              </a:rPr>
              <a:t>The BMA can help you get started in the UK, from immigration queries to your learning and development:</a:t>
            </a:r>
          </a:p>
          <a:p>
            <a:endParaRPr lang="en-GB" sz="2400" dirty="0">
              <a:solidFill>
                <a:srgbClr val="EA5B0B"/>
              </a:solidFill>
            </a:endParaRPr>
          </a:p>
          <a:p>
            <a:pPr marL="342900" indent="-342900">
              <a:spcBef>
                <a:spcPts val="600"/>
              </a:spcBef>
              <a:buFont typeface="Arial" panose="020B0604020202020204" pitchFamily="34" charset="0"/>
              <a:buChar char="•"/>
            </a:pPr>
            <a:r>
              <a:rPr lang="en-GB" sz="2400" b="1" dirty="0">
                <a:solidFill>
                  <a:srgbClr val="EA5B0B"/>
                </a:solidFill>
              </a:rPr>
              <a:t>I</a:t>
            </a:r>
            <a:r>
              <a:rPr lang="en-GB" sz="2400" b="1" i="0" dirty="0">
                <a:solidFill>
                  <a:srgbClr val="EA5B0B"/>
                </a:solidFill>
                <a:effectLst/>
              </a:rPr>
              <a:t>mmigration Advice Service </a:t>
            </a:r>
            <a:r>
              <a:rPr lang="en-GB" sz="2400" b="0" i="0" dirty="0">
                <a:solidFill>
                  <a:srgbClr val="EA5B0B"/>
                </a:solidFill>
                <a:effectLst/>
              </a:rPr>
              <a:t>– Free basic advice, and discounted legal advice if needed</a:t>
            </a:r>
            <a:endParaRPr kumimoji="0" lang="en-GB" sz="2400" b="1" i="0" u="none" strike="noStrike" kern="1200" cap="none" spc="0" normalizeH="0" baseline="0" noProof="0" dirty="0">
              <a:ln>
                <a:noFill/>
              </a:ln>
              <a:solidFill>
                <a:srgbClr val="EA5B0B"/>
              </a:solidFill>
              <a:effectLst/>
              <a:uLnTx/>
              <a:uFillTx/>
              <a:ea typeface="+mn-ea"/>
              <a:cs typeface="+mn-cs"/>
            </a:endParaRP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2400" b="1" dirty="0">
                <a:solidFill>
                  <a:srgbClr val="EA5B0B"/>
                </a:solidFill>
              </a:rPr>
              <a:t>Learning</a:t>
            </a:r>
            <a:r>
              <a:rPr lang="en-GB" sz="2400" dirty="0">
                <a:solidFill>
                  <a:srgbClr val="EA5B0B"/>
                </a:solidFill>
              </a:rPr>
              <a:t> – BMJ, webinars, Medical Ethics information</a:t>
            </a: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2400" b="1" i="0" u="none" strike="noStrike" kern="1200" cap="none" spc="0" normalizeH="0" baseline="0" noProof="0" dirty="0">
                <a:ln>
                  <a:noFill/>
                </a:ln>
                <a:solidFill>
                  <a:srgbClr val="EA5B0B"/>
                </a:solidFill>
                <a:effectLst/>
                <a:uLnTx/>
                <a:uFillTx/>
                <a:latin typeface="Calibri"/>
                <a:ea typeface="+mn-ea"/>
                <a:cs typeface="+mn-cs"/>
              </a:rPr>
              <a:t>Progress your career </a:t>
            </a:r>
            <a:r>
              <a:rPr kumimoji="0" lang="en-GB" sz="2400" b="0" i="0" u="none" strike="noStrike" kern="1200" cap="none" spc="0" normalizeH="0" baseline="0" noProof="0" dirty="0">
                <a:ln>
                  <a:noFill/>
                </a:ln>
                <a:solidFill>
                  <a:srgbClr val="EA5B0B"/>
                </a:solidFill>
                <a:effectLst/>
                <a:uLnTx/>
                <a:uFillTx/>
                <a:latin typeface="Calibri"/>
                <a:ea typeface="+mn-ea"/>
                <a:cs typeface="+mn-cs"/>
              </a:rPr>
              <a:t>– Tips on CV writing, Specialty Explorer, Mentoring, BMJ Careers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400" dirty="0">
              <a:solidFill>
                <a:srgbClr val="EA5B0B"/>
              </a:solidFill>
              <a:latin typeface="Calibri"/>
            </a:endParaRPr>
          </a:p>
          <a:p>
            <a:pPr marR="0" lvl="0" algn="l" defTabSz="914400" rtl="0" eaLnBrk="1" fontAlgn="auto" latinLnBrk="0" hangingPunct="1">
              <a:lnSpc>
                <a:spcPct val="100000"/>
              </a:lnSpc>
              <a:spcBef>
                <a:spcPts val="0"/>
              </a:spcBef>
              <a:spcAft>
                <a:spcPts val="0"/>
              </a:spcAft>
              <a:buClrTx/>
              <a:buSzTx/>
              <a:tabLst/>
              <a:defRPr/>
            </a:pPr>
            <a:r>
              <a:rPr kumimoji="0" lang="en-GB" sz="2400" b="0" i="0" u="none" strike="noStrike" kern="1200" cap="none" spc="0" normalizeH="0" baseline="0" noProof="0" dirty="0">
                <a:ln>
                  <a:noFill/>
                </a:ln>
                <a:solidFill>
                  <a:srgbClr val="0070C0"/>
                </a:solidFill>
                <a:effectLst/>
                <a:uLnTx/>
                <a:uFillTx/>
                <a:latin typeface="Calibri"/>
                <a:ea typeface="+mn-ea"/>
                <a:cs typeface="+mn-cs"/>
              </a:rPr>
              <a:t>bma.org.uk/advice-and-support/international-doctors</a:t>
            </a:r>
          </a:p>
        </p:txBody>
      </p:sp>
      <p:pic>
        <p:nvPicPr>
          <p:cNvPr id="7" name="Graphic 6" descr="Globe outline">
            <a:extLst>
              <a:ext uri="{FF2B5EF4-FFF2-40B4-BE49-F238E27FC236}">
                <a16:creationId xmlns:a16="http://schemas.microsoft.com/office/drawing/2014/main" id="{C993FC1D-994D-4B0D-3302-B8DBEF2DA8B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079677" y="256365"/>
            <a:ext cx="914400" cy="914400"/>
          </a:xfrm>
          <a:prstGeom prst="rect">
            <a:avLst/>
          </a:prstGeom>
        </p:spPr>
      </p:pic>
    </p:spTree>
    <p:extLst>
      <p:ext uri="{BB962C8B-B14F-4D97-AF65-F5344CB8AC3E}">
        <p14:creationId xmlns:p14="http://schemas.microsoft.com/office/powerpoint/2010/main" val="460587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42511B-A0D1-A923-DB6E-5D9995D8CC92}"/>
              </a:ext>
            </a:extLst>
          </p:cNvPr>
          <p:cNvSpPr txBox="1"/>
          <p:nvPr/>
        </p:nvSpPr>
        <p:spPr>
          <a:xfrm>
            <a:off x="295469" y="257110"/>
            <a:ext cx="11236729" cy="5970865"/>
          </a:xfrm>
          <a:prstGeom prst="rect">
            <a:avLst/>
          </a:prstGeom>
          <a:noFill/>
        </p:spPr>
        <p:txBody>
          <a:bodyPr wrap="square" rtlCol="0">
            <a:spAutoFit/>
          </a:bodyPr>
          <a:lstStyle/>
          <a:p>
            <a:r>
              <a:rPr lang="en-GB" sz="3600" b="1" dirty="0">
                <a:solidFill>
                  <a:srgbClr val="861A06"/>
                </a:solidFill>
              </a:rPr>
              <a:t>Nationally Agreed Contracts of Employment</a:t>
            </a:r>
          </a:p>
          <a:p>
            <a:endParaRPr lang="en-GB" sz="2400" b="1" dirty="0">
              <a:solidFill>
                <a:srgbClr val="EA5B0B"/>
              </a:solidFill>
            </a:endParaRPr>
          </a:p>
          <a:p>
            <a:r>
              <a:rPr lang="en-GB" sz="2400" b="1" dirty="0">
                <a:solidFill>
                  <a:srgbClr val="EA5B0B"/>
                </a:solidFill>
              </a:rPr>
              <a:t>For many grades of doctor your contract should be in a format nationally agreed with the BMA, which should include:</a:t>
            </a:r>
          </a:p>
          <a:p>
            <a:endParaRPr lang="en-GB" sz="2400" b="1" dirty="0">
              <a:solidFill>
                <a:srgbClr val="EA5B0B"/>
              </a:solidFill>
            </a:endParaRPr>
          </a:p>
          <a:p>
            <a:pPr marL="285750" indent="-285750">
              <a:spcAft>
                <a:spcPts val="600"/>
              </a:spcAft>
              <a:buFont typeface="Arial" panose="020B0604020202020204" pitchFamily="34" charset="0"/>
              <a:buChar char="•"/>
            </a:pPr>
            <a:r>
              <a:rPr lang="en-GB" sz="2400" dirty="0">
                <a:solidFill>
                  <a:srgbClr val="EA5B0B"/>
                </a:solidFill>
              </a:rPr>
              <a:t>Contractual commitments  </a:t>
            </a:r>
          </a:p>
          <a:p>
            <a:pPr marL="285750" indent="-285750">
              <a:spcAft>
                <a:spcPts val="600"/>
              </a:spcAft>
              <a:buFont typeface="Arial" panose="020B0604020202020204" pitchFamily="34" charset="0"/>
              <a:buChar char="•"/>
            </a:pPr>
            <a:r>
              <a:rPr lang="en-GB" sz="2400" dirty="0">
                <a:solidFill>
                  <a:srgbClr val="EA5B0B"/>
                </a:solidFill>
              </a:rPr>
              <a:t>Pattern of work</a:t>
            </a:r>
          </a:p>
          <a:p>
            <a:pPr marL="285750" indent="-285750">
              <a:spcAft>
                <a:spcPts val="600"/>
              </a:spcAft>
              <a:buFont typeface="Arial" panose="020B0604020202020204" pitchFamily="34" charset="0"/>
              <a:buChar char="•"/>
            </a:pPr>
            <a:r>
              <a:rPr lang="en-GB" sz="2400" dirty="0">
                <a:solidFill>
                  <a:srgbClr val="EA5B0B"/>
                </a:solidFill>
              </a:rPr>
              <a:t>Annual Salary</a:t>
            </a:r>
          </a:p>
          <a:p>
            <a:pPr marL="285750" indent="-285750">
              <a:spcAft>
                <a:spcPts val="600"/>
              </a:spcAft>
              <a:buFont typeface="Arial" panose="020B0604020202020204" pitchFamily="34" charset="0"/>
              <a:buChar char="•"/>
            </a:pPr>
            <a:r>
              <a:rPr lang="en-GB" sz="2400" dirty="0">
                <a:solidFill>
                  <a:srgbClr val="EA5B0B"/>
                </a:solidFill>
              </a:rPr>
              <a:t>Leave entitlements</a:t>
            </a:r>
          </a:p>
          <a:p>
            <a:pPr marL="285750" indent="-285750">
              <a:spcAft>
                <a:spcPts val="600"/>
              </a:spcAft>
              <a:buFont typeface="Arial" panose="020B0604020202020204" pitchFamily="34" charset="0"/>
              <a:buChar char="•"/>
            </a:pPr>
            <a:r>
              <a:rPr lang="en-GB" sz="2400" dirty="0">
                <a:solidFill>
                  <a:srgbClr val="EA5B0B"/>
                </a:solidFill>
              </a:rPr>
              <a:t>Notice period</a:t>
            </a:r>
          </a:p>
          <a:p>
            <a:pPr>
              <a:spcAft>
                <a:spcPts val="600"/>
              </a:spcAft>
            </a:pPr>
            <a:endParaRPr lang="en-GB" sz="2400" dirty="0">
              <a:solidFill>
                <a:srgbClr val="EA5B0B"/>
              </a:solidFill>
            </a:endParaRPr>
          </a:p>
          <a:p>
            <a:pPr>
              <a:spcAft>
                <a:spcPts val="600"/>
              </a:spcAft>
            </a:pPr>
            <a:r>
              <a:rPr lang="en-GB" sz="2400" b="1" dirty="0">
                <a:solidFill>
                  <a:srgbClr val="EA5B0B"/>
                </a:solidFill>
              </a:rPr>
              <a:t>You must also ensure awareness of locally/nationally agreed policies</a:t>
            </a:r>
          </a:p>
          <a:p>
            <a:pPr marL="285750" indent="-285750">
              <a:spcAft>
                <a:spcPts val="600"/>
              </a:spcAft>
              <a:buFont typeface="Arial" panose="020B0604020202020204" pitchFamily="34" charset="0"/>
              <a:buChar char="•"/>
            </a:pPr>
            <a:endParaRPr lang="en-GB" sz="2400" dirty="0">
              <a:solidFill>
                <a:srgbClr val="EA5B0B"/>
              </a:solidFill>
            </a:endParaRPr>
          </a:p>
          <a:p>
            <a:pPr>
              <a:spcAft>
                <a:spcPts val="600"/>
              </a:spcAft>
            </a:pPr>
            <a:endParaRPr lang="en-GB" dirty="0">
              <a:solidFill>
                <a:srgbClr val="EA5B0B"/>
              </a:solidFill>
            </a:endParaRPr>
          </a:p>
        </p:txBody>
      </p:sp>
      <p:sp>
        <p:nvSpPr>
          <p:cNvPr id="3" name="object 5">
            <a:extLst>
              <a:ext uri="{FF2B5EF4-FFF2-40B4-BE49-F238E27FC236}">
                <a16:creationId xmlns:a16="http://schemas.microsoft.com/office/drawing/2014/main" id="{20F23B84-B03E-71D0-57F9-1DD565B02923}"/>
              </a:ext>
            </a:extLst>
          </p:cNvPr>
          <p:cNvSpPr/>
          <p:nvPr/>
        </p:nvSpPr>
        <p:spPr>
          <a:xfrm>
            <a:off x="10789494" y="-105312"/>
            <a:ext cx="1485407" cy="1857948"/>
          </a:xfrm>
          <a:prstGeom prst="rect">
            <a:avLst/>
          </a:prstGeom>
          <a:blipFill>
            <a:blip r:embed="rId3" cstate="print"/>
            <a:stretch>
              <a:fillRect/>
            </a:stretch>
          </a:blipFill>
        </p:spPr>
        <p:txBody>
          <a:bodyPr wrap="square" lIns="0" tIns="0" rIns="0" bIns="0" rtlCol="0"/>
          <a:lstStyle/>
          <a:p>
            <a:endParaRPr dirty="0"/>
          </a:p>
        </p:txBody>
      </p:sp>
    </p:spTree>
    <p:extLst>
      <p:ext uri="{BB962C8B-B14F-4D97-AF65-F5344CB8AC3E}">
        <p14:creationId xmlns:p14="http://schemas.microsoft.com/office/powerpoint/2010/main" val="3306603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2350E4-A23C-0786-7ED8-2F03C84D96EA}"/>
              </a:ext>
            </a:extLst>
          </p:cNvPr>
          <p:cNvSpPr txBox="1"/>
          <p:nvPr/>
        </p:nvSpPr>
        <p:spPr>
          <a:xfrm>
            <a:off x="639285" y="371168"/>
            <a:ext cx="11552715" cy="5247590"/>
          </a:xfrm>
          <a:prstGeom prst="rect">
            <a:avLst/>
          </a:prstGeom>
          <a:noFill/>
        </p:spPr>
        <p:txBody>
          <a:bodyPr wrap="square">
            <a:spAutoFit/>
          </a:bodyPr>
          <a:lstStyle/>
          <a:p>
            <a:r>
              <a:rPr lang="en-GB" sz="3600" b="1" dirty="0">
                <a:solidFill>
                  <a:srgbClr val="861A06"/>
                </a:solidFill>
              </a:rPr>
              <a:t>Locally employed doctor (LED) or Locum contracts </a:t>
            </a:r>
          </a:p>
          <a:p>
            <a:endParaRPr lang="en-GB" sz="1100" b="1" dirty="0">
              <a:solidFill>
                <a:srgbClr val="861A06"/>
              </a:solidFill>
            </a:endParaRPr>
          </a:p>
          <a:p>
            <a:r>
              <a:rPr lang="en-GB" sz="2400" b="1" dirty="0">
                <a:solidFill>
                  <a:srgbClr val="EA5B0B"/>
                </a:solidFill>
              </a:rPr>
              <a:t>These are not nationally negotiated contracts.</a:t>
            </a:r>
          </a:p>
          <a:p>
            <a:endParaRPr lang="en-GB" sz="2400" dirty="0">
              <a:solidFill>
                <a:srgbClr val="EA5B0B"/>
              </a:solidFill>
            </a:endParaRPr>
          </a:p>
          <a:p>
            <a:r>
              <a:rPr lang="en-GB" sz="2400" dirty="0">
                <a:solidFill>
                  <a:srgbClr val="EA5B0B"/>
                </a:solidFill>
              </a:rPr>
              <a:t>Make sure you are being paid correctly and you are getting what you are entitled to.</a:t>
            </a:r>
          </a:p>
          <a:p>
            <a:endParaRPr lang="en-GB" sz="2400" b="1" dirty="0">
              <a:solidFill>
                <a:schemeClr val="accent1">
                  <a:lumMod val="50000"/>
                </a:schemeClr>
              </a:solidFill>
            </a:endParaRPr>
          </a:p>
          <a:p>
            <a:r>
              <a:rPr lang="en-GB" sz="2400" dirty="0">
                <a:solidFill>
                  <a:srgbClr val="EA5B0B"/>
                </a:solidFill>
              </a:rPr>
              <a:t>– Take a look at the toolkit - </a:t>
            </a:r>
            <a:r>
              <a:rPr lang="en-GB" sz="2400" b="1" dirty="0">
                <a:solidFill>
                  <a:srgbClr val="002060"/>
                </a:solidFill>
                <a:hlinkClick r:id="rId3"/>
              </a:rPr>
              <a:t>bma.org.uk/checklist-for-locally-employed-doctors</a:t>
            </a:r>
            <a:r>
              <a:rPr lang="en-GB" sz="2400" b="1" dirty="0">
                <a:solidFill>
                  <a:srgbClr val="002060"/>
                </a:solidFill>
              </a:rPr>
              <a:t>  </a:t>
            </a:r>
          </a:p>
          <a:p>
            <a:endParaRPr lang="en-GB" sz="2400" dirty="0">
              <a:solidFill>
                <a:srgbClr val="EA5B0B"/>
              </a:solidFill>
            </a:endParaRPr>
          </a:p>
          <a:p>
            <a:r>
              <a:rPr lang="en-GB" sz="2400" dirty="0">
                <a:solidFill>
                  <a:srgbClr val="EA5B0B"/>
                </a:solidFill>
              </a:rPr>
              <a:t>– Check your contract against the Scottish model contract(s) on our website - </a:t>
            </a:r>
          </a:p>
          <a:p>
            <a:r>
              <a:rPr lang="en-GB" sz="2400" b="1" dirty="0">
                <a:solidFill>
                  <a:schemeClr val="accent1">
                    <a:lumMod val="50000"/>
                  </a:schemeClr>
                </a:solidFill>
                <a:hlinkClick r:id="rId4"/>
              </a:rPr>
              <a:t>bma.org.uk/pay-and-contracts/contracts</a:t>
            </a:r>
            <a:r>
              <a:rPr lang="en-GB" sz="2400" b="1" dirty="0">
                <a:solidFill>
                  <a:schemeClr val="accent1">
                    <a:lumMod val="50000"/>
                  </a:schemeClr>
                </a:solidFill>
              </a:rPr>
              <a:t> </a:t>
            </a:r>
          </a:p>
          <a:p>
            <a:endParaRPr lang="en-GB" sz="2400" dirty="0">
              <a:solidFill>
                <a:srgbClr val="EA5B0B"/>
              </a:solidFill>
            </a:endParaRPr>
          </a:p>
          <a:p>
            <a:r>
              <a:rPr lang="en-GB" sz="2400" dirty="0">
                <a:solidFill>
                  <a:srgbClr val="EA5B0B"/>
                </a:solidFill>
              </a:rPr>
              <a:t>– Contact the BMA if any questions / issues with your contract or pay</a:t>
            </a:r>
          </a:p>
          <a:p>
            <a:endParaRPr lang="en-GB" sz="2400" dirty="0">
              <a:solidFill>
                <a:srgbClr val="EA5B0B"/>
              </a:solidFill>
            </a:endParaRPr>
          </a:p>
          <a:p>
            <a:endParaRPr lang="en-GB" sz="2400" b="1" dirty="0">
              <a:solidFill>
                <a:srgbClr val="002060"/>
              </a:solidFill>
            </a:endParaRPr>
          </a:p>
        </p:txBody>
      </p:sp>
      <p:sp>
        <p:nvSpPr>
          <p:cNvPr id="2" name="TextBox 1">
            <a:extLst>
              <a:ext uri="{FF2B5EF4-FFF2-40B4-BE49-F238E27FC236}">
                <a16:creationId xmlns:a16="http://schemas.microsoft.com/office/drawing/2014/main" id="{E29AB961-D2C3-7E6E-D65B-26A1A47B3E98}"/>
              </a:ext>
            </a:extLst>
          </p:cNvPr>
          <p:cNvSpPr txBox="1"/>
          <p:nvPr/>
        </p:nvSpPr>
        <p:spPr>
          <a:xfrm>
            <a:off x="4040838" y="4973823"/>
            <a:ext cx="3157405" cy="461665"/>
          </a:xfrm>
          <a:prstGeom prst="rect">
            <a:avLst/>
          </a:prstGeom>
          <a:noFill/>
        </p:spPr>
        <p:txBody>
          <a:bodyPr wrap="square">
            <a:spAutoFit/>
          </a:bodyPr>
          <a:lstStyle/>
          <a:p>
            <a:r>
              <a:rPr lang="en-GB" sz="2400" b="1" dirty="0">
                <a:solidFill>
                  <a:srgbClr val="002060"/>
                </a:solidFill>
              </a:rPr>
              <a:t>bma.org.uk/</a:t>
            </a:r>
            <a:r>
              <a:rPr lang="en-GB" sz="2400" b="1" dirty="0" err="1">
                <a:solidFill>
                  <a:srgbClr val="002060"/>
                </a:solidFill>
              </a:rPr>
              <a:t>contactus</a:t>
            </a:r>
            <a:endParaRPr lang="en-GB" sz="2400" b="1" dirty="0">
              <a:solidFill>
                <a:srgbClr val="002060"/>
              </a:solidFill>
            </a:endParaRPr>
          </a:p>
        </p:txBody>
      </p:sp>
      <p:sp>
        <p:nvSpPr>
          <p:cNvPr id="3" name="object 5">
            <a:extLst>
              <a:ext uri="{FF2B5EF4-FFF2-40B4-BE49-F238E27FC236}">
                <a16:creationId xmlns:a16="http://schemas.microsoft.com/office/drawing/2014/main" id="{3BA3097D-CDDA-3F27-DC17-39879F8338B1}"/>
              </a:ext>
            </a:extLst>
          </p:cNvPr>
          <p:cNvSpPr/>
          <p:nvPr/>
        </p:nvSpPr>
        <p:spPr>
          <a:xfrm>
            <a:off x="10621926" y="0"/>
            <a:ext cx="1570074" cy="1836294"/>
          </a:xfrm>
          <a:prstGeom prst="rect">
            <a:avLst/>
          </a:prstGeom>
          <a:blipFill>
            <a:blip r:embed="rId5"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830300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4E75986-A5A8-04A5-D2D0-7E935A283D29}"/>
              </a:ext>
            </a:extLst>
          </p:cNvPr>
          <p:cNvPicPr>
            <a:picLocks noChangeAspect="1"/>
          </p:cNvPicPr>
          <p:nvPr/>
        </p:nvPicPr>
        <p:blipFill>
          <a:blip r:embed="rId2"/>
          <a:stretch>
            <a:fillRect/>
          </a:stretch>
        </p:blipFill>
        <p:spPr>
          <a:xfrm>
            <a:off x="145774" y="166935"/>
            <a:ext cx="11900451" cy="6524129"/>
          </a:xfrm>
          <a:prstGeom prst="rect">
            <a:avLst/>
          </a:prstGeom>
        </p:spPr>
      </p:pic>
    </p:spTree>
    <p:extLst>
      <p:ext uri="{BB962C8B-B14F-4D97-AF65-F5344CB8AC3E}">
        <p14:creationId xmlns:p14="http://schemas.microsoft.com/office/powerpoint/2010/main" val="3595063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42511B-A0D1-A923-DB6E-5D9995D8CC92}"/>
              </a:ext>
            </a:extLst>
          </p:cNvPr>
          <p:cNvSpPr txBox="1"/>
          <p:nvPr/>
        </p:nvSpPr>
        <p:spPr>
          <a:xfrm>
            <a:off x="285958" y="286646"/>
            <a:ext cx="11112145" cy="5447645"/>
          </a:xfrm>
          <a:prstGeom prst="rect">
            <a:avLst/>
          </a:prstGeom>
          <a:noFill/>
        </p:spPr>
        <p:txBody>
          <a:bodyPr wrap="square" rtlCol="0">
            <a:spAutoFit/>
          </a:bodyPr>
          <a:lstStyle/>
          <a:p>
            <a:r>
              <a:rPr lang="en-GB" sz="3600" b="1" dirty="0">
                <a:solidFill>
                  <a:srgbClr val="861A06"/>
                </a:solidFill>
              </a:rPr>
              <a:t>Leave</a:t>
            </a:r>
          </a:p>
          <a:p>
            <a:r>
              <a:rPr lang="en-GB" sz="2400" b="1" dirty="0">
                <a:solidFill>
                  <a:srgbClr val="861A06"/>
                </a:solidFill>
              </a:rPr>
              <a:t>Annual Leave: </a:t>
            </a:r>
            <a:r>
              <a:rPr lang="en-GB" sz="2400" dirty="0">
                <a:solidFill>
                  <a:srgbClr val="EA5B0B"/>
                </a:solidFill>
              </a:rPr>
              <a:t>5 to 6 weeks’ (depending on grade)</a:t>
            </a:r>
          </a:p>
          <a:p>
            <a:r>
              <a:rPr lang="en-GB" sz="2400" b="1" dirty="0">
                <a:solidFill>
                  <a:srgbClr val="861A06"/>
                </a:solidFill>
              </a:rPr>
              <a:t>PLUS:</a:t>
            </a:r>
            <a:r>
              <a:rPr lang="en-GB" sz="2400" dirty="0">
                <a:solidFill>
                  <a:srgbClr val="861A06"/>
                </a:solidFill>
              </a:rPr>
              <a:t> </a:t>
            </a:r>
            <a:r>
              <a:rPr lang="en-GB" sz="2400" dirty="0">
                <a:solidFill>
                  <a:srgbClr val="EA5B0B"/>
                </a:solidFill>
              </a:rPr>
              <a:t>8 days of public holiday &amp; 3 additional (NHS) days added to your annual leave (3 for 2 agreement). </a:t>
            </a:r>
          </a:p>
          <a:p>
            <a:endParaRPr lang="en-GB" sz="2400" b="1" dirty="0">
              <a:solidFill>
                <a:srgbClr val="EA5B0B"/>
              </a:solidFill>
            </a:endParaRPr>
          </a:p>
          <a:p>
            <a:r>
              <a:rPr lang="en-GB" sz="2400" b="1" dirty="0">
                <a:solidFill>
                  <a:srgbClr val="861A06"/>
                </a:solidFill>
              </a:rPr>
              <a:t>Study Leave</a:t>
            </a:r>
          </a:p>
          <a:p>
            <a:r>
              <a:rPr lang="en-GB" sz="2400" b="1" dirty="0">
                <a:solidFill>
                  <a:srgbClr val="EA5B0B"/>
                </a:solidFill>
              </a:rPr>
              <a:t>FY1 - </a:t>
            </a:r>
            <a:r>
              <a:rPr lang="en-GB" sz="2400" dirty="0">
                <a:solidFill>
                  <a:srgbClr val="EA5B0B"/>
                </a:solidFill>
              </a:rPr>
              <a:t>Incorporated into curriculum </a:t>
            </a:r>
          </a:p>
          <a:p>
            <a:r>
              <a:rPr lang="en-GB" sz="2400" b="1" dirty="0">
                <a:solidFill>
                  <a:srgbClr val="EA5B0B"/>
                </a:solidFill>
              </a:rPr>
              <a:t>FY2/</a:t>
            </a:r>
            <a:r>
              <a:rPr lang="en-GB" sz="2400" b="1" dirty="0" err="1">
                <a:solidFill>
                  <a:srgbClr val="EA5B0B"/>
                </a:solidFill>
              </a:rPr>
              <a:t>StRs</a:t>
            </a:r>
            <a:r>
              <a:rPr lang="en-GB" sz="2400" b="1" dirty="0">
                <a:solidFill>
                  <a:srgbClr val="EA5B0B"/>
                </a:solidFill>
              </a:rPr>
              <a:t> - </a:t>
            </a:r>
            <a:r>
              <a:rPr lang="en-GB" sz="2400" dirty="0">
                <a:solidFill>
                  <a:srgbClr val="EA5B0B"/>
                </a:solidFill>
              </a:rPr>
              <a:t>30 days study leave per year, with associated expenses</a:t>
            </a:r>
          </a:p>
          <a:p>
            <a:r>
              <a:rPr lang="en-GB" sz="2400" b="1" dirty="0">
                <a:solidFill>
                  <a:srgbClr val="EA5B0B"/>
                </a:solidFill>
              </a:rPr>
              <a:t>SAS/Consultant – </a:t>
            </a:r>
            <a:r>
              <a:rPr lang="en-GB" sz="2400" dirty="0">
                <a:solidFill>
                  <a:srgbClr val="EA5B0B"/>
                </a:solidFill>
              </a:rPr>
              <a:t>Up to 30 days in a 3-year period, with associated expenses</a:t>
            </a:r>
          </a:p>
          <a:p>
            <a:endParaRPr lang="en-GB" sz="2400" b="1" dirty="0">
              <a:solidFill>
                <a:srgbClr val="EA5B0B"/>
              </a:solidFill>
            </a:endParaRPr>
          </a:p>
          <a:p>
            <a:r>
              <a:rPr lang="en-GB" sz="2400" b="1" dirty="0">
                <a:solidFill>
                  <a:srgbClr val="861A06"/>
                </a:solidFill>
              </a:rPr>
              <a:t>TRAINEES ONLY: </a:t>
            </a:r>
            <a:r>
              <a:rPr lang="en-GB" sz="2400" b="1" dirty="0">
                <a:solidFill>
                  <a:srgbClr val="EA5B0B"/>
                </a:solidFill>
              </a:rPr>
              <a:t>Remember </a:t>
            </a:r>
            <a:r>
              <a:rPr lang="en-GB" sz="2400" dirty="0">
                <a:solidFill>
                  <a:srgbClr val="EA5B0B"/>
                </a:solidFill>
              </a:rPr>
              <a:t>– Absences of over 20 days (FY) or 14 days (</a:t>
            </a:r>
            <a:r>
              <a:rPr lang="en-GB" sz="2400" dirty="0" err="1">
                <a:solidFill>
                  <a:srgbClr val="EA5B0B"/>
                </a:solidFill>
              </a:rPr>
              <a:t>StR</a:t>
            </a:r>
            <a:r>
              <a:rPr lang="en-GB" sz="2400" dirty="0">
                <a:solidFill>
                  <a:srgbClr val="EA5B0B"/>
                </a:solidFill>
              </a:rPr>
              <a:t>) in a year (other than above AL/SL) will trigger an automatic review of training progress.</a:t>
            </a:r>
          </a:p>
          <a:p>
            <a:endParaRPr lang="en-GB" sz="2400" b="1" dirty="0">
              <a:solidFill>
                <a:srgbClr val="EA5B0B"/>
              </a:solidFill>
            </a:endParaRPr>
          </a:p>
          <a:p>
            <a:endParaRPr lang="en-GB" sz="2400" b="1" dirty="0">
              <a:solidFill>
                <a:srgbClr val="EA5B0B"/>
              </a:solidFill>
            </a:endParaRPr>
          </a:p>
        </p:txBody>
      </p:sp>
      <p:pic>
        <p:nvPicPr>
          <p:cNvPr id="6" name="Graphic 5" descr="Desk outline">
            <a:extLst>
              <a:ext uri="{FF2B5EF4-FFF2-40B4-BE49-F238E27FC236}">
                <a16:creationId xmlns:a16="http://schemas.microsoft.com/office/drawing/2014/main" id="{F58368B9-C01C-215C-12FE-F26519A702F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40903" y="2410097"/>
            <a:ext cx="914400" cy="914400"/>
          </a:xfrm>
          <a:prstGeom prst="rect">
            <a:avLst/>
          </a:prstGeom>
        </p:spPr>
      </p:pic>
      <p:pic>
        <p:nvPicPr>
          <p:cNvPr id="8" name="Graphic 7" descr="Hammock outline">
            <a:extLst>
              <a:ext uri="{FF2B5EF4-FFF2-40B4-BE49-F238E27FC236}">
                <a16:creationId xmlns:a16="http://schemas.microsoft.com/office/drawing/2014/main" id="{F8884D21-944E-0435-8B9E-8522C85E5F3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940903" y="349063"/>
            <a:ext cx="914400" cy="914400"/>
          </a:xfrm>
          <a:prstGeom prst="rect">
            <a:avLst/>
          </a:prstGeom>
        </p:spPr>
      </p:pic>
    </p:spTree>
    <p:extLst>
      <p:ext uri="{BB962C8B-B14F-4D97-AF65-F5344CB8AC3E}">
        <p14:creationId xmlns:p14="http://schemas.microsoft.com/office/powerpoint/2010/main" val="1174583680"/>
      </p:ext>
    </p:extLst>
  </p:cSld>
  <p:clrMapOvr>
    <a:masterClrMapping/>
  </p:clrMapOvr>
</p:sld>
</file>

<file path=ppt/theme/theme1.xml><?xml version="1.0" encoding="utf-8"?>
<a:theme xmlns:a="http://schemas.openxmlformats.org/drawingml/2006/main" name="FPR Oran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InterFace Trial"/>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PR Orange" id="{98D939E4-5ED6-45E2-9C76-59BDAC1BA41F}" vid="{D9ABA709-6B0A-44E5-AC6C-3A0B1310C3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27922460-7a50-45c6-8899-752de77fbf8e}" enabled="1" method="Privileged" siteId="{bf448ebe-e65f-40e6-9e31-33fdaa412880}" removed="0"/>
</clbl:labelList>
</file>

<file path=docProps/app.xml><?xml version="1.0" encoding="utf-8"?>
<Properties xmlns="http://schemas.openxmlformats.org/officeDocument/2006/extended-properties" xmlns:vt="http://schemas.openxmlformats.org/officeDocument/2006/docPropsVTypes">
  <Template/>
  <TotalTime>1586</TotalTime>
  <Words>1736</Words>
  <Application>Microsoft Office PowerPoint</Application>
  <PresentationFormat>Widescreen</PresentationFormat>
  <Paragraphs>199</Paragraphs>
  <Slides>16</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InterFace Trial</vt:lpstr>
      <vt:lpstr>FPR Orange</vt:lpstr>
      <vt:lpstr>PowerPoint Presentation</vt:lpstr>
      <vt:lpstr>Why join a union?</vt:lpstr>
      <vt:lpstr>Your representation</vt:lpstr>
      <vt:lpstr>Why BMA and Professional Indemnity?</vt:lpstr>
      <vt:lpstr>International Doctors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Protect your wellbeing</vt:lpstr>
      <vt:lpstr>Other Key Member Benefits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Gayle Mackie</dc:creator>
  <cp:lastModifiedBy>Dunlop, Pauline</cp:lastModifiedBy>
  <cp:revision>111</cp:revision>
  <dcterms:created xsi:type="dcterms:W3CDTF">2023-07-06T08:18:32Z</dcterms:created>
  <dcterms:modified xsi:type="dcterms:W3CDTF">2026-02-18T08:16:24Z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7922460-7a50-45c6-8899-752de77fbf8e_Enabled">
    <vt:lpwstr>true</vt:lpwstr>
  </property>
  <property fmtid="{D5CDD505-2E9C-101B-9397-08002B2CF9AE}" pid="3" name="MSIP_Label_27922460-7a50-45c6-8899-752de77fbf8e_SetDate">
    <vt:lpwstr>2024-03-11T22:42:18Z</vt:lpwstr>
  </property>
  <property fmtid="{D5CDD505-2E9C-101B-9397-08002B2CF9AE}" pid="4" name="MSIP_Label_27922460-7a50-45c6-8899-752de77fbf8e_Method">
    <vt:lpwstr>Privileged</vt:lpwstr>
  </property>
  <property fmtid="{D5CDD505-2E9C-101B-9397-08002B2CF9AE}" pid="5" name="MSIP_Label_27922460-7a50-45c6-8899-752de77fbf8e_Name">
    <vt:lpwstr>Unrestricted</vt:lpwstr>
  </property>
  <property fmtid="{D5CDD505-2E9C-101B-9397-08002B2CF9AE}" pid="6" name="MSIP_Label_27922460-7a50-45c6-8899-752de77fbf8e_SiteId">
    <vt:lpwstr>bf448ebe-e65f-40e6-9e31-33fdaa412880</vt:lpwstr>
  </property>
  <property fmtid="{D5CDD505-2E9C-101B-9397-08002B2CF9AE}" pid="7" name="MSIP_Label_27922460-7a50-45c6-8899-752de77fbf8e_ActionId">
    <vt:lpwstr>40a262fb-8b14-4bd0-ad7f-5f36743a4c3f</vt:lpwstr>
  </property>
  <property fmtid="{D5CDD505-2E9C-101B-9397-08002B2CF9AE}" pid="8" name="MSIP_Label_27922460-7a50-45c6-8899-752de77fbf8e_ContentBits">
    <vt:lpwstr>3</vt:lpwstr>
  </property>
  <property fmtid="{D5CDD505-2E9C-101B-9397-08002B2CF9AE}" pid="9" name="ClassificationContentMarkingFooterLocations">
    <vt:lpwstr>FPR Orange:7</vt:lpwstr>
  </property>
  <property fmtid="{D5CDD505-2E9C-101B-9397-08002B2CF9AE}" pid="10" name="ClassificationContentMarkingFooterText">
    <vt:lpwstr>Sensitivity: Unrestricted</vt:lpwstr>
  </property>
  <property fmtid="{D5CDD505-2E9C-101B-9397-08002B2CF9AE}" pid="11" name="ClassificationContentMarkingHeaderLocations">
    <vt:lpwstr>FPR Orange:6</vt:lpwstr>
  </property>
  <property fmtid="{D5CDD505-2E9C-101B-9397-08002B2CF9AE}" pid="12" name="ClassificationContentMarkingHeaderText">
    <vt:lpwstr>Sensitivity: Unrestricted</vt:lpwstr>
  </property>
</Properties>
</file>