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0" r:id="rId4"/>
  </p:sldIdLst>
  <p:sldSz cx="9601200" cy="12801600" type="A3"/>
  <p:notesSz cx="9926638" cy="14355763"/>
  <p:embeddedFontLst>
    <p:embeddedFont>
      <p:font typeface="Merriweather" panose="00000500000000000000" pitchFamily="2" charset="0"/>
      <p:regular r:id="rId6"/>
      <p:bold r:id="rId7"/>
    </p:embeddedFont>
    <p:embeddedFont>
      <p:font typeface="Merriweather SemiBold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747775"/>
          </p15:clr>
        </p15:guide>
        <p15:guide id="2" pos="3024" userDrawn="1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3y7+ZmKAK5kgA8Lz6bb52gSgh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A00"/>
    <a:srgbClr val="F69B94"/>
    <a:srgbClr val="EF4639"/>
    <a:srgbClr val="9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8" autoAdjust="0"/>
  </p:normalViewPr>
  <p:slideViewPr>
    <p:cSldViewPr snapToGrid="0">
      <p:cViewPr varScale="1">
        <p:scale>
          <a:sx n="54" d="100"/>
          <a:sy n="54" d="100"/>
        </p:scale>
        <p:origin x="3186" y="11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1076325"/>
            <a:ext cx="4038600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740" tIns="132740" rIns="132740" bIns="13274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5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1076325"/>
            <a:ext cx="4038600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740" tIns="132740" rIns="132740" bIns="13274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1076325"/>
            <a:ext cx="4038600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740" tIns="132740" rIns="132740" bIns="13274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86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1076325"/>
            <a:ext cx="4038600" cy="538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2740" tIns="132740" rIns="132740" bIns="13274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312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741" cy="142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327285" y="2868382"/>
            <a:ext cx="8946741" cy="850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 hasCustomPrompt="1"/>
          </p:nvPr>
        </p:nvSpPr>
        <p:spPr>
          <a:xfrm>
            <a:off x="327285" y="2753022"/>
            <a:ext cx="8946741" cy="488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327285" y="7845538"/>
            <a:ext cx="8946741" cy="32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327294" y="1853165"/>
            <a:ext cx="8946741" cy="510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327285" y="7053822"/>
            <a:ext cx="8946741" cy="197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327285" y="5353227"/>
            <a:ext cx="8946741" cy="209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741" cy="142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327285" y="2868382"/>
            <a:ext cx="4199876" cy="850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2"/>
          </p:nvPr>
        </p:nvSpPr>
        <p:spPr>
          <a:xfrm>
            <a:off x="5074020" y="2868382"/>
            <a:ext cx="4199876" cy="850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741" cy="142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327285" y="1382827"/>
            <a:ext cx="2948400" cy="188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327285" y="3458560"/>
            <a:ext cx="2948400" cy="791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514763" y="1120373"/>
            <a:ext cx="6686153" cy="1018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800600" y="-311"/>
            <a:ext cx="48006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278775" y="3069235"/>
            <a:ext cx="4247312" cy="368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subTitle" idx="1"/>
          </p:nvPr>
        </p:nvSpPr>
        <p:spPr>
          <a:xfrm>
            <a:off x="278775" y="6976542"/>
            <a:ext cx="4247312" cy="307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5186475" y="1802142"/>
            <a:ext cx="4029035" cy="919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327285" y="10529431"/>
            <a:ext cx="6298888" cy="150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27285" y="1107618"/>
            <a:ext cx="8946741" cy="142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27285" y="2868382"/>
            <a:ext cx="8946741" cy="850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896080" y="11606229"/>
            <a:ext cx="576265" cy="97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4808062" y="7917268"/>
            <a:ext cx="4176000" cy="2160000"/>
          </a:xfrm>
          <a:prstGeom prst="roundRect">
            <a:avLst>
              <a:gd name="adj" fmla="val 16667"/>
            </a:avLst>
          </a:prstGeom>
          <a:solidFill>
            <a:srgbClr val="F69B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r>
              <a:rPr lang="en-GB" sz="1800" dirty="0">
                <a:latin typeface="+mn-lt"/>
                <a:ea typeface="Merriweather SemiBold"/>
                <a:cs typeface="Merriweather SemiBold"/>
                <a:sym typeface="Merriweather SemiBold"/>
              </a:rPr>
              <a:t>Create a new episode and don’t edit other passes – this causes verification issues for pharmacy and inaccurate documentation </a:t>
            </a:r>
          </a:p>
        </p:txBody>
      </p:sp>
      <p:sp>
        <p:nvSpPr>
          <p:cNvPr id="55" name="Google Shape;55;p1"/>
          <p:cNvSpPr/>
          <p:nvPr/>
        </p:nvSpPr>
        <p:spPr>
          <a:xfrm>
            <a:off x="488062" y="7894903"/>
            <a:ext cx="4176000" cy="4680000"/>
          </a:xfrm>
          <a:prstGeom prst="roundRect">
            <a:avLst>
              <a:gd name="adj" fmla="val 16667"/>
            </a:avLst>
          </a:prstGeom>
          <a:solidFill>
            <a:srgbClr val="9FFF9F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457200" marR="0" lvl="0" indent="-320675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Merriweather SemiBold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erriweather SemiBold"/>
                <a:cs typeface="Merriweather SemiBold"/>
                <a:sym typeface="Merriweather SemiBold"/>
              </a:rPr>
              <a:t>Scan + email over STL meds with CDs in so pharmacy can begin verifying + preparing before you’re able to drop off physical copy</a:t>
            </a:r>
          </a:p>
          <a:p>
            <a:pPr marL="457200" marR="0" lvl="0" indent="-32067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Merriweather SemiBold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erriweather SemiBold"/>
                <a:cs typeface="Merriweather SemiBold"/>
                <a:sym typeface="Merriweather SemiBold"/>
              </a:rPr>
              <a:t>Ensure CDs have doses and frequency written in words and figures with a physical (not digital) signature added </a:t>
            </a:r>
          </a:p>
          <a:p>
            <a:pPr marL="457200" marR="0" lvl="0" indent="-32067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Merriweather SemiBold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erriweather SemiBold"/>
                <a:cs typeface="Merriweather SemiBold"/>
                <a:sym typeface="Merriweather SemiBold"/>
              </a:rPr>
              <a:t>Clarify any queries regarding PRNs with senior doctor or clinical pharmacist before sending over - amending later will cause delays</a:t>
            </a:r>
          </a:p>
        </p:txBody>
      </p:sp>
      <p:sp>
        <p:nvSpPr>
          <p:cNvPr id="56" name="Google Shape;56;p1"/>
          <p:cNvSpPr/>
          <p:nvPr/>
        </p:nvSpPr>
        <p:spPr>
          <a:xfrm>
            <a:off x="488062" y="2008274"/>
            <a:ext cx="8640000" cy="507831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Open HEPMA &amp; Click “Short Term Leave Rx”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Click “create new STL”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Click “Create new STL Rx” &amp; input start and end dates + times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Check on PRN use and confirm how many / if any are required before completing STL meds (often not needed for STL)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Click “add from current drugs”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Doses required will be calculated based on timings of STL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Save changes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Click “STL letter”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Add name of prescribing doctor from drop down menu + save </a:t>
            </a:r>
          </a:p>
          <a:p>
            <a:pPr marL="457200" indent="-336550">
              <a:lnSpc>
                <a:spcPct val="115000"/>
              </a:lnSpc>
              <a:buSzPts val="1700"/>
              <a:buFont typeface="Merriweather SemiBold"/>
              <a:buAutoNum type="arabicPeriod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rriweather SemiBold"/>
                <a:sym typeface="Merriweather SemiBold"/>
              </a:rPr>
              <a:t>Click “complete STL</a:t>
            </a:r>
            <a:r>
              <a:rPr lang="en-GB" sz="1800" dirty="0">
                <a:ea typeface="Merriweather SemiBold"/>
                <a:sym typeface="Merriweather SemiBold"/>
              </a:rPr>
              <a:t>”, select "save </a:t>
            </a:r>
            <a:r>
              <a:rPr lang="en-GB" sz="1800">
                <a:ea typeface="Merriweather SemiBold"/>
                <a:sym typeface="Merriweather SemiBold"/>
              </a:rPr>
              <a:t>+ print“ and </a:t>
            </a:r>
            <a:r>
              <a:rPr lang="en-GB" sz="1800" dirty="0">
                <a:ea typeface="Merriweather SemiBold"/>
                <a:sym typeface="Merriweather SemiBold"/>
              </a:rPr>
              <a:t>send </a:t>
            </a:r>
            <a:endParaRPr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rriweather SemiBold"/>
              <a:cs typeface="Arial" panose="020B0604020202020204" pitchFamily="34" charset="0"/>
            </a:endParaRPr>
          </a:p>
          <a:p>
            <a:pPr marL="457200" indent="-336550">
              <a:lnSpc>
                <a:spcPct val="115000"/>
              </a:lnSpc>
              <a:buSzPts val="1700"/>
              <a:buFont typeface="Merriweather SemiBold"/>
              <a:buAutoNum type="arabicPeriod"/>
              <a:defRPr/>
            </a:pPr>
            <a:r>
              <a:rPr lang="en-GB" sz="1800" dirty="0">
                <a:ea typeface="Merriweather SemiBold"/>
                <a:sym typeface="Merriweather SemiBold"/>
              </a:rPr>
              <a:t>Download STL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erriweather SemiBold"/>
                <a:sym typeface="Merriweather SemiBold"/>
              </a:rPr>
              <a:t> prescription (“letter”)</a:t>
            </a:r>
            <a:r>
              <a:rPr lang="en-GB" sz="1800" dirty="0">
                <a:ea typeface="Merriweather SemiBold"/>
                <a:sym typeface="Merriweather SemiBold"/>
              </a:rPr>
              <a:t> (appears after selecting "print" option)</a:t>
            </a:r>
            <a:endParaRPr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erriweather SemiBold"/>
            </a:endParaRPr>
          </a:p>
          <a:p>
            <a:pPr marL="457200" lvl="0" indent="-336550">
              <a:lnSpc>
                <a:spcPct val="115000"/>
              </a:lnSpc>
              <a:buSzPts val="1700"/>
              <a:buFont typeface="Merriweather SemiBold"/>
              <a:buAutoNum type="arabicPeriod"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Email a copy to REH Dispensary (</a:t>
            </a:r>
            <a:r>
              <a:rPr lang="en-GB" sz="1800" dirty="0"/>
              <a:t>loth.rehdispensary2@nhs.scot)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 + your clinical pharmacist </a:t>
            </a: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OR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print, sign, and drop off in person at REH Dispensary if Controlled Drugs (CDs) in STL</a:t>
            </a:r>
          </a:p>
        </p:txBody>
      </p:sp>
      <p:sp>
        <p:nvSpPr>
          <p:cNvPr id="57" name="Google Shape;57;p1"/>
          <p:cNvSpPr txBox="1">
            <a:spLocks noGrp="1"/>
          </p:cNvSpPr>
          <p:nvPr>
            <p:ph type="title"/>
          </p:nvPr>
        </p:nvSpPr>
        <p:spPr>
          <a:xfrm>
            <a:off x="488062" y="195599"/>
            <a:ext cx="86400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ct val="51219"/>
            </a:pPr>
            <a:r>
              <a:rPr lang="en" sz="4400" b="1" dirty="0">
                <a:solidFill>
                  <a:srgbClr val="FF0000"/>
                </a:solidFill>
                <a:latin typeface="Arial" panose="020B0604020202020204" pitchFamily="34" charset="0"/>
                <a:ea typeface="Merriweather ExtraBold"/>
                <a:cs typeface="Arial" panose="020B0604020202020204" pitchFamily="34" charset="0"/>
                <a:sym typeface="Merriweather ExtraBold"/>
              </a:rPr>
              <a:t>Short Term Leave (STL) Meds</a:t>
            </a:r>
            <a:r>
              <a:rPr lang="en" sz="4400" b="1" dirty="0">
                <a:latin typeface="Arial" panose="020B0604020202020204" pitchFamily="34" charset="0"/>
                <a:ea typeface="Merriweather ExtraBold"/>
                <a:cs typeface="Arial" panose="020B0604020202020204" pitchFamily="34" charset="0"/>
                <a:sym typeface="Merriweather ExtraBold"/>
              </a:rPr>
              <a:t> </a:t>
            </a:r>
            <a:endParaRPr sz="4400" b="1" dirty="0"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2818258" y="833091"/>
            <a:ext cx="38862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" sz="3200" b="1" dirty="0">
                <a:latin typeface="+mn-lt"/>
                <a:ea typeface="Merriweather ExtraBold"/>
                <a:cs typeface="Merriweather ExtraBold"/>
                <a:sym typeface="Merriweather ExtraBold"/>
              </a:rPr>
              <a:t>HOW TO GUIDE</a:t>
            </a:r>
            <a:br>
              <a:rPr lang="en" sz="2800" b="1" dirty="0">
                <a:solidFill>
                  <a:schemeClr val="dk1"/>
                </a:solidFill>
                <a:latin typeface="+mn-lt"/>
              </a:rPr>
            </a:br>
            <a:endParaRPr sz="1800" b="1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944962" y="1338560"/>
            <a:ext cx="772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0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Please Note: Pharmacy (08:30-5pm Mon-Fri) have a</a:t>
            </a:r>
            <a:r>
              <a:rPr lang="en" sz="24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en" sz="2800" b="1" u="sng" dirty="0">
                <a:solidFill>
                  <a:srgbClr val="FF0000"/>
                </a:solidFill>
                <a:latin typeface="+mn-lt"/>
                <a:ea typeface="Merriweather"/>
                <a:cs typeface="Merriweather"/>
                <a:sym typeface="Merriweather"/>
              </a:rPr>
              <a:t>4 hour</a:t>
            </a:r>
            <a:r>
              <a:rPr lang="en" sz="24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en" sz="20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turn-around time</a:t>
            </a:r>
            <a:endParaRPr sz="2000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577662" y="7247021"/>
            <a:ext cx="20895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200" b="1" dirty="0">
                <a:solidFill>
                  <a:schemeClr val="dk1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DO: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5897662" y="7222049"/>
            <a:ext cx="20895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dk1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DON’T: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7162" y="7141049"/>
            <a:ext cx="684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062" y="7161328"/>
            <a:ext cx="684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62" y="7166021"/>
            <a:ext cx="684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162" y="7141049"/>
            <a:ext cx="684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4458" y="924788"/>
            <a:ext cx="6156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8119" y="924788"/>
            <a:ext cx="6156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68E519DB-F6DC-290F-BB88-8E3C64978B6E}"/>
              </a:ext>
            </a:extLst>
          </p:cNvPr>
          <p:cNvSpPr/>
          <p:nvPr/>
        </p:nvSpPr>
        <p:spPr>
          <a:xfrm>
            <a:off x="4808062" y="10597165"/>
            <a:ext cx="4176000" cy="148100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6525">
              <a:lnSpc>
                <a:spcPct val="115000"/>
              </a:lnSpc>
              <a:buSzPts val="1450"/>
              <a:defRPr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 more detailed guidance search the intranet for ‘</a:t>
            </a:r>
            <a:r>
              <a:rPr lang="en-GB" sz="1800" b="1" dirty="0">
                <a:solidFill>
                  <a:schemeClr val="tx1"/>
                </a:solidFill>
                <a:latin typeface="+mn-lt"/>
              </a:rPr>
              <a:t>HPSC0011 Short Term Leave Procedure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’</a:t>
            </a:r>
            <a:endParaRPr lang="en-US" altLang="en-US" sz="1800" dirty="0">
              <a:solidFill>
                <a:schemeClr val="tx1"/>
              </a:solidFill>
              <a:latin typeface="+mn-lt"/>
            </a:endParaRP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endParaRPr lang="en-GB" sz="1800" dirty="0">
              <a:latin typeface="+mn-lt"/>
              <a:ea typeface="Merriweather SemiBold"/>
              <a:cs typeface="Merriweather SemiBold"/>
              <a:sym typeface="Merriweather SemiBold"/>
            </a:endParaRP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endParaRPr lang="en-GB" sz="1800" dirty="0">
              <a:latin typeface="+mn-lt"/>
              <a:ea typeface="Merriweather SemiBold"/>
              <a:cs typeface="Merriweather SemiBold"/>
              <a:sym typeface="Merriweather SemiBold"/>
            </a:endParaRP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endParaRPr lang="en-GB" sz="1800" dirty="0">
              <a:latin typeface="+mn-lt"/>
              <a:ea typeface="Merriweather SemiBold"/>
              <a:cs typeface="Merriweather SemiBold"/>
              <a:sym typeface="Merriweather SemiBold"/>
            </a:endParaRPr>
          </a:p>
          <a:p>
            <a:pPr marL="136525">
              <a:lnSpc>
                <a:spcPct val="115000"/>
              </a:lnSpc>
              <a:spcBef>
                <a:spcPts val="0"/>
              </a:spcBef>
              <a:buSzPts val="1450"/>
              <a:defRPr/>
            </a:pPr>
            <a:endParaRPr lang="en-GB" sz="1800" dirty="0">
              <a:latin typeface="+mn-lt"/>
              <a:ea typeface="Merriweather SemiBold"/>
              <a:cs typeface="Merriweather SemiBold"/>
              <a:sym typeface="Merriweather SemiBol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F0AE9-7407-F695-06AF-39ACFB35CAE6}"/>
              </a:ext>
            </a:extLst>
          </p:cNvPr>
          <p:cNvSpPr/>
          <p:nvPr/>
        </p:nvSpPr>
        <p:spPr>
          <a:xfrm>
            <a:off x="235424" y="82769"/>
            <a:ext cx="9130352" cy="12636063"/>
          </a:xfrm>
          <a:prstGeom prst="rect">
            <a:avLst/>
          </a:prstGeom>
          <a:noFill/>
          <a:ln w="38100">
            <a:solidFill>
              <a:srgbClr val="00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4944600" y="8540472"/>
            <a:ext cx="4176000" cy="1978072"/>
          </a:xfrm>
          <a:prstGeom prst="roundRect">
            <a:avLst>
              <a:gd name="adj" fmla="val 16667"/>
            </a:avLst>
          </a:prstGeom>
          <a:solidFill>
            <a:srgbClr val="F69B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r>
              <a:rPr lang="en-GB" sz="1600" dirty="0">
                <a:latin typeface="+mn-lt"/>
                <a:ea typeface="Merriweather SemiBold"/>
                <a:cs typeface="Merriweather SemiBold"/>
                <a:sym typeface="Merriweather SemiBold"/>
              </a:rPr>
              <a:t>Send PRN meds without total number of tablets to supply - care with overdose risks (default is a 28-day supply unless stated otherwise) </a:t>
            </a:r>
          </a:p>
        </p:txBody>
      </p:sp>
      <p:sp>
        <p:nvSpPr>
          <p:cNvPr id="55" name="Google Shape;55;p1"/>
          <p:cNvSpPr/>
          <p:nvPr/>
        </p:nvSpPr>
        <p:spPr>
          <a:xfrm>
            <a:off x="484784" y="8506873"/>
            <a:ext cx="4176000" cy="4080114"/>
          </a:xfrm>
          <a:prstGeom prst="roundRect">
            <a:avLst>
              <a:gd name="adj" fmla="val 16667"/>
            </a:avLst>
          </a:prstGeom>
          <a:solidFill>
            <a:srgbClr val="9FFF9F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457200" marR="0" lvl="0" indent="-320675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Merriweather SemiBold"/>
              <a:buChar char="●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erriweather SemiBold"/>
                <a:cs typeface="Merriweather SemiBold"/>
                <a:sym typeface="Merriweather SemiBold"/>
              </a:rPr>
              <a:t>Scan + email over d/c meds with CDs in so pharmacy can begin verifying + preparing before you’re able to drop off physical copy</a:t>
            </a:r>
          </a:p>
          <a:p>
            <a:pPr marL="457200" marR="0" lvl="0" indent="-320675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Merriweather SemiBold"/>
              <a:buChar char="●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erriweather SemiBold"/>
                <a:cs typeface="Merriweather SemiBold"/>
                <a:sym typeface="Merriweather SemiBold"/>
              </a:rPr>
              <a:t>Ensure CDs have doses and frequency written in words and figures with a physical (not digital) signature added </a:t>
            </a:r>
          </a:p>
          <a:p>
            <a:pPr marL="457200" marR="0" lvl="0" indent="-320675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Merriweather SemiBold"/>
              <a:buChar char="●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erriweather SemiBold"/>
                <a:cs typeface="Merriweather SemiBold"/>
                <a:sym typeface="Merriweather SemiBold"/>
              </a:rPr>
              <a:t>Clarify any queries regarding PRNs with senior doctor or clinical pharmacist before sending over - amending later will cause delays</a:t>
            </a:r>
          </a:p>
        </p:txBody>
      </p:sp>
      <p:sp>
        <p:nvSpPr>
          <p:cNvPr id="56" name="Google Shape;56;p1"/>
          <p:cNvSpPr/>
          <p:nvPr/>
        </p:nvSpPr>
        <p:spPr>
          <a:xfrm>
            <a:off x="480600" y="1874380"/>
            <a:ext cx="8640000" cy="575039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Create new inpatient IDL on Trak as will be required later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\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mhidl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 + press spacebar to bring up IDL template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Note clearly when d/c meds are required - this is essential so pharmacy can prioritise appropriately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Add a one-line summary for admission details (can complete in full later, does not need to be complete to send d/c meds)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Open HEPMA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Confirm before starting d/c meds if PRNs required + how many days' supply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Click “create discharge prescription”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Select “add drug from inpatient”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Select if GP is to continue for each, then click “save”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Click “discharge letter” and add name of doctor prescribing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Click “complete discharge medications”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After sending, d/c meds should now have pulled through to Trak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Type 1 in ‘number of copies’ to print - printing will occur after IDL is saved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Sign and date printed copy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Scan in to your email </a:t>
            </a:r>
          </a:p>
          <a:p>
            <a:pPr marL="457200" lvl="0" indent="-336550">
              <a:lnSpc>
                <a:spcPct val="115000"/>
              </a:lnSpc>
              <a:buSzPts val="1700"/>
              <a:buFont typeface="Merriweather SemiBold"/>
              <a:buAutoNum type="arabicPeriod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Email copy to REH Dispensary (</a:t>
            </a:r>
            <a:r>
              <a:rPr lang="en-GB" sz="1600" dirty="0"/>
              <a:t>loth.rehdispensary2@nhs.scot)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 + clinical pharmacist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Drop off physical copy in person if includes controlled drugs </a:t>
            </a:r>
          </a:p>
        </p:txBody>
      </p:sp>
      <p:sp>
        <p:nvSpPr>
          <p:cNvPr id="63" name="Google Shape;63;p1"/>
          <p:cNvSpPr txBox="1"/>
          <p:nvPr/>
        </p:nvSpPr>
        <p:spPr>
          <a:xfrm>
            <a:off x="1390963" y="7794074"/>
            <a:ext cx="20895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3200" b="1" dirty="0">
                <a:solidFill>
                  <a:schemeClr val="dk1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DO: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5843850" y="7794074"/>
            <a:ext cx="20895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200" b="1" dirty="0">
                <a:solidFill>
                  <a:schemeClr val="dk1"/>
                </a:solidFill>
                <a:latin typeface="Arial" panose="020B0604020202020204" pitchFamily="34" charset="0"/>
                <a:ea typeface="Merriweather"/>
                <a:cs typeface="Arial" panose="020B0604020202020204" pitchFamily="34" charset="0"/>
                <a:sym typeface="Merriweather"/>
              </a:rPr>
              <a:t>DON’T:</a:t>
            </a:r>
            <a:endParaRPr sz="3200" b="1" dirty="0">
              <a:solidFill>
                <a:schemeClr val="dk1"/>
              </a:solidFill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122" y="7700908"/>
            <a:ext cx="684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1186" y="7713486"/>
            <a:ext cx="684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27" y="7730691"/>
            <a:ext cx="684000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6479" y="7704800"/>
            <a:ext cx="684000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68E519DB-F6DC-290F-BB88-8E3C64978B6E}"/>
              </a:ext>
            </a:extLst>
          </p:cNvPr>
          <p:cNvSpPr/>
          <p:nvPr/>
        </p:nvSpPr>
        <p:spPr>
          <a:xfrm>
            <a:off x="4944600" y="10862705"/>
            <a:ext cx="4176000" cy="148100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6525">
              <a:lnSpc>
                <a:spcPct val="115000"/>
              </a:lnSpc>
              <a:buSzPts val="1450"/>
              <a:defRPr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For more detailed guidance search the intranet for ‘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’</a:t>
            </a:r>
            <a:r>
              <a:rPr lang="en-GB" sz="1600" b="1" dirty="0">
                <a:solidFill>
                  <a:schemeClr val="tx1"/>
                </a:solidFill>
                <a:latin typeface="+mn-lt"/>
              </a:rPr>
              <a:t> HPSC0007 Discharge Procedure With </a:t>
            </a:r>
            <a:r>
              <a:rPr lang="en-GB" sz="1600" b="1" dirty="0" err="1">
                <a:solidFill>
                  <a:schemeClr val="tx1"/>
                </a:solidFill>
                <a:latin typeface="+mn-lt"/>
              </a:rPr>
              <a:t>TrakCare</a:t>
            </a:r>
            <a:r>
              <a:rPr lang="en-GB" sz="1600" b="1" dirty="0">
                <a:solidFill>
                  <a:schemeClr val="tx1"/>
                </a:solidFill>
                <a:latin typeface="+mn-lt"/>
              </a:rPr>
              <a:t> Interface’</a:t>
            </a:r>
            <a:endParaRPr lang="en-GB" sz="1600" dirty="0">
              <a:latin typeface="+mn-lt"/>
              <a:ea typeface="Merriweather SemiBold"/>
              <a:cs typeface="Merriweather SemiBold"/>
              <a:sym typeface="Merriweather SemiBold"/>
            </a:endParaRP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endParaRPr lang="en-GB" sz="1600" dirty="0">
              <a:latin typeface="+mn-lt"/>
              <a:ea typeface="Merriweather SemiBold"/>
              <a:cs typeface="Merriweather SemiBold"/>
              <a:sym typeface="Merriweather SemiBold"/>
            </a:endParaRP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endParaRPr lang="en-GB" sz="1600" dirty="0">
              <a:latin typeface="+mn-lt"/>
              <a:ea typeface="Merriweather SemiBold"/>
              <a:cs typeface="Merriweather SemiBold"/>
              <a:sym typeface="Merriweather SemiBold"/>
            </a:endParaRPr>
          </a:p>
          <a:p>
            <a:pPr marL="136525">
              <a:lnSpc>
                <a:spcPct val="115000"/>
              </a:lnSpc>
              <a:spcBef>
                <a:spcPts val="0"/>
              </a:spcBef>
              <a:buSzPts val="1450"/>
              <a:defRPr/>
            </a:pPr>
            <a:endParaRPr lang="en-GB" sz="1600" dirty="0">
              <a:latin typeface="+mn-lt"/>
              <a:ea typeface="Merriweather SemiBold"/>
              <a:cs typeface="Merriweather SemiBold"/>
              <a:sym typeface="Merriweather SemiBol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F0AE9-7407-F695-06AF-39ACFB35CAE6}"/>
              </a:ext>
            </a:extLst>
          </p:cNvPr>
          <p:cNvSpPr/>
          <p:nvPr/>
        </p:nvSpPr>
        <p:spPr>
          <a:xfrm>
            <a:off x="235424" y="82769"/>
            <a:ext cx="9130352" cy="12636063"/>
          </a:xfrm>
          <a:prstGeom prst="rect">
            <a:avLst/>
          </a:prstGeom>
          <a:noFill/>
          <a:ln w="38100">
            <a:solidFill>
              <a:srgbClr val="00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60;p1">
            <a:extLst>
              <a:ext uri="{FF2B5EF4-FFF2-40B4-BE49-F238E27FC236}">
                <a16:creationId xmlns:a16="http://schemas.microsoft.com/office/drawing/2014/main" id="{3DE8CB1B-70A4-4BE6-44C4-61D9051DFBD8}"/>
              </a:ext>
            </a:extLst>
          </p:cNvPr>
          <p:cNvSpPr txBox="1"/>
          <p:nvPr/>
        </p:nvSpPr>
        <p:spPr>
          <a:xfrm>
            <a:off x="805146" y="1347021"/>
            <a:ext cx="7726200" cy="50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18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Please Note: Pharmacy </a:t>
            </a:r>
            <a:r>
              <a:rPr lang="en" sz="1800" b="1" dirty="0">
                <a:solidFill>
                  <a:schemeClr val="dk1"/>
                </a:solidFill>
                <a:ea typeface="Merriweather"/>
                <a:cs typeface="Merriweather"/>
                <a:sym typeface="Merriweather"/>
              </a:rPr>
              <a:t>(08:30-5pm Mon-Fri)</a:t>
            </a:r>
            <a:r>
              <a:rPr lang="en" sz="18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 have a</a:t>
            </a:r>
            <a:r>
              <a:rPr lang="en" sz="20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en" sz="2400" b="1" u="sng" dirty="0">
                <a:solidFill>
                  <a:srgbClr val="FF0000"/>
                </a:solidFill>
                <a:latin typeface="+mn-lt"/>
                <a:ea typeface="Merriweather"/>
                <a:cs typeface="Merriweather"/>
                <a:sym typeface="Merriweather"/>
              </a:rPr>
              <a:t>4 hour</a:t>
            </a:r>
            <a:r>
              <a:rPr lang="en" sz="20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en" sz="18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turn-around time</a:t>
            </a:r>
            <a:endParaRPr sz="1800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8" name="Google Shape;57;p1">
            <a:extLst>
              <a:ext uri="{FF2B5EF4-FFF2-40B4-BE49-F238E27FC236}">
                <a16:creationId xmlns:a16="http://schemas.microsoft.com/office/drawing/2014/main" id="{CF91E647-94C4-5073-B589-A5A5507043AE}"/>
              </a:ext>
            </a:extLst>
          </p:cNvPr>
          <p:cNvSpPr txBox="1">
            <a:spLocks/>
          </p:cNvSpPr>
          <p:nvPr/>
        </p:nvSpPr>
        <p:spPr>
          <a:xfrm>
            <a:off x="480600" y="164919"/>
            <a:ext cx="86400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51219"/>
            </a:pPr>
            <a:r>
              <a:rPr lang="en-GB" sz="4400" b="1" dirty="0">
                <a:solidFill>
                  <a:srgbClr val="FF0000"/>
                </a:solidFill>
                <a:latin typeface="Arial" panose="020B0604020202020204" pitchFamily="34" charset="0"/>
                <a:ea typeface="Merriweather ExtraBold"/>
                <a:cs typeface="Arial" panose="020B0604020202020204" pitchFamily="34" charset="0"/>
                <a:sym typeface="Merriweather ExtraBold"/>
              </a:rPr>
              <a:t>Discharge Meds</a:t>
            </a:r>
            <a:r>
              <a:rPr lang="en-GB" sz="4400" b="1" dirty="0">
                <a:latin typeface="Arial" panose="020B0604020202020204" pitchFamily="34" charset="0"/>
                <a:ea typeface="Merriweather ExtraBold"/>
                <a:cs typeface="Arial" panose="020B0604020202020204" pitchFamily="34" charset="0"/>
                <a:sym typeface="Merriweather ExtraBold"/>
              </a:rPr>
              <a:t> </a:t>
            </a:r>
            <a:endParaRPr lang="en-GB" sz="4400" b="1" dirty="0"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pic>
        <p:nvPicPr>
          <p:cNvPr id="9" name="Google Shape;71;p1">
            <a:extLst>
              <a:ext uri="{FF2B5EF4-FFF2-40B4-BE49-F238E27FC236}">
                <a16:creationId xmlns:a16="http://schemas.microsoft.com/office/drawing/2014/main" id="{B400A3F2-543B-AB59-74CF-5F7B90C83E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8119" y="843024"/>
            <a:ext cx="6156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0;p1">
            <a:extLst>
              <a:ext uri="{FF2B5EF4-FFF2-40B4-BE49-F238E27FC236}">
                <a16:creationId xmlns:a16="http://schemas.microsoft.com/office/drawing/2014/main" id="{F3087A42-CB15-3BDA-A6BC-2FE7920CAA8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232" y="810433"/>
            <a:ext cx="6156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59;p1">
            <a:extLst>
              <a:ext uri="{FF2B5EF4-FFF2-40B4-BE49-F238E27FC236}">
                <a16:creationId xmlns:a16="http://schemas.microsoft.com/office/drawing/2014/main" id="{73B887E1-9D86-4A0E-2A37-9FAF57868EB0}"/>
              </a:ext>
            </a:extLst>
          </p:cNvPr>
          <p:cNvSpPr txBox="1"/>
          <p:nvPr/>
        </p:nvSpPr>
        <p:spPr>
          <a:xfrm>
            <a:off x="2823719" y="789768"/>
            <a:ext cx="38862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" sz="3200" b="1" dirty="0">
                <a:latin typeface="+mn-lt"/>
                <a:ea typeface="Merriweather ExtraBold"/>
                <a:cs typeface="Merriweather ExtraBold"/>
                <a:sym typeface="Merriweather ExtraBold"/>
              </a:rPr>
              <a:t>HOW TO GUIDE</a:t>
            </a:r>
            <a:br>
              <a:rPr lang="en" sz="2800" b="1" dirty="0">
                <a:solidFill>
                  <a:schemeClr val="dk1"/>
                </a:solidFill>
                <a:latin typeface="+mn-lt"/>
              </a:rPr>
            </a:br>
            <a:endParaRPr sz="1800" b="1" dirty="0">
              <a:solidFill>
                <a:schemeClr val="dk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790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5017421" y="8228653"/>
            <a:ext cx="4176000" cy="1481005"/>
          </a:xfrm>
          <a:prstGeom prst="roundRect">
            <a:avLst>
              <a:gd name="adj" fmla="val 16667"/>
            </a:avLst>
          </a:prstGeom>
          <a:solidFill>
            <a:srgbClr val="F69B9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r>
              <a:rPr lang="en-GB" sz="1600" dirty="0">
                <a:latin typeface="+mn-lt"/>
                <a:ea typeface="Merriweather SemiBold"/>
                <a:cs typeface="Merriweather SemiBold"/>
                <a:sym typeface="Merriweather SemiBold"/>
              </a:rPr>
              <a:t>The above process needs to be repeated at the time of any dose change, or pharmacy will not be able to dispense to the ward.</a:t>
            </a:r>
          </a:p>
        </p:txBody>
      </p:sp>
      <p:sp>
        <p:nvSpPr>
          <p:cNvPr id="55" name="Google Shape;55;p1"/>
          <p:cNvSpPr/>
          <p:nvPr/>
        </p:nvSpPr>
        <p:spPr>
          <a:xfrm>
            <a:off x="465674" y="8219118"/>
            <a:ext cx="4176000" cy="4248272"/>
          </a:xfrm>
          <a:prstGeom prst="roundRect">
            <a:avLst>
              <a:gd name="adj" fmla="val 16667"/>
            </a:avLst>
          </a:prstGeom>
          <a:solidFill>
            <a:srgbClr val="9FFF9F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457200" marR="0" lvl="0" indent="-320675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Merriweather SemiBold"/>
              <a:buChar char="●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erriweather SemiBold"/>
                <a:cs typeface="Merriweather SemiBold"/>
                <a:sym typeface="Merriweather SemiBold"/>
              </a:rPr>
              <a:t>If a patient is completing the standard clozapine dosage escalation (when starting), instead complete clozapine days 1-7 and days 7-14 prescriptions, scan + send to pharmacy (forms on intranet).</a:t>
            </a:r>
          </a:p>
          <a:p>
            <a:pPr marL="457200" marR="0" lvl="0" indent="-320675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Merriweather SemiBold"/>
              <a:buChar char="●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erriweather SemiBold"/>
                <a:cs typeface="Merriweather SemiBold"/>
                <a:sym typeface="Merriweather SemiBold"/>
              </a:rPr>
              <a:t>The above process is for general clozapine repeats once established on a dose (or if deviating from standard clozapine initiation regime).</a:t>
            </a:r>
          </a:p>
        </p:txBody>
      </p:sp>
      <p:sp>
        <p:nvSpPr>
          <p:cNvPr id="56" name="Google Shape;56;p1"/>
          <p:cNvSpPr/>
          <p:nvPr/>
        </p:nvSpPr>
        <p:spPr>
          <a:xfrm>
            <a:off x="473136" y="2372387"/>
            <a:ext cx="8640000" cy="520768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First open the HEPMA inpatient tab and update the prescription.</a:t>
            </a:r>
            <a:r>
              <a:rPr kumimoji="0" lang="en-GB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 (For clozapine supplies you only need to include clozapine. For self-administration &amp; blister packs you must include all the </a:t>
            </a:r>
            <a:r>
              <a:rPr kumimoji="0" lang="en-GB" sz="16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medicines required)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rriweather SemiBold"/>
              <a:cs typeface="Arial" panose="020B0604020202020204" pitchFamily="34" charset="0"/>
              <a:sym typeface="Merriweather SemiBold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Create new inpatient IDL on Trak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Enter \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mhrepeat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 and press spacebar to bring up template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Fill out details, typically: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For “weekly” dispensing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Doses and timings of doses  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Details on any dose change and when this has occurred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Review date (1 month from date of completing this form)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lang="en-GB" sz="1600" dirty="0"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For self-administration and blister packs please indicate this on the \MHREPEAT script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erriweather SemiBold"/>
              <a:cs typeface="Arial" panose="020B0604020202020204" pitchFamily="34" charset="0"/>
              <a:sym typeface="Merriweather SemiBold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Details from HEPMA should have pulled through to Trak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Type 1 in ‘number of copies’ to print - printing will occur after IDL is saved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Sign + date prescription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Scan to your email </a:t>
            </a:r>
          </a:p>
          <a:p>
            <a:pPr marL="457200" lvl="0" indent="-336550">
              <a:lnSpc>
                <a:spcPct val="115000"/>
              </a:lnSpc>
              <a:buSzPts val="1700"/>
              <a:buFont typeface="Merriweather SemiBold"/>
              <a:buAutoNum type="arabicPeriod"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Email to REH Dispensary (</a:t>
            </a:r>
            <a:r>
              <a:rPr lang="en-GB" sz="1600" dirty="0"/>
              <a:t>loth.rehdispensary2@nhs.scot)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 and clinical pharmacist </a:t>
            </a:r>
          </a:p>
          <a:p>
            <a:pPr marL="457200" marR="0" lvl="0" indent="-3365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Merriweather SemiBold"/>
              <a:buAutoNum type="arabicPeriod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erriweather SemiBold"/>
                <a:cs typeface="Arial" panose="020B0604020202020204" pitchFamily="34" charset="0"/>
                <a:sym typeface="Merriweather SemiBold"/>
              </a:rPr>
              <a:t>Send original in due course</a:t>
            </a:r>
          </a:p>
        </p:txBody>
      </p:sp>
      <p:sp>
        <p:nvSpPr>
          <p:cNvPr id="60" name="Google Shape;60;p1"/>
          <p:cNvSpPr txBox="1"/>
          <p:nvPr/>
        </p:nvSpPr>
        <p:spPr>
          <a:xfrm>
            <a:off x="937500" y="1628262"/>
            <a:ext cx="772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0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Please Note: Pharmacy </a:t>
            </a:r>
            <a:r>
              <a:rPr lang="en" sz="2000" b="1" dirty="0">
                <a:solidFill>
                  <a:schemeClr val="dk1"/>
                </a:solidFill>
                <a:ea typeface="Merriweather"/>
                <a:cs typeface="Merriweather"/>
                <a:sym typeface="Merriweather"/>
              </a:rPr>
              <a:t>(08:30-5pm Mon-Fri)</a:t>
            </a:r>
            <a:r>
              <a:rPr lang="en" sz="20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 have a</a:t>
            </a:r>
            <a:r>
              <a:rPr lang="en" sz="24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en" sz="2800" b="1" u="sng" dirty="0">
                <a:solidFill>
                  <a:srgbClr val="FF0000"/>
                </a:solidFill>
                <a:latin typeface="+mn-lt"/>
                <a:ea typeface="Merriweather"/>
                <a:cs typeface="Merriweather"/>
                <a:sym typeface="Merriweather"/>
              </a:rPr>
              <a:t>4 hour</a:t>
            </a:r>
            <a:r>
              <a:rPr lang="en" sz="24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 </a:t>
            </a:r>
            <a:r>
              <a:rPr lang="en" sz="2000" b="1" dirty="0">
                <a:solidFill>
                  <a:schemeClr val="dk1"/>
                </a:solidFill>
                <a:latin typeface="+mn-lt"/>
                <a:ea typeface="Merriweather"/>
                <a:cs typeface="Merriweather"/>
                <a:sym typeface="Merriweather"/>
              </a:rPr>
              <a:t>turn-around time</a:t>
            </a:r>
            <a:endParaRPr sz="2000" dirty="0">
              <a:solidFill>
                <a:schemeClr val="dk2"/>
              </a:solidFill>
              <a:latin typeface="+mn-lt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9919" y="905842"/>
            <a:ext cx="6156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119" y="905842"/>
            <a:ext cx="6156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4;p1">
            <a:extLst>
              <a:ext uri="{FF2B5EF4-FFF2-40B4-BE49-F238E27FC236}">
                <a16:creationId xmlns:a16="http://schemas.microsoft.com/office/drawing/2014/main" id="{68E519DB-F6DC-290F-BB88-8E3C64978B6E}"/>
              </a:ext>
            </a:extLst>
          </p:cNvPr>
          <p:cNvSpPr/>
          <p:nvPr/>
        </p:nvSpPr>
        <p:spPr>
          <a:xfrm>
            <a:off x="4944600" y="9894137"/>
            <a:ext cx="4176000" cy="257325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endParaRPr lang="en-GB" sz="1600" dirty="0">
              <a:latin typeface="+mn-lt"/>
              <a:ea typeface="Merriweather SemiBold"/>
              <a:cs typeface="Merriweather SemiBold"/>
              <a:sym typeface="Merriweather SemiBold"/>
            </a:endParaRP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endParaRPr lang="en-GB" sz="1600" dirty="0">
              <a:latin typeface="+mn-lt"/>
              <a:ea typeface="Merriweather SemiBold"/>
              <a:cs typeface="Merriweather SemiBold"/>
              <a:sym typeface="Merriweather SemiBold"/>
            </a:endParaRPr>
          </a:p>
          <a:p>
            <a:pPr marL="457200" indent="-320675">
              <a:lnSpc>
                <a:spcPct val="115000"/>
              </a:lnSpc>
              <a:spcBef>
                <a:spcPts val="0"/>
              </a:spcBef>
              <a:buSzPts val="1450"/>
              <a:buFont typeface="Merriweather SemiBold"/>
              <a:buChar char="●"/>
              <a:defRPr/>
            </a:pPr>
            <a:endParaRPr lang="en-GB" sz="1600" dirty="0">
              <a:latin typeface="+mn-lt"/>
              <a:ea typeface="Merriweather SemiBold"/>
              <a:cs typeface="Merriweather SemiBold"/>
              <a:sym typeface="Merriweather SemiBold"/>
            </a:endParaRPr>
          </a:p>
          <a:p>
            <a:pPr marL="136525">
              <a:lnSpc>
                <a:spcPct val="115000"/>
              </a:lnSpc>
              <a:spcBef>
                <a:spcPts val="0"/>
              </a:spcBef>
              <a:buSzPts val="1450"/>
              <a:defRPr/>
            </a:pPr>
            <a:endParaRPr lang="en-GB" sz="1600" dirty="0">
              <a:latin typeface="+mn-lt"/>
              <a:ea typeface="Merriweather SemiBold"/>
              <a:cs typeface="Merriweather SemiBold"/>
              <a:sym typeface="Merriweather SemiBol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F0AE9-7407-F695-06AF-39ACFB35CAE6}"/>
              </a:ext>
            </a:extLst>
          </p:cNvPr>
          <p:cNvSpPr/>
          <p:nvPr/>
        </p:nvSpPr>
        <p:spPr>
          <a:xfrm>
            <a:off x="235424" y="82769"/>
            <a:ext cx="9130352" cy="12636063"/>
          </a:xfrm>
          <a:prstGeom prst="rect">
            <a:avLst/>
          </a:prstGeom>
          <a:noFill/>
          <a:ln w="38100">
            <a:solidFill>
              <a:srgbClr val="00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06;g36d7f5ad1bc_0_50">
            <a:extLst>
              <a:ext uri="{FF2B5EF4-FFF2-40B4-BE49-F238E27FC236}">
                <a16:creationId xmlns:a16="http://schemas.microsoft.com/office/drawing/2014/main" id="{09D57725-9B0C-5589-53F7-CA5B463EC0F2}"/>
              </a:ext>
            </a:extLst>
          </p:cNvPr>
          <p:cNvSpPr txBox="1"/>
          <p:nvPr/>
        </p:nvSpPr>
        <p:spPr>
          <a:xfrm>
            <a:off x="2317809" y="7634565"/>
            <a:ext cx="4851081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3200" b="1" dirty="0">
                <a:latin typeface="+mn-lt"/>
                <a:ea typeface="Merriweather ExtraBold"/>
                <a:cs typeface="Merriweather ExtraBold"/>
                <a:sym typeface="Merriweather"/>
              </a:rPr>
              <a:t>OTHER USEFUL INFO: </a:t>
            </a:r>
            <a:endParaRPr sz="3200" b="1" dirty="0">
              <a:latin typeface="+mn-lt"/>
              <a:ea typeface="Merriweather ExtraBold"/>
              <a:cs typeface="Merriweather ExtraBold"/>
              <a:sym typeface="Merriweathe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E15F6-4F21-12AD-AFD3-238A846E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206" y="10225825"/>
            <a:ext cx="1754326" cy="1754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0ED9C3-6A11-BAC4-526C-0C9EF7B668FF}"/>
              </a:ext>
            </a:extLst>
          </p:cNvPr>
          <p:cNvSpPr txBox="1"/>
          <p:nvPr/>
        </p:nvSpPr>
        <p:spPr>
          <a:xfrm>
            <a:off x="5049489" y="10441268"/>
            <a:ext cx="2208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For more information see the NHS Lothian Medical Education Directorate Pharmacy section.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7FB50E-BD7D-2D53-5C39-E2BE2E177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304" y="7627243"/>
            <a:ext cx="536494" cy="530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B1D30-4CD8-D40A-AA5B-4A294B760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99" y="7623865"/>
            <a:ext cx="536494" cy="530398"/>
          </a:xfrm>
          <a:prstGeom prst="rect">
            <a:avLst/>
          </a:prstGeom>
        </p:spPr>
      </p:pic>
      <p:sp>
        <p:nvSpPr>
          <p:cNvPr id="11" name="Google Shape;57;p1">
            <a:extLst>
              <a:ext uri="{FF2B5EF4-FFF2-40B4-BE49-F238E27FC236}">
                <a16:creationId xmlns:a16="http://schemas.microsoft.com/office/drawing/2014/main" id="{4037284C-3B40-8009-607A-AE72B953AE44}"/>
              </a:ext>
            </a:extLst>
          </p:cNvPr>
          <p:cNvSpPr txBox="1">
            <a:spLocks/>
          </p:cNvSpPr>
          <p:nvPr/>
        </p:nvSpPr>
        <p:spPr>
          <a:xfrm>
            <a:off x="480600" y="214100"/>
            <a:ext cx="86400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ct val="51219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Merriweather ExtraBold"/>
                <a:cs typeface="Arial" panose="020B0604020202020204" pitchFamily="34" charset="0"/>
                <a:sym typeface="Merriweather ExtraBold"/>
              </a:rPr>
              <a:t>Clozapine repeat scripts &amp; medicines for </a:t>
            </a:r>
          </a:p>
          <a:p>
            <a:pPr algn="ctr">
              <a:buSzPct val="51219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Merriweather ExtraBold"/>
                <a:cs typeface="Arial" panose="020B0604020202020204" pitchFamily="34" charset="0"/>
                <a:sym typeface="Merriweather ExtraBold"/>
              </a:rPr>
              <a:t>self-administration (inc blister packs)</a:t>
            </a:r>
            <a:endParaRPr lang="en-GB" b="1" dirty="0">
              <a:latin typeface="Arial" panose="020B0604020202020204" pitchFamily="34" charset="0"/>
              <a:ea typeface="Merriweather"/>
              <a:cs typeface="Arial" panose="020B0604020202020204" pitchFamily="34" charset="0"/>
              <a:sym typeface="Merriweather"/>
            </a:endParaRPr>
          </a:p>
        </p:txBody>
      </p:sp>
      <p:sp>
        <p:nvSpPr>
          <p:cNvPr id="12" name="Google Shape;59;p1">
            <a:extLst>
              <a:ext uri="{FF2B5EF4-FFF2-40B4-BE49-F238E27FC236}">
                <a16:creationId xmlns:a16="http://schemas.microsoft.com/office/drawing/2014/main" id="{D2A6BD8D-B3B5-82BC-61BA-1958A533C49C}"/>
              </a:ext>
            </a:extLst>
          </p:cNvPr>
          <p:cNvSpPr txBox="1"/>
          <p:nvPr/>
        </p:nvSpPr>
        <p:spPr>
          <a:xfrm>
            <a:off x="2823719" y="943792"/>
            <a:ext cx="38862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" sz="3200" b="1" dirty="0">
                <a:latin typeface="+mn-lt"/>
                <a:ea typeface="Merriweather ExtraBold"/>
                <a:cs typeface="Merriweather ExtraBold"/>
                <a:sym typeface="Merriweather ExtraBold"/>
              </a:rPr>
              <a:t>HOW TO GUIDE</a:t>
            </a:r>
            <a:br>
              <a:rPr lang="en" sz="2800" b="1" dirty="0">
                <a:solidFill>
                  <a:schemeClr val="dk1"/>
                </a:solidFill>
                <a:latin typeface="+mn-lt"/>
              </a:rPr>
            </a:br>
            <a:endParaRPr sz="1800" b="1" dirty="0">
              <a:solidFill>
                <a:schemeClr val="dk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10998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903</Words>
  <Application>Microsoft Office PowerPoint</Application>
  <PresentationFormat>A3 Paper (297x420 mm)</PresentationFormat>
  <Paragraphs>79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Merriweather SemiBold</vt:lpstr>
      <vt:lpstr>Arial</vt:lpstr>
      <vt:lpstr>Merriweather</vt:lpstr>
      <vt:lpstr>Simple Light</vt:lpstr>
      <vt:lpstr>Short Term Leave (STL) Meds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Term Leave (STL) Meds</dc:title>
  <dc:creator>Sherrie, Darren</dc:creator>
  <cp:lastModifiedBy>Marr, Susan</cp:lastModifiedBy>
  <cp:revision>30</cp:revision>
  <cp:lastPrinted>2025-07-16T08:04:12Z</cp:lastPrinted>
  <dcterms:modified xsi:type="dcterms:W3CDTF">2025-07-16T08:27:00Z</dcterms:modified>
</cp:coreProperties>
</file>