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04"/>
  </p:normalViewPr>
  <p:slideViewPr>
    <p:cSldViewPr snapToGrid="0">
      <p:cViewPr varScale="1">
        <p:scale>
          <a:sx n="59" d="100"/>
          <a:sy n="59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D09C-CFCE-DF89-04CB-1E26D5520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33B25-8569-D20A-23D8-C38E99499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11B3-9F47-F736-F49A-692B8655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C3B63-8900-AC3B-D737-761D5858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5EC2-3EC5-968C-AC14-C47DEE15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0D44-25DD-CED3-822C-15B6D826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190ED-47EA-4288-D004-64A42534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5E6A-5629-4289-EBAE-89694334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7692-F3DD-DF73-E634-45AA223B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5D4B-FDEE-F953-F80B-6C4669A7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5B9F7-E26A-41C7-D250-081651952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F62A7-60FD-5D97-A5D2-23E4D1782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8B1B-096F-E5F0-A7A7-83CFA0A6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E20E6-065C-B824-AAAE-545D03F0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A50C-83EB-F68E-E89A-922B6FF5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8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8E65-CF45-8788-CE6C-F0A74401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9EFF-B282-BBEE-B79A-C1A6FA75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734B-1BE8-F9AB-606B-D8FEEE3B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8A0C-BAD4-412D-0E84-2D7AB0BB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FF0FB-29B5-738F-9256-7569986A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0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0AEC-B8CF-5E9C-8E16-C991A469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CAC13-BAF1-63F7-F329-1A143220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A8CF-3F42-E79B-0E75-BEAE15C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1A00-CBA5-1DC2-AD58-B9755405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53543-1678-141E-FA20-1E6EE10A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EF8A-FC2D-70C6-38D6-3185418A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52E3-AC27-BC8C-35CD-02DE2BD6D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EEBE2-DD58-BE84-9D67-299865991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8A6CE-5154-A0C5-DE59-3F4BEF87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0FF89-7E02-FE70-EA67-4E9BADB4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8451-225E-763A-023E-7B06A7D8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273A-6461-8826-61D4-83C0CF93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9465-499D-29DE-0BEA-09F847EAC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7EA78-740B-FACB-2441-AF385AFC8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290BF-56BB-D30A-D80A-F46B11415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351AE-97DE-5CCB-CBC8-B3677AEFB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54787-88B8-70CA-D747-9A52D810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20A04-7A9D-96C4-F511-E586D24F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7E484-1AA7-FD9D-8AD6-8CC71550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5059-9275-07AF-7E67-DCD29368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769A1-5E04-D842-6AA0-22D73A56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C099A-3EC7-319A-8151-FADB54B0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7E3B9-FECC-0224-E94D-D1A4CC01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EA1C1-EFF3-8DAC-1E54-9CE7403B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F15CA-90A8-232C-37D4-D13677D6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45AD4-3628-5E10-C941-EC96721B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E1A9-02A1-D7F9-4D19-2FFF9A71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1EA6-718F-F866-A8A1-39421932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EFD8-BD35-3693-E806-D567EFE31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9D2D-B488-01B9-56AE-2AFBB6ED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6CA00-FD82-B977-4AC9-A0F22BE5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DB02F-C39F-5DAC-D12F-E74AB007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44C2-E996-8A79-DB73-8F8744B3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2466C-7190-7476-CFF5-506B851E6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48D9F-C232-26B8-18A5-41794C4B7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DF858-0FE2-A01E-DE03-57FD6C68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57A09-890E-8F79-19C1-F241332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F90C4-EDC7-FC12-E812-0D1F5359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9A447-2C0A-E204-27B3-CF40FBBE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EB48-A724-A362-0483-A65DA30E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AFD1C-0C2F-BA7C-C7C5-CD73C511C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15F0D-C1E7-074D-A803-3BDC027278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BC75-93F3-3DC2-41F3-2F453769A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94D0-6305-6006-E1C3-ED370C541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8A72D-C055-2247-94BC-10BED52E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9502-D0D1-7FC2-17A9-6A8D5D7B1F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Would Your Supervisor Expect From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81210-14AC-3D75-9262-FBCE89A74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Reem Al Soufi – EM Consultant and Associate PG Dean for Quality </a:t>
            </a:r>
          </a:p>
          <a:p>
            <a:r>
              <a:rPr lang="en-US" dirty="0"/>
              <a:t>Feb 2026</a:t>
            </a:r>
          </a:p>
        </p:txBody>
      </p:sp>
    </p:spTree>
    <p:extLst>
      <p:ext uri="{BB962C8B-B14F-4D97-AF65-F5344CB8AC3E}">
        <p14:creationId xmlns:p14="http://schemas.microsoft.com/office/powerpoint/2010/main" val="29794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B779-C82E-539B-2C60-CA5D8079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SOAR: Scottish Online Appraisal Resource 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151EE1-9CC2-8135-A7B7-849316EED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1397794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AA2-3407-1F42-0096-0FBDB19A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E-Portfolios (trainees)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2510FF-79A7-4CB7-B1E8-2CE6380E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671" y="1233714"/>
            <a:ext cx="8592456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5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EB5D-E820-30C5-A6A5-D83EA2D3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Workplace Based Assessments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B9FFAA-F6D8-B626-8E11-7B1A3CF78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707" y="1349830"/>
            <a:ext cx="8391432" cy="52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CA3F-BFEB-5B2C-16AF-3EABAF06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275E-9F86-E03B-A3D1-4DABAD35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0849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Your Supervisor is there to support you during your placement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priority will always be patient safety and your safety </a:t>
            </a:r>
          </a:p>
          <a:p>
            <a:pPr>
              <a:lnSpc>
                <a:spcPct val="150000"/>
              </a:lnSpc>
            </a:pPr>
            <a:r>
              <a:rPr lang="en-US" dirty="0"/>
              <a:t>It takes time to adjust to the change, be kind to yourself (and to your supervisor) </a:t>
            </a:r>
          </a:p>
          <a:p>
            <a:pPr>
              <a:lnSpc>
                <a:spcPct val="150000"/>
              </a:lnSpc>
            </a:pPr>
            <a:r>
              <a:rPr lang="en-US" dirty="0"/>
              <a:t>Clarity and honesty are essential for a successful supervisor-supervisee relationship </a:t>
            </a:r>
          </a:p>
          <a:p>
            <a:pPr>
              <a:lnSpc>
                <a:spcPct val="150000"/>
              </a:lnSpc>
            </a:pPr>
            <a:r>
              <a:rPr lang="en-US" dirty="0"/>
              <a:t>Set realistic goals early and ensure you have a written summary of agreed actions after meeting your supervisor </a:t>
            </a:r>
          </a:p>
        </p:txBody>
      </p:sp>
    </p:spTree>
    <p:extLst>
      <p:ext uri="{BB962C8B-B14F-4D97-AF65-F5344CB8AC3E}">
        <p14:creationId xmlns:p14="http://schemas.microsoft.com/office/powerpoint/2010/main" val="277847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CA3-D004-719A-90EA-7AA03768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Content Placeholder 4" descr="Cartoon of a person juggling multiple job duties&#10;&#10;AI-generated content may be incorrect.">
            <a:extLst>
              <a:ext uri="{FF2B5EF4-FFF2-40B4-BE49-F238E27FC236}">
                <a16:creationId xmlns:a16="http://schemas.microsoft.com/office/drawing/2014/main" id="{F803C170-8EED-9404-4D82-5AE9FE9B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010" y="1951945"/>
            <a:ext cx="4140446" cy="3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8CEF9-FEAE-739C-8347-C090013A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”expectations”..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atering a plant with a person reading a book&#10;&#10;AI-generated content may be incorrect.">
            <a:extLst>
              <a:ext uri="{FF2B5EF4-FFF2-40B4-BE49-F238E27FC236}">
                <a16:creationId xmlns:a16="http://schemas.microsoft.com/office/drawing/2014/main" id="{DAC0B80A-03E7-C9F9-3008-9599C6D39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23" y="2002971"/>
            <a:ext cx="2945648" cy="2169886"/>
          </a:xfrm>
          <a:prstGeom prst="rect">
            <a:avLst/>
          </a:prstGeom>
        </p:spPr>
      </p:pic>
      <p:pic>
        <p:nvPicPr>
          <p:cNvPr id="7" name="Picture 6" descr="A cartoon of people standing on a large hand&#10;&#10;AI-generated content may be incorrect.">
            <a:extLst>
              <a:ext uri="{FF2B5EF4-FFF2-40B4-BE49-F238E27FC236}">
                <a16:creationId xmlns:a16="http://schemas.microsoft.com/office/drawing/2014/main" id="{14B0E58B-7CA1-AD82-5685-648053C92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16" y="2283014"/>
            <a:ext cx="6697180" cy="44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F916-BFDD-D254-7AC8-54704EFE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Supervisor 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50FC-1167-BA97-545D-6480E9D6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'A trainer who is selected and appropriately trained to be responsible for the overall supervision and management of a specified doctor's </a:t>
            </a:r>
            <a:r>
              <a:rPr lang="en-GB" b="1" dirty="0"/>
              <a:t>educational progress </a:t>
            </a:r>
            <a:r>
              <a:rPr lang="en-GB" dirty="0"/>
              <a:t>during a placement or series of placements. 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4174-88BC-6E24-FD20-77EA9858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Supervisor (CS)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7306-E5B3-2994-4B46-C1A9D5AF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‘a trainer who is selected and appropriately trained to be responsible for overseeing a specified trainee's </a:t>
            </a:r>
            <a:r>
              <a:rPr lang="en-GB" b="1" dirty="0"/>
              <a:t>clinical work and providing constructive feedback</a:t>
            </a:r>
            <a:r>
              <a:rPr lang="en-GB" dirty="0"/>
              <a:t> during a training placement. Some training schemes appoint an educational supervisor for each placement.’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7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0441-BAB1-E166-6A10-0B51DD13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CDF VS TRAINING POSTS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F3C5-A0A9-10B0-0009-43977CEE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CDF: CS and ES are fulfilled by the same person 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 Posts: usually will have an ES providing overall guidance and longitudinal mentorship while the CS will provide support during a limited period or placement.</a:t>
            </a:r>
          </a:p>
          <a:p>
            <a:pPr>
              <a:lnSpc>
                <a:spcPct val="150000"/>
              </a:lnSpc>
            </a:pPr>
            <a:r>
              <a:rPr lang="en-US" dirty="0"/>
              <a:t>The aim of ”supervision” is support the doctor develop and meet their clinical and training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5535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F624-41F9-03A1-58BF-A11AAE42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Expect from Your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ED14-9926-46E1-1D9B-162B3677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70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Welcoming and approachable 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Supportive </a:t>
            </a:r>
          </a:p>
          <a:p>
            <a:pPr>
              <a:lnSpc>
                <a:spcPct val="150000"/>
              </a:lnSpc>
            </a:pPr>
            <a:r>
              <a:rPr lang="en-US" dirty="0"/>
              <a:t>Will enquire about your past experience and learning needs </a:t>
            </a:r>
          </a:p>
          <a:p>
            <a:pPr>
              <a:lnSpc>
                <a:spcPct val="150000"/>
              </a:lnSpc>
            </a:pPr>
            <a:r>
              <a:rPr lang="en-US" dirty="0"/>
              <a:t>Will discuss your progress with other consultants and senior nurses </a:t>
            </a:r>
          </a:p>
          <a:p>
            <a:pPr>
              <a:lnSpc>
                <a:spcPct val="150000"/>
              </a:lnSpc>
            </a:pPr>
            <a:r>
              <a:rPr lang="en-US" dirty="0"/>
              <a:t>Will receive any positive or negative feedback about your performance from other colleagues </a:t>
            </a:r>
          </a:p>
          <a:p>
            <a:pPr>
              <a:lnSpc>
                <a:spcPct val="150000"/>
              </a:lnSpc>
            </a:pPr>
            <a:r>
              <a:rPr lang="en-US" dirty="0"/>
              <a:t>Will complete annual formal reports on your progress: appraisal (CDFs) or end of placement reports for trainees.</a:t>
            </a:r>
          </a:p>
        </p:txBody>
      </p:sp>
    </p:spTree>
    <p:extLst>
      <p:ext uri="{BB962C8B-B14F-4D97-AF65-F5344CB8AC3E}">
        <p14:creationId xmlns:p14="http://schemas.microsoft.com/office/powerpoint/2010/main" val="346973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5DF8-2E23-63BB-E877-F0FE1BCB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Spectrum of Supervision </a:t>
            </a:r>
          </a:p>
        </p:txBody>
      </p:sp>
      <p:pic>
        <p:nvPicPr>
          <p:cNvPr id="5" name="Content Placeholder 4" descr="A person holding a pencil and writing on a checklist&#10;&#10;AI-generated content may be incorrect.">
            <a:extLst>
              <a:ext uri="{FF2B5EF4-FFF2-40B4-BE49-F238E27FC236}">
                <a16:creationId xmlns:a16="http://schemas.microsoft.com/office/drawing/2014/main" id="{F582006C-6C1A-1BC9-8901-C3C529B29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05" y="1967163"/>
            <a:ext cx="5384800" cy="3581400"/>
          </a:xfrm>
          <a:prstGeom prst="rect">
            <a:avLst/>
          </a:prstGeom>
        </p:spPr>
      </p:pic>
      <p:pic>
        <p:nvPicPr>
          <p:cNvPr id="7" name="Picture 6" descr="A hand drawing a flowchart&#10;&#10;AI-generated content may be incorrect.">
            <a:extLst>
              <a:ext uri="{FF2B5EF4-FFF2-40B4-BE49-F238E27FC236}">
                <a16:creationId xmlns:a16="http://schemas.microsoft.com/office/drawing/2014/main" id="{3E6F05AD-FBF9-4854-BEB9-07E66B4F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7163"/>
            <a:ext cx="5025515" cy="34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4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3CA3-402E-70F9-14A7-CB522389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the “culture”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F2A8-C047-A330-1D6B-EDAAFB9D2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50269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Welcoming, approachable and supportive, may seek feedback on your performance: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Being proactive in identifying your learning needs and seeking guidance on how to achieve them </a:t>
            </a:r>
          </a:p>
          <a:p>
            <a:pPr>
              <a:lnSpc>
                <a:spcPct val="150000"/>
              </a:lnSpc>
            </a:pPr>
            <a:r>
              <a:rPr lang="en-US" dirty="0"/>
              <a:t>Not spoon-feeding or 1:1 tuition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Maintaining professionalism at all times </a:t>
            </a:r>
          </a:p>
          <a:p>
            <a:pPr>
              <a:lnSpc>
                <a:spcPct val="150000"/>
              </a:lnSpc>
            </a:pPr>
            <a:r>
              <a:rPr lang="en-US" dirty="0"/>
              <a:t>Honesty and transparency when making mistakes </a:t>
            </a:r>
          </a:p>
          <a:p>
            <a:pPr>
              <a:lnSpc>
                <a:spcPct val="150000"/>
              </a:lnSpc>
            </a:pPr>
            <a:r>
              <a:rPr lang="en-US" dirty="0"/>
              <a:t>Seeking feedback is not “gossip” and should be constructive </a:t>
            </a:r>
          </a:p>
        </p:txBody>
      </p:sp>
    </p:spTree>
    <p:extLst>
      <p:ext uri="{BB962C8B-B14F-4D97-AF65-F5344CB8AC3E}">
        <p14:creationId xmlns:p14="http://schemas.microsoft.com/office/powerpoint/2010/main" val="159580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243E-F43F-834D-DC94-AAC4160A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Expectations from the CS/ES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03BB-5197-458F-1E10-9CBB498E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Initial Meeting and end of placement meeting (6-months rotation) </a:t>
            </a:r>
          </a:p>
          <a:p>
            <a:pPr lvl="1"/>
            <a:r>
              <a:rPr lang="en-US" dirty="0"/>
              <a:t>Clear and achievable targets (SMART)</a:t>
            </a:r>
          </a:p>
          <a:p>
            <a:pPr lvl="1"/>
            <a:r>
              <a:rPr lang="en-US" dirty="0"/>
              <a:t>Written summary of actions agreed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Completing Annual reports</a:t>
            </a:r>
            <a:r>
              <a:rPr lang="en-US" dirty="0"/>
              <a:t>: </a:t>
            </a:r>
          </a:p>
          <a:p>
            <a:r>
              <a:rPr lang="en-US" dirty="0"/>
              <a:t>Appraisal: SOAR platform </a:t>
            </a:r>
          </a:p>
          <a:p>
            <a:pPr lvl="1"/>
            <a:r>
              <a:rPr lang="en-US" dirty="0"/>
              <a:t>Maintain a CPD Diary </a:t>
            </a:r>
          </a:p>
          <a:p>
            <a:pPr lvl="1"/>
            <a:r>
              <a:rPr lang="en-US" dirty="0"/>
              <a:t>Evidence of Work Place Assessments </a:t>
            </a:r>
          </a:p>
          <a:p>
            <a:pPr lvl="1"/>
            <a:r>
              <a:rPr lang="en-US" dirty="0"/>
              <a:t>Multi-Source Feedback </a:t>
            </a:r>
          </a:p>
          <a:p>
            <a:pPr lvl="1"/>
            <a:r>
              <a:rPr lang="en-US" dirty="0"/>
              <a:t>Quality Improvement or Audit projects </a:t>
            </a:r>
          </a:p>
          <a:p>
            <a:pPr lvl="1"/>
            <a:r>
              <a:rPr lang="en-US" dirty="0"/>
              <a:t>Personal Development Plan (PDP)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Trainees: various e-portfolios such as Kaizen and Turas </a:t>
            </a:r>
          </a:p>
        </p:txBody>
      </p:sp>
    </p:spTree>
    <p:extLst>
      <p:ext uri="{BB962C8B-B14F-4D97-AF65-F5344CB8AC3E}">
        <p14:creationId xmlns:p14="http://schemas.microsoft.com/office/powerpoint/2010/main" val="194227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447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What Would Your Supervisor Expect From You?</vt:lpstr>
      <vt:lpstr>”expectations”.. </vt:lpstr>
      <vt:lpstr>Educational Supervisor (ES)</vt:lpstr>
      <vt:lpstr>Clinical Supervisor (CS)</vt:lpstr>
      <vt:lpstr>CDF VS TRAINING POSTS </vt:lpstr>
      <vt:lpstr>What to Expect from Your Supervisor</vt:lpstr>
      <vt:lpstr>The Spectrum of Supervision </vt:lpstr>
      <vt:lpstr>Understanding the “culture”</vt:lpstr>
      <vt:lpstr>Understanding Expectations from the CS/ES</vt:lpstr>
      <vt:lpstr>SOAR: Scottish Online Appraisal Resource </vt:lpstr>
      <vt:lpstr>E-Portfolios (trainees)</vt:lpstr>
      <vt:lpstr>Workplace Based Assessments</vt:lpstr>
      <vt:lpstr>Take Home Message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Reem Alsoufi</dc:creator>
  <cp:lastModifiedBy>Dunlop, Pauline</cp:lastModifiedBy>
  <cp:revision>1</cp:revision>
  <dcterms:created xsi:type="dcterms:W3CDTF">2026-02-18T01:59:00Z</dcterms:created>
  <dcterms:modified xsi:type="dcterms:W3CDTF">2026-02-18T08:15:20Z</dcterms:modified>
</cp:coreProperties>
</file>