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Montserrat Bold" panose="020B0604020202020204" charset="0"/>
      <p:regular r:id="rId19"/>
    </p:embeddedFont>
    <p:embeddedFont>
      <p:font typeface="Six Hands Marker" panose="020B0604020202020204" charset="0"/>
      <p:regular r:id="rId20"/>
    </p:embeddedFont>
    <p:embeddedFont>
      <p:font typeface="ดองเต่า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6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.sv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sv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hyperlink" Target="https://app.onlinesurveys.jisc.ac.uk/s/nhslothiansurveys/resident-and-locally-employed-doctors-as-educators" TargetMode="Externa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8803" y="91541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5"/>
                </a:lnTo>
                <a:lnTo>
                  <a:pt x="0" y="2906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435376" y="3252020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463048" y="299828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5855124" y="7200900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2" y="0"/>
                </a:lnTo>
                <a:lnTo>
                  <a:pt x="28083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304443" y="-696462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240990">
            <a:off x="-789744" y="7469114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473239" y="90779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866080" y="7897362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432897" y="-1298347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559262" y="-2057400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6" y="0"/>
                </a:lnTo>
                <a:lnTo>
                  <a:pt x="65141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4094812" y="6701819"/>
            <a:ext cx="10039467" cy="51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64"/>
              </a:lnSpc>
              <a:spcBef>
                <a:spcPct val="0"/>
              </a:spcBef>
            </a:pPr>
            <a:r>
              <a:rPr lang="en-US" sz="3577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Dr Jenny Houston / Dr Jocelyne Velupillai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48159" y="3332613"/>
            <a:ext cx="13422206" cy="29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MEDICAL EDUCATION FELLOWS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10722" y="573893"/>
            <a:ext cx="5576040" cy="2717052"/>
          </a:xfrm>
          <a:custGeom>
            <a:avLst/>
            <a:gdLst/>
            <a:ahLst/>
            <a:cxnLst/>
            <a:rect l="l" t="t" r="r" b="b"/>
            <a:pathLst>
              <a:path w="5576040" h="2717052">
                <a:moveTo>
                  <a:pt x="0" y="0"/>
                </a:moveTo>
                <a:lnTo>
                  <a:pt x="5576041" y="0"/>
                </a:lnTo>
                <a:lnTo>
                  <a:pt x="5576041" y="2717053"/>
                </a:lnTo>
                <a:lnTo>
                  <a:pt x="0" y="2717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405516" y="469131"/>
            <a:ext cx="5576040" cy="2717052"/>
          </a:xfrm>
          <a:custGeom>
            <a:avLst/>
            <a:gdLst/>
            <a:ahLst/>
            <a:cxnLst/>
            <a:rect l="l" t="t" r="r" b="b"/>
            <a:pathLst>
              <a:path w="5576040" h="2717052">
                <a:moveTo>
                  <a:pt x="0" y="0"/>
                </a:moveTo>
                <a:lnTo>
                  <a:pt x="5576040" y="0"/>
                </a:lnTo>
                <a:lnTo>
                  <a:pt x="5576040" y="2717052"/>
                </a:lnTo>
                <a:lnTo>
                  <a:pt x="0" y="2717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7569948"/>
            <a:ext cx="5576040" cy="2717052"/>
          </a:xfrm>
          <a:custGeom>
            <a:avLst/>
            <a:gdLst/>
            <a:ahLst/>
            <a:cxnLst/>
            <a:rect l="l" t="t" r="r" b="b"/>
            <a:pathLst>
              <a:path w="5576040" h="2717052">
                <a:moveTo>
                  <a:pt x="0" y="0"/>
                </a:moveTo>
                <a:lnTo>
                  <a:pt x="5576040" y="0"/>
                </a:lnTo>
                <a:lnTo>
                  <a:pt x="5576040" y="2717052"/>
                </a:lnTo>
                <a:lnTo>
                  <a:pt x="0" y="2717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341255" y="3782409"/>
            <a:ext cx="5576040" cy="2717052"/>
          </a:xfrm>
          <a:custGeom>
            <a:avLst/>
            <a:gdLst/>
            <a:ahLst/>
            <a:cxnLst/>
            <a:rect l="l" t="t" r="r" b="b"/>
            <a:pathLst>
              <a:path w="5576040" h="2717052">
                <a:moveTo>
                  <a:pt x="0" y="0"/>
                </a:moveTo>
                <a:lnTo>
                  <a:pt x="5576040" y="0"/>
                </a:lnTo>
                <a:lnTo>
                  <a:pt x="5576040" y="2717053"/>
                </a:lnTo>
                <a:lnTo>
                  <a:pt x="0" y="27170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810722" y="4967082"/>
            <a:ext cx="5576040" cy="2717052"/>
          </a:xfrm>
          <a:custGeom>
            <a:avLst/>
            <a:gdLst/>
            <a:ahLst/>
            <a:cxnLst/>
            <a:rect l="l" t="t" r="r" b="b"/>
            <a:pathLst>
              <a:path w="5576040" h="2717052">
                <a:moveTo>
                  <a:pt x="0" y="0"/>
                </a:moveTo>
                <a:lnTo>
                  <a:pt x="5576041" y="0"/>
                </a:lnTo>
                <a:lnTo>
                  <a:pt x="5576041" y="2717053"/>
                </a:lnTo>
                <a:lnTo>
                  <a:pt x="0" y="27170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783756" y="4322130"/>
            <a:ext cx="1123193" cy="411369"/>
          </a:xfrm>
          <a:custGeom>
            <a:avLst/>
            <a:gdLst/>
            <a:ahLst/>
            <a:cxnLst/>
            <a:rect l="l" t="t" r="r" b="b"/>
            <a:pathLst>
              <a:path w="1123193" h="411369">
                <a:moveTo>
                  <a:pt x="0" y="0"/>
                </a:moveTo>
                <a:lnTo>
                  <a:pt x="1123193" y="0"/>
                </a:lnTo>
                <a:lnTo>
                  <a:pt x="1123193" y="411370"/>
                </a:lnTo>
                <a:lnTo>
                  <a:pt x="0" y="4113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8607297">
            <a:off x="6992896" y="3522031"/>
            <a:ext cx="1202521" cy="368272"/>
          </a:xfrm>
          <a:custGeom>
            <a:avLst/>
            <a:gdLst/>
            <a:ahLst/>
            <a:cxnLst/>
            <a:rect l="l" t="t" r="r" b="b"/>
            <a:pathLst>
              <a:path w="1202521" h="368272">
                <a:moveTo>
                  <a:pt x="0" y="0"/>
                </a:moveTo>
                <a:lnTo>
                  <a:pt x="1202521" y="0"/>
                </a:lnTo>
                <a:lnTo>
                  <a:pt x="1202521" y="368272"/>
                </a:lnTo>
                <a:lnTo>
                  <a:pt x="0" y="368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2796077" flipH="1">
            <a:off x="5526064" y="7809274"/>
            <a:ext cx="1202521" cy="368272"/>
          </a:xfrm>
          <a:custGeom>
            <a:avLst/>
            <a:gdLst/>
            <a:ahLst/>
            <a:cxnLst/>
            <a:rect l="l" t="t" r="r" b="b"/>
            <a:pathLst>
              <a:path w="1202521" h="368272">
                <a:moveTo>
                  <a:pt x="1202521" y="0"/>
                </a:moveTo>
                <a:lnTo>
                  <a:pt x="0" y="0"/>
                </a:lnTo>
                <a:lnTo>
                  <a:pt x="0" y="368273"/>
                </a:lnTo>
                <a:lnTo>
                  <a:pt x="1202521" y="368273"/>
                </a:lnTo>
                <a:lnTo>
                  <a:pt x="1202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8003922" flipH="1">
            <a:off x="10461409" y="3464603"/>
            <a:ext cx="1202521" cy="368272"/>
          </a:xfrm>
          <a:custGeom>
            <a:avLst/>
            <a:gdLst/>
            <a:ahLst/>
            <a:cxnLst/>
            <a:rect l="l" t="t" r="r" b="b"/>
            <a:pathLst>
              <a:path w="1202521" h="368272">
                <a:moveTo>
                  <a:pt x="1202521" y="0"/>
                </a:moveTo>
                <a:lnTo>
                  <a:pt x="0" y="0"/>
                </a:lnTo>
                <a:lnTo>
                  <a:pt x="0" y="368272"/>
                </a:lnTo>
                <a:lnTo>
                  <a:pt x="1202521" y="368272"/>
                </a:lnTo>
                <a:lnTo>
                  <a:pt x="120252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365644" y="3763317"/>
            <a:ext cx="3979709" cy="145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MEF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15000" y="2052839"/>
            <a:ext cx="4567484" cy="51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0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40%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15000" y="1208024"/>
            <a:ext cx="4567484" cy="61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56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Teaching delivery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4278" y="8509170"/>
            <a:ext cx="4567484" cy="61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56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QI and leadership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15000" y="5543334"/>
            <a:ext cx="4567484" cy="61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56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Personal scholarship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83756" y="2130437"/>
            <a:ext cx="4567484" cy="440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26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30%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61791" y="941324"/>
            <a:ext cx="4567484" cy="1153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56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Current programme support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45533" y="4399871"/>
            <a:ext cx="4567484" cy="61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56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Clinical development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45533" y="5166655"/>
            <a:ext cx="4567484" cy="51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0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10% - in own specialty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92298" y="6466617"/>
            <a:ext cx="4567484" cy="51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0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20% </a:t>
            </a:r>
          </a:p>
        </p:txBody>
      </p:sp>
      <p:sp>
        <p:nvSpPr>
          <p:cNvPr id="21" name="Freeform 21"/>
          <p:cNvSpPr/>
          <p:nvPr/>
        </p:nvSpPr>
        <p:spPr>
          <a:xfrm rot="8431387">
            <a:off x="8366671" y="5481192"/>
            <a:ext cx="1202521" cy="368272"/>
          </a:xfrm>
          <a:custGeom>
            <a:avLst/>
            <a:gdLst/>
            <a:ahLst/>
            <a:cxnLst/>
            <a:rect l="l" t="t" r="r" b="b"/>
            <a:pathLst>
              <a:path w="1202521" h="368272">
                <a:moveTo>
                  <a:pt x="0" y="0"/>
                </a:moveTo>
                <a:lnTo>
                  <a:pt x="1202521" y="0"/>
                </a:lnTo>
                <a:lnTo>
                  <a:pt x="1202521" y="368272"/>
                </a:lnTo>
                <a:lnTo>
                  <a:pt x="0" y="368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4422" y="3993667"/>
            <a:ext cx="6725075" cy="107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  <a:spcBef>
                <a:spcPct val="0"/>
              </a:spcBef>
            </a:pPr>
            <a:r>
              <a:rPr lang="en-US" sz="666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Beyond Bystander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79266" y="1433539"/>
            <a:ext cx="6725075" cy="107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  <a:spcBef>
                <a:spcPct val="0"/>
              </a:spcBef>
            </a:pPr>
            <a:r>
              <a:rPr lang="en-US" sz="666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Project examples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4564" y="6293622"/>
            <a:ext cx="6725075" cy="107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  <a:spcBef>
                <a:spcPct val="0"/>
              </a:spcBef>
            </a:pPr>
            <a:r>
              <a:rPr lang="en-US" sz="666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IMG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19498" y="6552765"/>
            <a:ext cx="6725075" cy="107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  <a:spcBef>
                <a:spcPct val="0"/>
              </a:spcBef>
            </a:pPr>
            <a:r>
              <a:rPr lang="en-US" sz="666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Clinical debriefing </a:t>
            </a:r>
          </a:p>
        </p:txBody>
      </p:sp>
      <p:sp>
        <p:nvSpPr>
          <p:cNvPr id="6" name="Freeform 6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9396732" y="3993152"/>
            <a:ext cx="6725075" cy="107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  <a:spcBef>
                <a:spcPct val="0"/>
              </a:spcBef>
            </a:pPr>
            <a:r>
              <a:rPr lang="en-US" sz="666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Meducator network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2606" y="2551283"/>
            <a:ext cx="13222788" cy="5184435"/>
          </a:xfrm>
          <a:custGeom>
            <a:avLst/>
            <a:gdLst/>
            <a:ahLst/>
            <a:cxnLst/>
            <a:rect l="l" t="t" r="r" b="b"/>
            <a:pathLst>
              <a:path w="13222788" h="5184435">
                <a:moveTo>
                  <a:pt x="0" y="0"/>
                </a:moveTo>
                <a:lnTo>
                  <a:pt x="13222788" y="0"/>
                </a:lnTo>
                <a:lnTo>
                  <a:pt x="13222788" y="5184434"/>
                </a:lnTo>
                <a:lnTo>
                  <a:pt x="0" y="5184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386076" y="3936461"/>
            <a:ext cx="9515848" cy="229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88"/>
              </a:lnSpc>
              <a:spcBef>
                <a:spcPct val="0"/>
              </a:spcBef>
            </a:pPr>
            <a:r>
              <a:rPr lang="en-US" sz="14341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how to apply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70521" y="8206866"/>
            <a:ext cx="14546957" cy="113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Medical Education Fellows</a:t>
            </a:r>
          </a:p>
          <a:p>
            <a:pPr algn="ctr">
              <a:lnSpc>
                <a:spcPts val="4215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ix Hands Marker"/>
                <a:ea typeface="Six Hands Marker"/>
                <a:cs typeface="Six Hands Marker"/>
                <a:sym typeface="Six Hands Marker"/>
              </a:rPr>
              <a:t>https://www.med.scot.nhs.uk/trainee-doctors/medical_education_fellows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6187" y="3805976"/>
            <a:ext cx="9975625" cy="2637710"/>
            <a:chOff x="0" y="0"/>
            <a:chExt cx="13300834" cy="3516947"/>
          </a:xfrm>
        </p:grpSpPr>
        <p:sp>
          <p:nvSpPr>
            <p:cNvPr id="3" name="TextBox 3"/>
            <p:cNvSpPr txBox="1"/>
            <p:nvPr/>
          </p:nvSpPr>
          <p:spPr>
            <a:xfrm>
              <a:off x="1331505" y="1692349"/>
              <a:ext cx="10637824" cy="1824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93"/>
                </a:lnSpc>
              </a:pPr>
              <a:r>
                <a:rPr lang="en-US" sz="3202">
                  <a:solidFill>
                    <a:srgbClr val="000000"/>
                  </a:solidFill>
                  <a:latin typeface="Six Hands Marker"/>
                  <a:ea typeface="Six Hands Marker"/>
                  <a:cs typeface="Six Hands Marker"/>
                  <a:sym typeface="Six Hands Marker"/>
                </a:rPr>
                <a:t>jocelyne.velupillai@nhs.scot</a:t>
              </a:r>
            </a:p>
            <a:p>
              <a:pPr marL="0" lvl="0" indent="0" algn="ctr">
                <a:lnSpc>
                  <a:spcPts val="5893"/>
                </a:lnSpc>
              </a:pPr>
              <a:r>
                <a:rPr lang="en-US" sz="3202">
                  <a:solidFill>
                    <a:srgbClr val="000000"/>
                  </a:solidFill>
                  <a:latin typeface="Six Hands Marker"/>
                  <a:ea typeface="Six Hands Marker"/>
                  <a:cs typeface="Six Hands Marker"/>
                  <a:sym typeface="Six Hands Marker"/>
                </a:rPr>
                <a:t>jenny.houston@nhs.scot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300834" cy="1553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991"/>
                </a:lnSpc>
                <a:spcBef>
                  <a:spcPct val="0"/>
                </a:spcBef>
              </a:pPr>
              <a:r>
                <a:rPr lang="en-US" sz="7399">
                  <a:solidFill>
                    <a:srgbClr val="000000"/>
                  </a:solidFill>
                  <a:latin typeface="ดองเต่า"/>
                  <a:ea typeface="ดองเต่า"/>
                  <a:cs typeface="ดองเต่า"/>
                  <a:sym typeface="ดองเต่า"/>
                </a:rPr>
                <a:t>GET IN TOUCH !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2897" y="3379285"/>
            <a:ext cx="13422206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0"/>
              </a:lnSpc>
              <a:spcBef>
                <a:spcPct val="0"/>
              </a:spcBef>
            </a:pPr>
            <a:r>
              <a:rPr lang="en-US" sz="20000" u="none" strike="noStrike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Thank you!</a:t>
            </a:r>
          </a:p>
        </p:txBody>
      </p:sp>
      <p:sp>
        <p:nvSpPr>
          <p:cNvPr id="3" name="Freeform 3"/>
          <p:cNvSpPr/>
          <p:nvPr/>
        </p:nvSpPr>
        <p:spPr>
          <a:xfrm>
            <a:off x="-838803" y="91541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5"/>
                </a:lnTo>
                <a:lnTo>
                  <a:pt x="0" y="2906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435376" y="3252020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463048" y="299828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855124" y="7200900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2" y="0"/>
                </a:lnTo>
                <a:lnTo>
                  <a:pt x="28083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6304443" y="-696462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1240990">
            <a:off x="-789744" y="7469114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3473239" y="90779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8866080" y="7897362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2432897" y="-1298347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559262" y="-2057400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6" y="0"/>
                </a:lnTo>
                <a:lnTo>
                  <a:pt x="65141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0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95814" y="1028700"/>
            <a:ext cx="14225523" cy="7017925"/>
          </a:xfrm>
          <a:custGeom>
            <a:avLst/>
            <a:gdLst/>
            <a:ahLst/>
            <a:cxnLst/>
            <a:rect l="l" t="t" r="r" b="b"/>
            <a:pathLst>
              <a:path w="14225523" h="7017925">
                <a:moveTo>
                  <a:pt x="0" y="0"/>
                </a:moveTo>
                <a:lnTo>
                  <a:pt x="14225523" y="0"/>
                </a:lnTo>
                <a:lnTo>
                  <a:pt x="14225523" y="7017925"/>
                </a:lnTo>
                <a:lnTo>
                  <a:pt x="0" y="7017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707388" y="3938842"/>
            <a:ext cx="12873224" cy="229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88"/>
              </a:lnSpc>
              <a:spcBef>
                <a:spcPct val="0"/>
              </a:spcBef>
            </a:pPr>
            <a:r>
              <a:rPr lang="en-US" sz="14341" u="none" strike="noStrike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Welcome!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8021" y="1623054"/>
            <a:ext cx="15931958" cy="6372783"/>
          </a:xfrm>
          <a:custGeom>
            <a:avLst/>
            <a:gdLst/>
            <a:ahLst/>
            <a:cxnLst/>
            <a:rect l="l" t="t" r="r" b="b"/>
            <a:pathLst>
              <a:path w="15931958" h="6372783">
                <a:moveTo>
                  <a:pt x="0" y="0"/>
                </a:moveTo>
                <a:lnTo>
                  <a:pt x="15931958" y="0"/>
                </a:lnTo>
                <a:lnTo>
                  <a:pt x="15931958" y="6372783"/>
                </a:lnTo>
                <a:lnTo>
                  <a:pt x="0" y="6372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707388" y="2957767"/>
            <a:ext cx="12873224" cy="425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88"/>
              </a:lnSpc>
              <a:spcBef>
                <a:spcPct val="0"/>
              </a:spcBef>
            </a:pPr>
            <a:r>
              <a:rPr lang="en-US" sz="14341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Medical education directorate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524263" y="1171712"/>
            <a:ext cx="15167842" cy="7906238"/>
          </a:xfrm>
          <a:custGeom>
            <a:avLst/>
            <a:gdLst/>
            <a:ahLst/>
            <a:cxnLst/>
            <a:rect l="l" t="t" r="r" b="b"/>
            <a:pathLst>
              <a:path w="15167842" h="7906238">
                <a:moveTo>
                  <a:pt x="0" y="0"/>
                </a:moveTo>
                <a:lnTo>
                  <a:pt x="15167842" y="0"/>
                </a:lnTo>
                <a:lnTo>
                  <a:pt x="15167842" y="7906238"/>
                </a:lnTo>
                <a:lnTo>
                  <a:pt x="0" y="790623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332156" y="720534"/>
            <a:ext cx="13913493" cy="7687205"/>
          </a:xfrm>
          <a:custGeom>
            <a:avLst/>
            <a:gdLst/>
            <a:ahLst/>
            <a:cxnLst/>
            <a:rect l="l" t="t" r="r" b="b"/>
            <a:pathLst>
              <a:path w="13913493" h="7687205">
                <a:moveTo>
                  <a:pt x="0" y="0"/>
                </a:moveTo>
                <a:lnTo>
                  <a:pt x="13913493" y="0"/>
                </a:lnTo>
                <a:lnTo>
                  <a:pt x="13913493" y="7687205"/>
                </a:lnTo>
                <a:lnTo>
                  <a:pt x="0" y="76872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3709" y="-40966"/>
            <a:ext cx="3008274" cy="2906744"/>
          </a:xfrm>
          <a:custGeom>
            <a:avLst/>
            <a:gdLst/>
            <a:ahLst/>
            <a:cxnLst/>
            <a:rect l="l" t="t" r="r" b="b"/>
            <a:pathLst>
              <a:path w="3008274" h="2906744">
                <a:moveTo>
                  <a:pt x="0" y="0"/>
                </a:moveTo>
                <a:lnTo>
                  <a:pt x="3008273" y="0"/>
                </a:lnTo>
                <a:lnTo>
                  <a:pt x="3008273" y="2906744"/>
                </a:lnTo>
                <a:lnTo>
                  <a:pt x="0" y="2906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320282" y="3418338"/>
            <a:ext cx="2201418" cy="4114800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999043" y="2506736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245650" y="7533138"/>
            <a:ext cx="2808351" cy="4114800"/>
          </a:xfrm>
          <a:custGeom>
            <a:avLst/>
            <a:gdLst/>
            <a:ahLst/>
            <a:cxnLst/>
            <a:rect l="l" t="t" r="r" b="b"/>
            <a:pathLst>
              <a:path w="2808351" h="4114800">
                <a:moveTo>
                  <a:pt x="0" y="0"/>
                </a:moveTo>
                <a:lnTo>
                  <a:pt x="2808350" y="0"/>
                </a:lnTo>
                <a:lnTo>
                  <a:pt x="2808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994726" y="-1608064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240990">
            <a:off x="-1458998" y="7969618"/>
            <a:ext cx="4066332" cy="3578372"/>
          </a:xfrm>
          <a:custGeom>
            <a:avLst/>
            <a:gdLst/>
            <a:ahLst/>
            <a:cxnLst/>
            <a:rect l="l" t="t" r="r" b="b"/>
            <a:pathLst>
              <a:path w="4066332" h="3578372">
                <a:moveTo>
                  <a:pt x="0" y="0"/>
                </a:moveTo>
                <a:lnTo>
                  <a:pt x="4066332" y="0"/>
                </a:lnTo>
                <a:lnTo>
                  <a:pt x="4066332" y="3578372"/>
                </a:lnTo>
                <a:lnTo>
                  <a:pt x="0" y="3578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495361" y="9301150"/>
            <a:ext cx="4846531" cy="1546851"/>
          </a:xfrm>
          <a:custGeom>
            <a:avLst/>
            <a:gdLst/>
            <a:ahLst/>
            <a:cxnLst/>
            <a:rect l="l" t="t" r="r" b="b"/>
            <a:pathLst>
              <a:path w="4846531" h="1546851">
                <a:moveTo>
                  <a:pt x="0" y="0"/>
                </a:moveTo>
                <a:lnTo>
                  <a:pt x="4846531" y="0"/>
                </a:lnTo>
                <a:lnTo>
                  <a:pt x="4846531" y="1546851"/>
                </a:lnTo>
                <a:lnTo>
                  <a:pt x="0" y="1546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866080" y="907795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764313" y="-1608064"/>
            <a:ext cx="7315200" cy="2779776"/>
          </a:xfrm>
          <a:custGeom>
            <a:avLst/>
            <a:gdLst/>
            <a:ahLst/>
            <a:cxnLst/>
            <a:rect l="l" t="t" r="r" b="b"/>
            <a:pathLst>
              <a:path w="7315200" h="2779776">
                <a:moveTo>
                  <a:pt x="0" y="0"/>
                </a:moveTo>
                <a:lnTo>
                  <a:pt x="7315200" y="0"/>
                </a:lnTo>
                <a:lnTo>
                  <a:pt x="7315200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519498" y="-2702394"/>
            <a:ext cx="6514195" cy="4114800"/>
          </a:xfrm>
          <a:custGeom>
            <a:avLst/>
            <a:gdLst/>
            <a:ahLst/>
            <a:cxnLst/>
            <a:rect l="l" t="t" r="r" b="b"/>
            <a:pathLst>
              <a:path w="6514195" h="4114800">
                <a:moveTo>
                  <a:pt x="0" y="0"/>
                </a:moveTo>
                <a:lnTo>
                  <a:pt x="6514195" y="0"/>
                </a:lnTo>
                <a:lnTo>
                  <a:pt x="65141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5421913" y="1171712"/>
            <a:ext cx="6816058" cy="7594494"/>
          </a:xfrm>
          <a:custGeom>
            <a:avLst/>
            <a:gdLst/>
            <a:ahLst/>
            <a:cxnLst/>
            <a:rect l="l" t="t" r="r" b="b"/>
            <a:pathLst>
              <a:path w="6816058" h="7594494">
                <a:moveTo>
                  <a:pt x="0" y="0"/>
                </a:moveTo>
                <a:lnTo>
                  <a:pt x="6816058" y="0"/>
                </a:lnTo>
                <a:lnTo>
                  <a:pt x="6816058" y="7594494"/>
                </a:lnTo>
                <a:lnTo>
                  <a:pt x="0" y="759449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3029131" y="8758983"/>
            <a:ext cx="11601622" cy="131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55"/>
              </a:lnSpc>
              <a:spcBef>
                <a:spcPct val="0"/>
              </a:spcBef>
            </a:pPr>
            <a:r>
              <a:rPr lang="en-US" sz="819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One big team to help you 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59680" y="1404155"/>
            <a:ext cx="13168641" cy="7478691"/>
          </a:xfrm>
          <a:custGeom>
            <a:avLst/>
            <a:gdLst/>
            <a:ahLst/>
            <a:cxnLst/>
            <a:rect l="l" t="t" r="r" b="b"/>
            <a:pathLst>
              <a:path w="13168641" h="7478691">
                <a:moveTo>
                  <a:pt x="0" y="0"/>
                </a:moveTo>
                <a:lnTo>
                  <a:pt x="13168640" y="0"/>
                </a:lnTo>
                <a:lnTo>
                  <a:pt x="13168640" y="7478690"/>
                </a:lnTo>
                <a:lnTo>
                  <a:pt x="0" y="7478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006062" y="1835928"/>
            <a:ext cx="12722258" cy="6408838"/>
          </a:xfrm>
          <a:custGeom>
            <a:avLst/>
            <a:gdLst/>
            <a:ahLst/>
            <a:cxnLst/>
            <a:rect l="l" t="t" r="r" b="b"/>
            <a:pathLst>
              <a:path w="12722258" h="6408838">
                <a:moveTo>
                  <a:pt x="0" y="0"/>
                </a:moveTo>
                <a:lnTo>
                  <a:pt x="12722258" y="0"/>
                </a:lnTo>
                <a:lnTo>
                  <a:pt x="12722258" y="6408837"/>
                </a:lnTo>
                <a:lnTo>
                  <a:pt x="0" y="6408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79632" y="5436599"/>
            <a:ext cx="4525470" cy="4525470"/>
          </a:xfrm>
          <a:custGeom>
            <a:avLst/>
            <a:gdLst/>
            <a:ahLst/>
            <a:cxnLst/>
            <a:rect l="l" t="t" r="r" b="b"/>
            <a:pathLst>
              <a:path w="4525470" h="4525470">
                <a:moveTo>
                  <a:pt x="0" y="0"/>
                </a:moveTo>
                <a:lnTo>
                  <a:pt x="4525470" y="0"/>
                </a:lnTo>
                <a:lnTo>
                  <a:pt x="4525470" y="4525469"/>
                </a:lnTo>
                <a:lnTo>
                  <a:pt x="0" y="4525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7000976" y="4753319"/>
            <a:ext cx="3861553" cy="4601924"/>
            <a:chOff x="0" y="0"/>
            <a:chExt cx="5148737" cy="6135899"/>
          </a:xfrm>
        </p:grpSpPr>
        <p:sp>
          <p:nvSpPr>
            <p:cNvPr id="4" name="Freeform 4">
              <a:hlinkClick r:id="rId4" tooltip="https://app.onlinesurveys.jisc.ac.uk/s/nhslothiansurveys/resident-and-locally-employed-doctors-as-educators"/>
            </p:cNvPr>
            <p:cNvSpPr/>
            <p:nvPr/>
          </p:nvSpPr>
          <p:spPr>
            <a:xfrm>
              <a:off x="524596" y="0"/>
              <a:ext cx="4099545" cy="5239035"/>
            </a:xfrm>
            <a:custGeom>
              <a:avLst/>
              <a:gdLst/>
              <a:ahLst/>
              <a:cxnLst/>
              <a:rect l="l" t="t" r="r" b="b"/>
              <a:pathLst>
                <a:path w="4099545" h="5239035">
                  <a:moveTo>
                    <a:pt x="0" y="0"/>
                  </a:moveTo>
                  <a:lnTo>
                    <a:pt x="4099545" y="0"/>
                  </a:lnTo>
                  <a:lnTo>
                    <a:pt x="4099545" y="5239035"/>
                  </a:lnTo>
                  <a:lnTo>
                    <a:pt x="0" y="5239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987162"/>
              <a:ext cx="5148737" cy="5148737"/>
            </a:xfrm>
            <a:custGeom>
              <a:avLst/>
              <a:gdLst/>
              <a:ahLst/>
              <a:cxnLst/>
              <a:rect l="l" t="t" r="r" b="b"/>
              <a:pathLst>
                <a:path w="5148737" h="5148737">
                  <a:moveTo>
                    <a:pt x="0" y="0"/>
                  </a:moveTo>
                  <a:lnTo>
                    <a:pt x="5148737" y="0"/>
                  </a:lnTo>
                  <a:lnTo>
                    <a:pt x="5148737" y="5148737"/>
                  </a:lnTo>
                  <a:lnTo>
                    <a:pt x="0" y="5148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5264905" y="361914"/>
            <a:ext cx="2649103" cy="993413"/>
          </a:xfrm>
          <a:custGeom>
            <a:avLst/>
            <a:gdLst/>
            <a:ahLst/>
            <a:cxnLst/>
            <a:rect l="l" t="t" r="r" b="b"/>
            <a:pathLst>
              <a:path w="2649103" h="993413">
                <a:moveTo>
                  <a:pt x="0" y="0"/>
                </a:moveTo>
                <a:lnTo>
                  <a:pt x="2649103" y="0"/>
                </a:lnTo>
                <a:lnTo>
                  <a:pt x="2649103" y="993413"/>
                </a:lnTo>
                <a:lnTo>
                  <a:pt x="0" y="9934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75162" y="295520"/>
            <a:ext cx="2019219" cy="1409105"/>
          </a:xfrm>
          <a:custGeom>
            <a:avLst/>
            <a:gdLst/>
            <a:ahLst/>
            <a:cxnLst/>
            <a:rect l="l" t="t" r="r" b="b"/>
            <a:pathLst>
              <a:path w="2019219" h="1409105">
                <a:moveTo>
                  <a:pt x="0" y="0"/>
                </a:moveTo>
                <a:lnTo>
                  <a:pt x="2019219" y="0"/>
                </a:lnTo>
                <a:lnTo>
                  <a:pt x="2019219" y="1409105"/>
                </a:lnTo>
                <a:lnTo>
                  <a:pt x="0" y="14091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3011" b="-2028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0" y="1000072"/>
            <a:ext cx="4032705" cy="4032705"/>
          </a:xfrm>
          <a:custGeom>
            <a:avLst/>
            <a:gdLst/>
            <a:ahLst/>
            <a:cxnLst/>
            <a:rect l="l" t="t" r="r" b="b"/>
            <a:pathLst>
              <a:path w="4032705" h="4032705">
                <a:moveTo>
                  <a:pt x="0" y="0"/>
                </a:moveTo>
                <a:lnTo>
                  <a:pt x="4032705" y="0"/>
                </a:lnTo>
                <a:lnTo>
                  <a:pt x="4032705" y="4032705"/>
                </a:lnTo>
                <a:lnTo>
                  <a:pt x="0" y="4032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0" y="4337178"/>
            <a:ext cx="6343751" cy="2542826"/>
            <a:chOff x="0" y="0"/>
            <a:chExt cx="1897683" cy="7606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97683" cy="760666"/>
            </a:xfrm>
            <a:custGeom>
              <a:avLst/>
              <a:gdLst/>
              <a:ahLst/>
              <a:cxnLst/>
              <a:rect l="l" t="t" r="r" b="b"/>
              <a:pathLst>
                <a:path w="1897683" h="760666">
                  <a:moveTo>
                    <a:pt x="1897683" y="380333"/>
                  </a:moveTo>
                  <a:lnTo>
                    <a:pt x="1491283" y="0"/>
                  </a:lnTo>
                  <a:lnTo>
                    <a:pt x="1491283" y="203200"/>
                  </a:lnTo>
                  <a:lnTo>
                    <a:pt x="0" y="203200"/>
                  </a:lnTo>
                  <a:lnTo>
                    <a:pt x="0" y="557466"/>
                  </a:lnTo>
                  <a:lnTo>
                    <a:pt x="1491283" y="557466"/>
                  </a:lnTo>
                  <a:lnTo>
                    <a:pt x="1491283" y="760666"/>
                  </a:lnTo>
                  <a:lnTo>
                    <a:pt x="1897683" y="380333"/>
                  </a:lnTo>
                  <a:close/>
                </a:path>
              </a:pathLst>
            </a:custGeom>
            <a:solidFill>
              <a:srgbClr val="4AE1F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5575"/>
              <a:ext cx="1796083" cy="40189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584"/>
                </a:lnSpc>
              </a:pPr>
              <a:r>
                <a:rPr lang="en-US" sz="256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TEACHING OPPORTUNITIES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7054281"/>
            <a:ext cx="6343751" cy="2410179"/>
            <a:chOff x="0" y="0"/>
            <a:chExt cx="1963453" cy="7459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3453" cy="745974"/>
            </a:xfrm>
            <a:custGeom>
              <a:avLst/>
              <a:gdLst/>
              <a:ahLst/>
              <a:cxnLst/>
              <a:rect l="l" t="t" r="r" b="b"/>
              <a:pathLst>
                <a:path w="1963453" h="745974">
                  <a:moveTo>
                    <a:pt x="1963453" y="372987"/>
                  </a:moveTo>
                  <a:lnTo>
                    <a:pt x="1557053" y="0"/>
                  </a:lnTo>
                  <a:lnTo>
                    <a:pt x="1557053" y="203200"/>
                  </a:lnTo>
                  <a:lnTo>
                    <a:pt x="0" y="203200"/>
                  </a:lnTo>
                  <a:lnTo>
                    <a:pt x="0" y="542774"/>
                  </a:lnTo>
                  <a:lnTo>
                    <a:pt x="1557053" y="542774"/>
                  </a:lnTo>
                  <a:lnTo>
                    <a:pt x="1557053" y="745974"/>
                  </a:lnTo>
                  <a:lnTo>
                    <a:pt x="1963453" y="372987"/>
                  </a:lnTo>
                  <a:close/>
                </a:path>
              </a:pathLst>
            </a:custGeom>
            <a:solidFill>
              <a:srgbClr val="4AE1F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1861853" cy="396724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724"/>
                </a:lnSpc>
              </a:pPr>
              <a:r>
                <a:rPr lang="en-US" sz="266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EDUCATOR RESOURCES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98544" y="1279127"/>
            <a:ext cx="14466417" cy="1348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0"/>
              </a:lnSpc>
            </a:pPr>
            <a:r>
              <a:rPr lang="en-US" sz="3907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TEACH MEDICAL STUDENTS </a:t>
            </a:r>
          </a:p>
          <a:p>
            <a:pPr algn="ctr">
              <a:lnSpc>
                <a:spcPts val="5470"/>
              </a:lnSpc>
            </a:pPr>
            <a:r>
              <a:rPr lang="en-US" sz="3907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 RESIDENT DOCTORS?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98544" y="2950670"/>
            <a:ext cx="14890913" cy="77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08"/>
              </a:lnSpc>
              <a:spcBef>
                <a:spcPct val="0"/>
              </a:spcBef>
            </a:pPr>
            <a:r>
              <a:rPr lang="en-US" sz="4577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JOIN </a:t>
            </a:r>
            <a:r>
              <a:rPr lang="en-US" sz="4577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MEDUCATOR NETWORK</a:t>
            </a:r>
            <a:r>
              <a:rPr lang="en-US" sz="4577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FOR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519138" y="4337178"/>
            <a:ext cx="6768862" cy="2542826"/>
            <a:chOff x="0" y="0"/>
            <a:chExt cx="1877738" cy="7054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77738" cy="705401"/>
            </a:xfrm>
            <a:custGeom>
              <a:avLst/>
              <a:gdLst/>
              <a:ahLst/>
              <a:cxnLst/>
              <a:rect l="l" t="t" r="r" b="b"/>
              <a:pathLst>
                <a:path w="1877738" h="705401">
                  <a:moveTo>
                    <a:pt x="0" y="3527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877738" y="203200"/>
                  </a:lnTo>
                  <a:lnTo>
                    <a:pt x="1877738" y="502201"/>
                  </a:lnTo>
                  <a:lnTo>
                    <a:pt x="406400" y="502201"/>
                  </a:lnTo>
                  <a:lnTo>
                    <a:pt x="406400" y="705401"/>
                  </a:lnTo>
                  <a:lnTo>
                    <a:pt x="0" y="352700"/>
                  </a:lnTo>
                  <a:close/>
                </a:path>
              </a:pathLst>
            </a:custGeom>
            <a:solidFill>
              <a:srgbClr val="4AE1F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155575"/>
              <a:ext cx="1776138" cy="346626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584"/>
                </a:lnSpc>
              </a:pPr>
              <a:r>
                <a:rPr lang="en-US" sz="256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EDUCATOR DEVELOPMENT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19754" y="7054281"/>
            <a:ext cx="6768246" cy="2542826"/>
            <a:chOff x="0" y="0"/>
            <a:chExt cx="1877567" cy="7054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77567" cy="705401"/>
            </a:xfrm>
            <a:custGeom>
              <a:avLst/>
              <a:gdLst/>
              <a:ahLst/>
              <a:cxnLst/>
              <a:rect l="l" t="t" r="r" b="b"/>
              <a:pathLst>
                <a:path w="1877567" h="705401">
                  <a:moveTo>
                    <a:pt x="0" y="3527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877567" y="203200"/>
                  </a:lnTo>
                  <a:lnTo>
                    <a:pt x="1877567" y="502201"/>
                  </a:lnTo>
                  <a:lnTo>
                    <a:pt x="406400" y="502201"/>
                  </a:lnTo>
                  <a:lnTo>
                    <a:pt x="406400" y="705401"/>
                  </a:lnTo>
                  <a:lnTo>
                    <a:pt x="0" y="352700"/>
                  </a:lnTo>
                  <a:close/>
                </a:path>
              </a:pathLst>
            </a:custGeom>
            <a:solidFill>
              <a:srgbClr val="4AE1F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155575"/>
              <a:ext cx="1775967" cy="346626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584"/>
                </a:lnSpc>
              </a:pPr>
              <a:r>
                <a:rPr lang="en-US" sz="256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RECOGNITION AND FEEDBACK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544591" y="-44497"/>
            <a:ext cx="12720314" cy="107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  <a:spcBef>
                <a:spcPct val="0"/>
              </a:spcBef>
            </a:pPr>
            <a:r>
              <a:rPr lang="en-US" sz="6669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Get involved!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5677" y="1473862"/>
            <a:ext cx="14136647" cy="7339276"/>
          </a:xfrm>
          <a:custGeom>
            <a:avLst/>
            <a:gdLst/>
            <a:ahLst/>
            <a:cxnLst/>
            <a:rect l="l" t="t" r="r" b="b"/>
            <a:pathLst>
              <a:path w="14136647" h="7339276">
                <a:moveTo>
                  <a:pt x="0" y="0"/>
                </a:moveTo>
                <a:lnTo>
                  <a:pt x="14136646" y="0"/>
                </a:lnTo>
                <a:lnTo>
                  <a:pt x="14136646" y="7339276"/>
                </a:lnTo>
                <a:lnTo>
                  <a:pt x="0" y="7339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386076" y="3873317"/>
            <a:ext cx="9515848" cy="316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3"/>
              </a:lnSpc>
              <a:spcBef>
                <a:spcPct val="0"/>
              </a:spcBef>
            </a:pPr>
            <a:r>
              <a:rPr lang="en-US" sz="10642">
                <a:solidFill>
                  <a:srgbClr val="000000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Medical education fellow role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147929-4adf-47ce-aed3-b4826fcc60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B59C3F181BA440A6FB2F59A216334D" ma:contentTypeVersion="14" ma:contentTypeDescription="Create a new document." ma:contentTypeScope="" ma:versionID="bca2a303ac845adb3c25212e11b9d184">
  <xsd:schema xmlns:xsd="http://www.w3.org/2001/XMLSchema" xmlns:xs="http://www.w3.org/2001/XMLSchema" xmlns:p="http://schemas.microsoft.com/office/2006/metadata/properties" xmlns:ns3="31147929-4adf-47ce-aed3-b4826fcc6040" xmlns:ns4="3390c000-3f26-4914-b854-01f42d5237c1" targetNamespace="http://schemas.microsoft.com/office/2006/metadata/properties" ma:root="true" ma:fieldsID="e8f629e90c8298ca7b1006fed1f385af" ns3:_="" ns4:_="">
    <xsd:import namespace="31147929-4adf-47ce-aed3-b4826fcc6040"/>
    <xsd:import namespace="3390c000-3f26-4914-b854-01f42d5237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47929-4adf-47ce-aed3-b4826fcc60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0c000-3f26-4914-b854-01f42d523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B4AC2E-E7EB-4A76-85E9-8D1BEFE1440B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3390c000-3f26-4914-b854-01f42d5237c1"/>
    <ds:schemaRef ds:uri="31147929-4adf-47ce-aed3-b4826fcc6040"/>
  </ds:schemaRefs>
</ds:datastoreItem>
</file>

<file path=customXml/itemProps2.xml><?xml version="1.0" encoding="utf-8"?>
<ds:datastoreItem xmlns:ds="http://schemas.openxmlformats.org/officeDocument/2006/customXml" ds:itemID="{E54CF150-6816-42B5-848B-476CC6C27C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16C98A-D238-4082-884F-23C8CF7257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47929-4adf-47ce-aed3-b4826fcc6040"/>
    <ds:schemaRef ds:uri="3390c000-3f26-4914-b854-01f42d523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132</Words>
  <Application>Microsoft Office PowerPoint</Application>
  <PresentationFormat>Custom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Montserrat Bold</vt:lpstr>
      <vt:lpstr>ดองเต่า</vt:lpstr>
      <vt:lpstr>Six Hands Marker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education fellows - intro for IMGs induction</dc:title>
  <dc:creator>Dunlop, Pauline</dc:creator>
  <cp:lastModifiedBy>Dunlop, Pauline</cp:lastModifiedBy>
  <cp:revision>2</cp:revision>
  <dcterms:created xsi:type="dcterms:W3CDTF">2006-08-16T00:00:00Z</dcterms:created>
  <dcterms:modified xsi:type="dcterms:W3CDTF">2026-02-17T13:00:48Z</dcterms:modified>
  <dc:identifier>DAHBkBNDtL4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0x010100E3B59C3F181BA440A6FB2F59A216334D</vt:lpwstr>
  </property>
</Properties>
</file>