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9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A71D-390A-4A33-B62A-BC79BCAFBC5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85D-9EC1-47A3-9BC0-0B6D21C2B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hyperlink" Target="http://www.meshki.ru/" TargetMode="External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sroll.ru/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www.hozt.ru/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31840" cy="1652046"/>
          </a:xfrm>
          <a:prstGeom prst="rect">
            <a:avLst/>
          </a:prstGeom>
        </p:spPr>
      </p:pic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332656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E1623"/>
                </a:solidFill>
                <a:latin typeface="Lato"/>
                <a:cs typeface="Arial" pitchFamily="34" charset="0"/>
              </a:rPr>
              <a:t>Новая группа товаров для уборки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E1623"/>
                </a:solidFill>
                <a:latin typeface="Lato"/>
                <a:cs typeface="Arial" pitchFamily="34" charset="0"/>
              </a:rPr>
              <a:t>в ассортименте ТМ </a:t>
            </a:r>
            <a:r>
              <a:rPr lang="en-US" sz="2000" b="1" dirty="0" smtClean="0">
                <a:solidFill>
                  <a:srgbClr val="BE1623"/>
                </a:solidFill>
                <a:latin typeface="Lato"/>
                <a:cs typeface="Arial" pitchFamily="34" charset="0"/>
              </a:rPr>
              <a:t>Clear Line</a:t>
            </a:r>
            <a:r>
              <a:rPr lang="ru-RU" sz="2000" b="1" dirty="0" smtClean="0">
                <a:solidFill>
                  <a:srgbClr val="BE1623"/>
                </a:solidFill>
                <a:latin typeface="Lato"/>
                <a:cs typeface="Arial" pitchFamily="34" charset="0"/>
              </a:rPr>
              <a:t>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BE1623"/>
                </a:solidFill>
                <a:latin typeface="Lato"/>
                <a:cs typeface="Arial" pitchFamily="34" charset="0"/>
              </a:rPr>
              <a:t>швабры для пола и насадки к ним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3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91552"/>
            <a:ext cx="6300192" cy="4201744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2614599" cy="139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пва2.jpg"/>
          <p:cNvPicPr>
            <a:picLocks noChangeAspect="1"/>
          </p:cNvPicPr>
          <p:nvPr/>
        </p:nvPicPr>
        <p:blipFill>
          <a:blip r:embed="rId2" cstate="print"/>
          <a:srcRect l="3676" t="7238" r="1499" b="12673"/>
          <a:stretch>
            <a:fillRect/>
          </a:stretch>
        </p:blipFill>
        <p:spPr>
          <a:xfrm rot="18495821">
            <a:off x="3459197" y="3217474"/>
            <a:ext cx="4608512" cy="1584178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2614599" cy="13909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1920" y="18864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Универсальная система для влажной уборки позволяет производить разнообразную уборку, не прикладывая дополнительных усилий, промывать и отжимать  швабру не наклоняясь и не прикасаясь к влажной загрязненной части.</a:t>
            </a:r>
          </a:p>
          <a:p>
            <a:r>
              <a:rPr lang="ru-RU" sz="1200" dirty="0" smtClean="0"/>
              <a:t>Система двойного отжима дает возможность эффективно промывать насадку, а затем отжимать ее до необходимой степени, вплоть до практически сухого состояния.</a:t>
            </a:r>
          </a:p>
          <a:p>
            <a:r>
              <a:rPr lang="ru-RU" sz="1200" dirty="0" smtClean="0"/>
              <a:t>Длина ручки регулируется от 75 до 115 см, что позволяет использовать швабру как взрослым, так и детям.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970837"/>
            <a:ext cx="25830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арт. 1163 Швабра для пола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с губкой ПВА двойной отжим 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c</a:t>
            </a:r>
            <a:r>
              <a:rPr lang="ru-RU" sz="1400" b="1" i="1" dirty="0" smtClean="0">
                <a:solidFill>
                  <a:srgbClr val="FF0000"/>
                </a:solidFill>
              </a:rPr>
              <a:t> телескопической ручкой</a:t>
            </a:r>
          </a:p>
          <a:p>
            <a:r>
              <a:rPr lang="ru-RU" sz="1400" b="1" i="1" dirty="0" err="1" smtClean="0">
                <a:solidFill>
                  <a:srgbClr val="FF0000"/>
                </a:solidFill>
              </a:rPr>
              <a:t>Супервпитывающая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5849" y="288810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0157" y="2708920"/>
            <a:ext cx="1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влажная уборка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7157" y="3032122"/>
            <a:ext cx="363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подходит для любых поверхностей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75849" y="319339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5849" y="378904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88531" y="3635732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телескопическая ручка 75-115 см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67223" y="408636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79905" y="3933056"/>
            <a:ext cx="367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система двойной отжим исключает</a:t>
            </a:r>
          </a:p>
          <a:p>
            <a:r>
              <a:rPr lang="ru-RU" dirty="0" smtClean="0"/>
              <a:t>контакт рук с водой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97157" y="3347700"/>
            <a:ext cx="425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идеальна для чистки ковровых покрытий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75849" y="350896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пва швабра упаковка.jpg"/>
          <p:cNvPicPr>
            <a:picLocks noChangeAspect="1"/>
          </p:cNvPicPr>
          <p:nvPr/>
        </p:nvPicPr>
        <p:blipFill>
          <a:blip r:embed="rId4" cstate="print"/>
          <a:srcRect l="2825" t="14583" b="7261"/>
          <a:stretch>
            <a:fillRect/>
          </a:stretch>
        </p:blipFill>
        <p:spPr>
          <a:xfrm rot="7675911">
            <a:off x="4762550" y="3527659"/>
            <a:ext cx="4642431" cy="15159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3528" y="4706560"/>
            <a:ext cx="1986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арт. 1285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НасадкаПВА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универсальная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для швабры</a:t>
            </a:r>
          </a:p>
        </p:txBody>
      </p:sp>
      <p:pic>
        <p:nvPicPr>
          <p:cNvPr id="26" name="Рисунок 25" descr="насадка-ПВА.jpg"/>
          <p:cNvPicPr>
            <a:picLocks noChangeAspect="1"/>
          </p:cNvPicPr>
          <p:nvPr/>
        </p:nvPicPr>
        <p:blipFill>
          <a:blip r:embed="rId5" cstate="print"/>
          <a:srcRect t="5280" r="10750"/>
          <a:stretch>
            <a:fillRect/>
          </a:stretch>
        </p:blipFill>
        <p:spPr>
          <a:xfrm>
            <a:off x="251520" y="5472608"/>
            <a:ext cx="2088232" cy="1196752"/>
          </a:xfrm>
          <a:prstGeom prst="rect">
            <a:avLst/>
          </a:prstGeom>
        </p:spPr>
      </p:pic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pic>
        <p:nvPicPr>
          <p:cNvPr id="27" name="Рисунок 26" descr="иконки-01-1.png"/>
          <p:cNvPicPr>
            <a:picLocks noChangeAspect="1"/>
          </p:cNvPicPr>
          <p:nvPr/>
        </p:nvPicPr>
        <p:blipFill>
          <a:blip r:embed="rId7" cstate="print"/>
          <a:srcRect l="6844" t="51447" r="9663" b="7395"/>
          <a:stretch>
            <a:fillRect/>
          </a:stretch>
        </p:blipFill>
        <p:spPr>
          <a:xfrm>
            <a:off x="179512" y="1429302"/>
            <a:ext cx="3024336" cy="991586"/>
          </a:xfrm>
          <a:prstGeom prst="rect">
            <a:avLst/>
          </a:prstGeom>
        </p:spPr>
      </p:pic>
      <p:pic>
        <p:nvPicPr>
          <p:cNvPr id="28" name="Рисунок 27" descr="иконки-01.png"/>
          <p:cNvPicPr>
            <a:picLocks noChangeAspect="1"/>
          </p:cNvPicPr>
          <p:nvPr/>
        </p:nvPicPr>
        <p:blipFill>
          <a:blip r:embed="rId8" cstate="print"/>
          <a:srcRect l="31481" t="6174" r="37038" b="54726"/>
          <a:stretch>
            <a:fillRect/>
          </a:stretch>
        </p:blipFill>
        <p:spPr>
          <a:xfrm>
            <a:off x="7452320" y="4509120"/>
            <a:ext cx="1481849" cy="1224136"/>
          </a:xfrm>
          <a:prstGeom prst="rect">
            <a:avLst/>
          </a:prstGeom>
        </p:spPr>
      </p:pic>
      <p:pic>
        <p:nvPicPr>
          <p:cNvPr id="29" name="Рисунок 28" descr="иконки-01.png"/>
          <p:cNvPicPr>
            <a:picLocks noChangeAspect="1"/>
          </p:cNvPicPr>
          <p:nvPr/>
        </p:nvPicPr>
        <p:blipFill>
          <a:blip r:embed="rId9" cstate="print"/>
          <a:srcRect l="62962" r="8294" b="54726"/>
          <a:stretch>
            <a:fillRect/>
          </a:stretch>
        </p:blipFill>
        <p:spPr>
          <a:xfrm>
            <a:off x="2555776" y="4509120"/>
            <a:ext cx="1237228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25" y="44624"/>
            <a:ext cx="2614599" cy="13909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4401686"/>
            <a:ext cx="5112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Многофункциональная швабра с насадкой из </a:t>
            </a:r>
            <a:r>
              <a:rPr lang="ru-RU" sz="1200" dirty="0" err="1" smtClean="0"/>
              <a:t>микрофибры</a:t>
            </a:r>
            <a:r>
              <a:rPr lang="ru-RU" sz="1200" dirty="0" smtClean="0"/>
              <a:t> </a:t>
            </a:r>
            <a:r>
              <a:rPr lang="ru-RU" sz="1200" dirty="0" err="1" smtClean="0"/>
              <a:t>шенилл</a:t>
            </a:r>
            <a:r>
              <a:rPr lang="ru-RU" sz="1200" dirty="0" smtClean="0"/>
              <a:t> для  сухой и влажной уборки позволяет производить разнообразную уборку, не прикладывая дополнительных усилий.</a:t>
            </a:r>
          </a:p>
          <a:p>
            <a:r>
              <a:rPr lang="ru-RU" sz="1200" dirty="0" smtClean="0"/>
              <a:t>Эргономичная конструкция швабры делает процесс уборки комфортным, исключая чрезмерное напряжение мышц рук и тела.</a:t>
            </a:r>
          </a:p>
          <a:p>
            <a:r>
              <a:rPr lang="ru-RU" sz="1200" dirty="0" smtClean="0"/>
              <a:t>Вращающееся основание легко и надежно фиксирует сменные насадки, и может принимать любой угол наклона. Рама присоединена к ручке подвижно, ее можно вращать вокруг своей оси и менять угол наклона, что позволяет легко проводить уборку даже труднодоступных мест. </a:t>
            </a:r>
          </a:p>
          <a:p>
            <a:r>
              <a:rPr lang="ru-RU" sz="1200" dirty="0" smtClean="0"/>
              <a:t>Длина ручки регулируется от 75 до 120 см, что позволяет использовать швабру как взрослым, так и детям.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0552" y="267208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4860" y="2492896"/>
            <a:ext cx="251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сухая и влажная уборка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1860" y="2816098"/>
            <a:ext cx="363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подходит для любых поверхностей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70552" y="297736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0552" y="327402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83234" y="3120716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телескопическая ручка 75-120 см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70552" y="356322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3234" y="3418796"/>
            <a:ext cx="340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быстрая уборка без агрессивных</a:t>
            </a:r>
          </a:p>
          <a:p>
            <a:r>
              <a:rPr lang="ru-RU" dirty="0" smtClean="0"/>
              <a:t>моющих средств</a:t>
            </a:r>
            <a:endParaRPr lang="ru-RU" dirty="0"/>
          </a:p>
        </p:txBody>
      </p:sp>
      <p:pic>
        <p:nvPicPr>
          <p:cNvPr id="26" name="Рисунок 25" descr="1306 швабра.jpg"/>
          <p:cNvPicPr>
            <a:picLocks noChangeAspect="1"/>
          </p:cNvPicPr>
          <p:nvPr/>
        </p:nvPicPr>
        <p:blipFill>
          <a:blip r:embed="rId4" cstate="print"/>
          <a:srcRect l="11919" r="16565"/>
          <a:stretch>
            <a:fillRect/>
          </a:stretch>
        </p:blipFill>
        <p:spPr>
          <a:xfrm>
            <a:off x="6255666" y="332656"/>
            <a:ext cx="1556694" cy="5760640"/>
          </a:xfrm>
          <a:prstGeom prst="rect">
            <a:avLst/>
          </a:prstGeom>
        </p:spPr>
      </p:pic>
      <p:sp>
        <p:nvSpPr>
          <p:cNvPr id="20" name="Выгнутая вниз стрелка 19"/>
          <p:cNvSpPr/>
          <p:nvPr/>
        </p:nvSpPr>
        <p:spPr>
          <a:xfrm>
            <a:off x="6156176" y="4365104"/>
            <a:ext cx="801950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6166038" y="3878804"/>
            <a:ext cx="792088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0052" y="4068194"/>
            <a:ext cx="57419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360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6732240" y="413132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260648"/>
            <a:ext cx="2379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арт. 1306 Швабра для пола</a:t>
            </a:r>
          </a:p>
          <a:p>
            <a:r>
              <a:rPr lang="ru-RU" sz="1400" b="1" i="1" dirty="0" err="1" smtClean="0">
                <a:solidFill>
                  <a:srgbClr val="FF0000"/>
                </a:solidFill>
              </a:rPr>
              <a:t>микрофибра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шенилл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с телескопической ручкой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Многофункциональная</a:t>
            </a:r>
          </a:p>
        </p:txBody>
      </p:sp>
      <p:pic>
        <p:nvPicPr>
          <p:cNvPr id="27" name="Рисунок 26" descr="1306 швабра упак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66786">
            <a:off x="5604032" y="2202827"/>
            <a:ext cx="5242412" cy="1142846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251520" y="4140454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иконки-01-1.png"/>
          <p:cNvPicPr>
            <a:picLocks noChangeAspect="1"/>
          </p:cNvPicPr>
          <p:nvPr/>
        </p:nvPicPr>
        <p:blipFill>
          <a:blip r:embed="rId6" cstate="print"/>
          <a:srcRect l="6844" t="51447" r="9663" b="7395"/>
          <a:stretch>
            <a:fillRect/>
          </a:stretch>
        </p:blipFill>
        <p:spPr>
          <a:xfrm>
            <a:off x="179512" y="1412776"/>
            <a:ext cx="3024336" cy="9915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1088" y="3959186"/>
            <a:ext cx="381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долговечность – алюминиевая ручка</a:t>
            </a:r>
            <a:endParaRPr lang="ru-RU" dirty="0"/>
          </a:p>
        </p:txBody>
      </p:sp>
      <p:pic>
        <p:nvPicPr>
          <p:cNvPr id="32" name="Рисунок 31" descr="иконки-01.png"/>
          <p:cNvPicPr>
            <a:picLocks noChangeAspect="1"/>
          </p:cNvPicPr>
          <p:nvPr/>
        </p:nvPicPr>
        <p:blipFill>
          <a:blip r:embed="rId7" cstate="print"/>
          <a:srcRect l="4106" t="4116" r="67825" b="54726"/>
          <a:stretch>
            <a:fillRect/>
          </a:stretch>
        </p:blipFill>
        <p:spPr>
          <a:xfrm>
            <a:off x="4788024" y="1268760"/>
            <a:ext cx="1181338" cy="1152128"/>
          </a:xfrm>
          <a:prstGeom prst="rect">
            <a:avLst/>
          </a:prstGeom>
        </p:spPr>
      </p:pic>
      <p:pic>
        <p:nvPicPr>
          <p:cNvPr id="33" name="Рисунок 32" descr="иконки-01.png"/>
          <p:cNvPicPr>
            <a:picLocks noChangeAspect="1"/>
          </p:cNvPicPr>
          <p:nvPr/>
        </p:nvPicPr>
        <p:blipFill>
          <a:blip r:embed="rId8" cstate="print"/>
          <a:srcRect l="62962" r="8294" b="54726"/>
          <a:stretch>
            <a:fillRect/>
          </a:stretch>
        </p:blipFill>
        <p:spPr>
          <a:xfrm>
            <a:off x="4860032" y="2348880"/>
            <a:ext cx="1237228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25" y="44624"/>
            <a:ext cx="2614599" cy="13909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19872" y="18864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Сменные насадки из ультратонкого рассечённого </a:t>
            </a:r>
            <a:r>
              <a:rPr lang="ru-RU" b="1" i="1" dirty="0" err="1" smtClean="0"/>
              <a:t>микроволокна</a:t>
            </a:r>
            <a:endParaRPr lang="ru-RU" b="1" i="1" dirty="0"/>
          </a:p>
        </p:txBody>
      </p:sp>
      <p:pic>
        <p:nvPicPr>
          <p:cNvPr id="12" name="Рисунок 11" descr="mikrofibra-innovatsionnaya-tkan-budushheg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836712"/>
            <a:ext cx="4032448" cy="2543544"/>
          </a:xfrm>
          <a:prstGeom prst="rect">
            <a:avLst/>
          </a:prstGeom>
        </p:spPr>
      </p:pic>
      <p:pic>
        <p:nvPicPr>
          <p:cNvPr id="29" name="Рисунок 28" descr="иконки-01-1.png"/>
          <p:cNvPicPr>
            <a:picLocks noChangeAspect="1"/>
          </p:cNvPicPr>
          <p:nvPr/>
        </p:nvPicPr>
        <p:blipFill>
          <a:blip r:embed="rId5" cstate="print"/>
          <a:srcRect l="6844" t="51447" r="9663" b="7395"/>
          <a:stretch>
            <a:fillRect/>
          </a:stretch>
        </p:blipFill>
        <p:spPr>
          <a:xfrm>
            <a:off x="179512" y="1412776"/>
            <a:ext cx="3024336" cy="99158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79512" y="3344212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Насадки ТМ </a:t>
            </a:r>
            <a:r>
              <a:rPr lang="en-US" sz="1400" dirty="0" smtClean="0"/>
              <a:t>Clear Line</a:t>
            </a:r>
            <a:r>
              <a:rPr lang="ru-RU" sz="1400" dirty="0" smtClean="0"/>
              <a:t> изготовлены </a:t>
            </a:r>
            <a:r>
              <a:rPr lang="ru-RU" sz="1400" dirty="0" smtClean="0"/>
              <a:t>из </a:t>
            </a:r>
            <a:r>
              <a:rPr lang="ru-RU" sz="1400" dirty="0" smtClean="0"/>
              <a:t>высококачественных </a:t>
            </a:r>
            <a:r>
              <a:rPr lang="ru-RU" sz="1400" dirty="0" err="1" smtClean="0"/>
              <a:t>микрофибровых</a:t>
            </a:r>
            <a:r>
              <a:rPr lang="ru-RU" sz="1400" dirty="0" smtClean="0"/>
              <a:t> нитей, которые обладают высокой прочностью и оптимальными впитывающими свойствами. </a:t>
            </a:r>
            <a:endParaRPr lang="ru-RU" sz="1400" dirty="0" smtClean="0"/>
          </a:p>
          <a:p>
            <a:r>
              <a:rPr lang="ru-RU" sz="1400" dirty="0" err="1" smtClean="0"/>
              <a:t>Супер</a:t>
            </a:r>
            <a:r>
              <a:rPr lang="ru-RU" sz="1400" dirty="0" smtClean="0"/>
              <a:t> тонкая рассеченная структура </a:t>
            </a:r>
            <a:r>
              <a:rPr lang="ru-RU" sz="1400" dirty="0" err="1" smtClean="0"/>
              <a:t>микроволокна</a:t>
            </a:r>
            <a:r>
              <a:rPr lang="ru-RU" sz="1400" dirty="0" smtClean="0"/>
              <a:t>, из </a:t>
            </a:r>
            <a:r>
              <a:rPr lang="ru-RU" sz="1400" dirty="0" smtClean="0"/>
              <a:t>которого </a:t>
            </a:r>
            <a:r>
              <a:rPr lang="ru-RU" sz="1400" dirty="0" smtClean="0"/>
              <a:t>изготовлены насадки, усиливает </a:t>
            </a:r>
            <a:r>
              <a:rPr lang="ru-RU" sz="1400" dirty="0" smtClean="0"/>
              <a:t>механическое воздействие даже на пористых </a:t>
            </a:r>
            <a:r>
              <a:rPr lang="ru-RU" sz="1400" dirty="0" smtClean="0"/>
              <a:t>поверхностях. Насадки легко растворяют </a:t>
            </a:r>
            <a:r>
              <a:rPr lang="ru-RU" sz="1400" dirty="0" smtClean="0"/>
              <a:t>и </a:t>
            </a:r>
            <a:r>
              <a:rPr lang="ru-RU" sz="1400" dirty="0" smtClean="0"/>
              <a:t>улавливают </a:t>
            </a:r>
            <a:r>
              <a:rPr lang="ru-RU" sz="1400" dirty="0" smtClean="0"/>
              <a:t>грязь благодаря чешуйчатой структуре волокон полотна. Рекомендуем применять </a:t>
            </a:r>
            <a:r>
              <a:rPr lang="ru-RU" sz="1400" dirty="0" smtClean="0"/>
              <a:t>для всех видов напольных покрытий, в том числе паркета и </a:t>
            </a:r>
            <a:r>
              <a:rPr lang="ru-RU" sz="1400" dirty="0" err="1" smtClean="0"/>
              <a:t>ламината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Насадки ТМ </a:t>
            </a:r>
            <a:r>
              <a:rPr lang="en-US" sz="1400" b="1" dirty="0" smtClean="0"/>
              <a:t>Clear </a:t>
            </a:r>
            <a:r>
              <a:rPr lang="en-US" sz="1400" b="1" dirty="0" smtClean="0"/>
              <a:t>Line</a:t>
            </a:r>
            <a:r>
              <a:rPr lang="ru-RU" sz="1400" b="1" dirty="0" smtClean="0"/>
              <a:t> из </a:t>
            </a:r>
            <a:r>
              <a:rPr lang="ru-RU" sz="1400" b="1" dirty="0" err="1" smtClean="0"/>
              <a:t>микрофибры</a:t>
            </a:r>
            <a:r>
              <a:rPr lang="ru-RU" sz="1400" b="1" dirty="0" smtClean="0"/>
              <a:t> характеризуется следующими </a:t>
            </a:r>
            <a:r>
              <a:rPr lang="ru-RU" sz="1400" b="1" dirty="0" smtClean="0"/>
              <a:t>качествами:</a:t>
            </a:r>
          </a:p>
          <a:p>
            <a:r>
              <a:rPr lang="ru-RU" sz="1400" dirty="0" smtClean="0"/>
              <a:t>- не повреждают  покрытий, </a:t>
            </a:r>
            <a:r>
              <a:rPr lang="ru-RU" sz="1400" dirty="0" smtClean="0"/>
              <a:t>не </a:t>
            </a:r>
            <a:r>
              <a:rPr lang="ru-RU" sz="1400" dirty="0" smtClean="0"/>
              <a:t>оставляют царапин</a:t>
            </a:r>
          </a:p>
          <a:p>
            <a:r>
              <a:rPr lang="ru-RU" sz="1400" dirty="0" smtClean="0"/>
              <a:t>- отличные </a:t>
            </a:r>
            <a:r>
              <a:rPr lang="ru-RU" sz="1400" dirty="0" smtClean="0"/>
              <a:t>характеристики скольжения по убираемой </a:t>
            </a:r>
            <a:r>
              <a:rPr lang="ru-RU" sz="1400" dirty="0" smtClean="0"/>
              <a:t>поверхности</a:t>
            </a:r>
          </a:p>
          <a:p>
            <a:r>
              <a:rPr lang="ru-RU" sz="1400" dirty="0" smtClean="0"/>
              <a:t>- эффективно удаляют </a:t>
            </a:r>
            <a:r>
              <a:rPr lang="ru-RU" sz="1400" dirty="0" smtClean="0"/>
              <a:t>пятна и частицы </a:t>
            </a:r>
            <a:r>
              <a:rPr lang="ru-RU" sz="1400" dirty="0" smtClean="0"/>
              <a:t>грязи</a:t>
            </a:r>
          </a:p>
          <a:p>
            <a:r>
              <a:rPr lang="ru-RU" sz="1400" dirty="0" smtClean="0"/>
              <a:t>- впитывают </a:t>
            </a:r>
            <a:r>
              <a:rPr lang="ru-RU" sz="1400" dirty="0" smtClean="0"/>
              <a:t>больше </a:t>
            </a:r>
            <a:r>
              <a:rPr lang="ru-RU" sz="1400" dirty="0" smtClean="0"/>
              <a:t>влаги, </a:t>
            </a:r>
            <a:r>
              <a:rPr lang="ru-RU" sz="1400" dirty="0" smtClean="0"/>
              <a:t>легко </a:t>
            </a:r>
            <a:r>
              <a:rPr lang="ru-RU" sz="1400" dirty="0" smtClean="0"/>
              <a:t>отжимаются насухо</a:t>
            </a:r>
          </a:p>
          <a:p>
            <a:r>
              <a:rPr lang="ru-RU" sz="1400" dirty="0" smtClean="0"/>
              <a:t>- хорошо выполаскиваются </a:t>
            </a:r>
            <a:r>
              <a:rPr lang="ru-RU" sz="1400" dirty="0" smtClean="0"/>
              <a:t>и превосходно отделяют загрязнения при </a:t>
            </a:r>
            <a:r>
              <a:rPr lang="ru-RU" sz="1400" dirty="0" smtClean="0"/>
              <a:t>стирке</a:t>
            </a:r>
          </a:p>
          <a:p>
            <a:r>
              <a:rPr lang="ru-RU" sz="1400" dirty="0" smtClean="0"/>
              <a:t>- долговечны </a:t>
            </a:r>
            <a:r>
              <a:rPr lang="ru-RU" sz="1400" dirty="0" smtClean="0"/>
              <a:t>и выдерживают многократную </a:t>
            </a:r>
            <a:r>
              <a:rPr lang="ru-RU" sz="1400" dirty="0" smtClean="0"/>
              <a:t>стирку</a:t>
            </a:r>
            <a:endParaRPr lang="ru-RU" sz="1400" dirty="0"/>
          </a:p>
        </p:txBody>
      </p:sp>
      <p:pic>
        <p:nvPicPr>
          <p:cNvPr id="41" name="Рисунок 40" descr="632.jpg"/>
          <p:cNvPicPr>
            <a:picLocks noChangeAspect="1"/>
          </p:cNvPicPr>
          <p:nvPr/>
        </p:nvPicPr>
        <p:blipFill>
          <a:blip r:embed="rId6" cstate="print"/>
          <a:srcRect l="4149" t="3486" r="5205" b="5868"/>
          <a:stretch>
            <a:fillRect/>
          </a:stretch>
        </p:blipFill>
        <p:spPr>
          <a:xfrm>
            <a:off x="7020272" y="3356992"/>
            <a:ext cx="2016224" cy="2016224"/>
          </a:xfrm>
          <a:prstGeom prst="rect">
            <a:avLst/>
          </a:prstGeom>
        </p:spPr>
      </p:pic>
      <p:pic>
        <p:nvPicPr>
          <p:cNvPr id="42" name="Рисунок 41" descr="микрофибра.jpg"/>
          <p:cNvPicPr>
            <a:picLocks noChangeAspect="1"/>
          </p:cNvPicPr>
          <p:nvPr/>
        </p:nvPicPr>
        <p:blipFill>
          <a:blip r:embed="rId7" cstate="print"/>
          <a:srcRect t="27320" b="32990"/>
          <a:stretch>
            <a:fillRect/>
          </a:stretch>
        </p:blipFill>
        <p:spPr>
          <a:xfrm rot="16528876">
            <a:off x="7021404" y="1468587"/>
            <a:ext cx="254000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25" y="44624"/>
            <a:ext cx="2614599" cy="139096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519024" y="4022316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43332" y="3843130"/>
            <a:ext cx="251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сухая и влажная уборка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40332" y="4166332"/>
            <a:ext cx="32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виды напольных покрытий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519024" y="432760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19024" y="463563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031706" y="4491202"/>
            <a:ext cx="340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быстрая уборка без агрессивных</a:t>
            </a:r>
          </a:p>
          <a:p>
            <a:r>
              <a:rPr lang="ru-RU" dirty="0" smtClean="0"/>
              <a:t>моющих средств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499992" y="5211282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иконки-01-1.png"/>
          <p:cNvPicPr>
            <a:picLocks noChangeAspect="1"/>
          </p:cNvPicPr>
          <p:nvPr/>
        </p:nvPicPr>
        <p:blipFill>
          <a:blip r:embed="rId4" cstate="print"/>
          <a:srcRect l="6844" t="51447" r="9663" b="7395"/>
          <a:stretch>
            <a:fillRect/>
          </a:stretch>
        </p:blipFill>
        <p:spPr>
          <a:xfrm>
            <a:off x="179512" y="1412776"/>
            <a:ext cx="3024336" cy="991586"/>
          </a:xfrm>
          <a:prstGeom prst="rect">
            <a:avLst/>
          </a:prstGeom>
        </p:spPr>
      </p:pic>
      <p:pic>
        <p:nvPicPr>
          <p:cNvPr id="32" name="Рисунок 31" descr="иконки-01.png"/>
          <p:cNvPicPr>
            <a:picLocks noChangeAspect="1"/>
          </p:cNvPicPr>
          <p:nvPr/>
        </p:nvPicPr>
        <p:blipFill>
          <a:blip r:embed="rId5" cstate="print"/>
          <a:srcRect l="4106" t="4116" r="67825" b="54726"/>
          <a:stretch>
            <a:fillRect/>
          </a:stretch>
        </p:blipFill>
        <p:spPr>
          <a:xfrm>
            <a:off x="7719695" y="2881814"/>
            <a:ext cx="956761" cy="933104"/>
          </a:xfrm>
          <a:prstGeom prst="rect">
            <a:avLst/>
          </a:prstGeom>
        </p:spPr>
      </p:pic>
      <p:pic>
        <p:nvPicPr>
          <p:cNvPr id="33" name="Рисунок 32" descr="иконки-01.png"/>
          <p:cNvPicPr>
            <a:picLocks noChangeAspect="1"/>
          </p:cNvPicPr>
          <p:nvPr/>
        </p:nvPicPr>
        <p:blipFill>
          <a:blip r:embed="rId6" cstate="print"/>
          <a:srcRect l="62962" r="8294" b="54726"/>
          <a:stretch>
            <a:fillRect/>
          </a:stretch>
        </p:blipFill>
        <p:spPr>
          <a:xfrm>
            <a:off x="6584445" y="2780928"/>
            <a:ext cx="1002026" cy="1049742"/>
          </a:xfrm>
          <a:prstGeom prst="rect">
            <a:avLst/>
          </a:prstGeom>
        </p:spPr>
      </p:pic>
      <p:pic>
        <p:nvPicPr>
          <p:cNvPr id="30" name="Рисунок 29" descr="насадка-микрофибра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193332"/>
            <a:ext cx="1418603" cy="2971972"/>
          </a:xfrm>
          <a:prstGeom prst="rect">
            <a:avLst/>
          </a:prstGeom>
        </p:spPr>
      </p:pic>
      <p:pic>
        <p:nvPicPr>
          <p:cNvPr id="34" name="Рисунок 33" descr="насадка-микрофибра3.jpg"/>
          <p:cNvPicPr>
            <a:picLocks noChangeAspect="1"/>
          </p:cNvPicPr>
          <p:nvPr/>
        </p:nvPicPr>
        <p:blipFill>
          <a:blip r:embed="rId8" cstate="print"/>
          <a:srcRect t="3295" r="4316" b="6100"/>
          <a:stretch>
            <a:fillRect/>
          </a:stretch>
        </p:blipFill>
        <p:spPr>
          <a:xfrm>
            <a:off x="6516216" y="0"/>
            <a:ext cx="2462673" cy="237626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14913" y="2833772"/>
            <a:ext cx="2744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арт. 1840 Насадка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Микрофибра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для швабры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34879" y="5067266"/>
            <a:ext cx="342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хорошие впитывающие свойства</a:t>
            </a:r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4499992" y="5562030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34879" y="5418014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легко моет без разводов и ворса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260648"/>
            <a:ext cx="2744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арт. 8711 Насадка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Микрофибра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r>
              <a:rPr lang="ru-RU" sz="1400" b="1" i="1" dirty="0" err="1" smtClean="0">
                <a:solidFill>
                  <a:srgbClr val="FF0000"/>
                </a:solidFill>
              </a:rPr>
              <a:t>Шенилл</a:t>
            </a:r>
            <a:r>
              <a:rPr lang="ru-RU" sz="1400" b="1" i="1" dirty="0" smtClean="0">
                <a:solidFill>
                  <a:srgbClr val="FF0000"/>
                </a:solidFill>
              </a:rPr>
              <a:t> для швабры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21300" y="5723964"/>
            <a:ext cx="383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экономия времени и сил при уборке</a:t>
            </a:r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499992" y="589385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35896" y="76470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Специально разработана для уборки любых запыленных поверхностей, особенно тех, увлажнение которых нежелательно </a:t>
            </a:r>
            <a:r>
              <a:rPr lang="ru-RU" sz="1200" dirty="0" smtClean="0"/>
              <a:t>или </a:t>
            </a:r>
            <a:r>
              <a:rPr lang="ru-RU" sz="1200" dirty="0" smtClean="0"/>
              <a:t>невозможно (полированное дерево, бумажные обои, </a:t>
            </a:r>
            <a:r>
              <a:rPr lang="ru-RU" sz="1200" dirty="0" smtClean="0"/>
              <a:t>электроприборы, картины</a:t>
            </a:r>
            <a:r>
              <a:rPr lang="ru-RU" sz="1200" dirty="0" smtClean="0"/>
              <a:t>, </a:t>
            </a:r>
            <a:r>
              <a:rPr lang="ru-RU" sz="1200" dirty="0" smtClean="0"/>
              <a:t>антикварные изделия, шкафы, стены, потолок).</a:t>
            </a:r>
          </a:p>
          <a:p>
            <a:r>
              <a:rPr lang="ru-RU" sz="1200" dirty="0" smtClean="0"/>
              <a:t>За </a:t>
            </a:r>
            <a:r>
              <a:rPr lang="ru-RU" sz="1200" dirty="0" smtClean="0"/>
              <a:t>счет электростатического эффекта притягивает и прочно удерживает пыль между волокон.  После уборки поверхность приобретает антистатические свойства и отталкивает пыль.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14902" y="3356992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Для мытья </a:t>
            </a:r>
            <a:r>
              <a:rPr lang="ru-RU" sz="1200" dirty="0" smtClean="0"/>
              <a:t>поверхности </a:t>
            </a:r>
            <a:r>
              <a:rPr lang="ru-RU" sz="1200" dirty="0" smtClean="0"/>
              <a:t>увлажните и отожмите насадку. Насадка удаляет грязь, пыль, засохшие пятна. Благодаря плотному прилеганию, идеально промывает поверхность.</a:t>
            </a:r>
          </a:p>
          <a:p>
            <a:r>
              <a:rPr lang="ru-RU" sz="1200" dirty="0" smtClean="0"/>
              <a:t>Для удаления пыли используйте насадку в сухом виде. Пройдитесь шваброй по полу для удаления пыли, пуха, шерсти домашних животных.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31840" cy="1652046"/>
          </a:xfrm>
          <a:prstGeom prst="rect">
            <a:avLst/>
          </a:prstGeom>
        </p:spPr>
      </p:pic>
      <p:pic>
        <p:nvPicPr>
          <p:cNvPr id="5" name="Рисунок 4" descr="бл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64096"/>
          </a:xfrm>
          <a:prstGeom prst="rect">
            <a:avLst/>
          </a:prstGeom>
        </p:spPr>
      </p:pic>
      <p:pic>
        <p:nvPicPr>
          <p:cNvPr id="8" name="Рисунок 7" descr="C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6632"/>
            <a:ext cx="2614599" cy="139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8757" y="3537590"/>
            <a:ext cx="38234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196084, Россия, Санкт-Петербург,</a:t>
            </a:r>
          </a:p>
          <a:p>
            <a:r>
              <a:rPr lang="ru-RU" dirty="0" smtClean="0"/>
              <a:t>ул.Ташкентская, д.1, лит.А, офис 34-Н</a:t>
            </a:r>
          </a:p>
          <a:p>
            <a:r>
              <a:rPr lang="ru-RU" dirty="0" smtClean="0"/>
              <a:t>Бизнес Центр «</a:t>
            </a:r>
            <a:r>
              <a:rPr lang="ru-RU" dirty="0" err="1" smtClean="0"/>
              <a:t>Давыдовъ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тел. (812) 677-93-66</a:t>
            </a:r>
          </a:p>
          <a:p>
            <a:r>
              <a:rPr lang="en-US" sz="1400" dirty="0" smtClean="0">
                <a:hlinkClick r:id="rId5"/>
              </a:rPr>
              <a:t>www.hozt.ru</a:t>
            </a:r>
            <a:endParaRPr lang="en-US" sz="1400" dirty="0" smtClean="0"/>
          </a:p>
          <a:p>
            <a:r>
              <a:rPr lang="en-US" sz="1400" dirty="0" smtClean="0">
                <a:hlinkClick r:id="rId6"/>
              </a:rPr>
              <a:t>www.rusroll.ru</a:t>
            </a:r>
            <a:endParaRPr lang="en-US" sz="1400" dirty="0" smtClean="0"/>
          </a:p>
          <a:p>
            <a:r>
              <a:rPr lang="en-US" sz="1400" dirty="0" smtClean="0">
                <a:hlinkClick r:id="rId7"/>
              </a:rPr>
              <a:t>www.meshki.ru</a:t>
            </a:r>
            <a:endParaRPr lang="en-US" sz="14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2952234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Спасибо. Удачных продаж!</a:t>
            </a:r>
            <a:endParaRPr lang="ru-RU" b="1" i="1" dirty="0"/>
          </a:p>
        </p:txBody>
      </p:sp>
      <p:pic>
        <p:nvPicPr>
          <p:cNvPr id="11" name="Рисунок 10" descr="для-прайса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628800"/>
            <a:ext cx="2857500" cy="1866900"/>
          </a:xfrm>
          <a:prstGeom prst="rect">
            <a:avLst/>
          </a:prstGeom>
        </p:spPr>
      </p:pic>
      <p:pic>
        <p:nvPicPr>
          <p:cNvPr id="12" name="Рисунок 11" descr="Christy_salfet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3501008"/>
            <a:ext cx="1814920" cy="2323003"/>
          </a:xfrm>
          <a:prstGeom prst="rect">
            <a:avLst/>
          </a:prstGeom>
        </p:spPr>
      </p:pic>
      <p:pic>
        <p:nvPicPr>
          <p:cNvPr id="13" name="Рисунок 12" descr="БИО_60л30шт.jpg"/>
          <p:cNvPicPr>
            <a:picLocks noChangeAspect="1"/>
          </p:cNvPicPr>
          <p:nvPr/>
        </p:nvPicPr>
        <p:blipFill>
          <a:blip r:embed="rId10" cstate="print"/>
          <a:srcRect l="10669" t="24029" r="11983" b="27914"/>
          <a:stretch>
            <a:fillRect/>
          </a:stretch>
        </p:blipFill>
        <p:spPr>
          <a:xfrm>
            <a:off x="6660232" y="4149080"/>
            <a:ext cx="2232248" cy="923689"/>
          </a:xfrm>
          <a:prstGeom prst="rect">
            <a:avLst/>
          </a:prstGeom>
        </p:spPr>
      </p:pic>
      <p:pic>
        <p:nvPicPr>
          <p:cNvPr id="15" name="Рисунок 14" descr="100шт.jpg"/>
          <p:cNvPicPr>
            <a:picLocks noChangeAspect="1"/>
          </p:cNvPicPr>
          <p:nvPr/>
        </p:nvPicPr>
        <p:blipFill>
          <a:blip r:embed="rId11" cstate="print"/>
          <a:srcRect l="8889" t="38029" r="4444" b="35277"/>
          <a:stretch>
            <a:fillRect/>
          </a:stretch>
        </p:blipFill>
        <p:spPr>
          <a:xfrm>
            <a:off x="5220072" y="5229200"/>
            <a:ext cx="2808312" cy="576064"/>
          </a:xfrm>
          <a:prstGeom prst="rect">
            <a:avLst/>
          </a:prstGeom>
        </p:spPr>
      </p:pic>
      <p:pic>
        <p:nvPicPr>
          <p:cNvPr id="17" name="Рисунок 16" descr="завязки_35л20шт.jpg"/>
          <p:cNvPicPr>
            <a:picLocks noChangeAspect="1"/>
          </p:cNvPicPr>
          <p:nvPr/>
        </p:nvPicPr>
        <p:blipFill>
          <a:blip r:embed="rId12" cstate="print"/>
          <a:srcRect t="20364" r="11843" b="28725"/>
          <a:stretch>
            <a:fillRect/>
          </a:stretch>
        </p:blipFill>
        <p:spPr>
          <a:xfrm>
            <a:off x="3203848" y="116632"/>
            <a:ext cx="1872208" cy="720080"/>
          </a:xfrm>
          <a:prstGeom prst="rect">
            <a:avLst/>
          </a:prstGeom>
        </p:spPr>
      </p:pic>
      <p:pic>
        <p:nvPicPr>
          <p:cNvPr id="18" name="Рисунок 17" descr="клубника30л30шт.jpg"/>
          <p:cNvPicPr>
            <a:picLocks noChangeAspect="1"/>
          </p:cNvPicPr>
          <p:nvPr/>
        </p:nvPicPr>
        <p:blipFill>
          <a:blip r:embed="rId13" cstate="print"/>
          <a:srcRect l="15385" t="25085" r="15385" b="28715"/>
          <a:stretch>
            <a:fillRect/>
          </a:stretch>
        </p:blipFill>
        <p:spPr>
          <a:xfrm>
            <a:off x="6948264" y="2492896"/>
            <a:ext cx="1432580" cy="636702"/>
          </a:xfrm>
          <a:prstGeom prst="rect">
            <a:avLst/>
          </a:prstGeom>
        </p:spPr>
      </p:pic>
      <p:pic>
        <p:nvPicPr>
          <p:cNvPr id="19" name="Рисунок 18" descr="лимон30л30шт.jpg"/>
          <p:cNvPicPr>
            <a:picLocks noChangeAspect="1"/>
          </p:cNvPicPr>
          <p:nvPr/>
        </p:nvPicPr>
        <p:blipFill>
          <a:blip r:embed="rId14" cstate="print"/>
          <a:srcRect l="13813" t="25925" r="20576" b="27410"/>
          <a:stretch>
            <a:fillRect/>
          </a:stretch>
        </p:blipFill>
        <p:spPr>
          <a:xfrm>
            <a:off x="7092280" y="3144758"/>
            <a:ext cx="1512168" cy="716290"/>
          </a:xfrm>
          <a:prstGeom prst="rect">
            <a:avLst/>
          </a:prstGeom>
        </p:spPr>
      </p:pic>
      <p:pic>
        <p:nvPicPr>
          <p:cNvPr id="20" name="Рисунок 19" descr="морской-бриз30л30шт.jpg"/>
          <p:cNvPicPr>
            <a:picLocks noChangeAspect="1"/>
          </p:cNvPicPr>
          <p:nvPr/>
        </p:nvPicPr>
        <p:blipFill>
          <a:blip r:embed="rId15" cstate="print"/>
          <a:srcRect l="10529" t="26349" r="12259" b="26224"/>
          <a:stretch>
            <a:fillRect/>
          </a:stretch>
        </p:blipFill>
        <p:spPr>
          <a:xfrm>
            <a:off x="6732240" y="1916832"/>
            <a:ext cx="1512168" cy="618615"/>
          </a:xfrm>
          <a:prstGeom prst="rect">
            <a:avLst/>
          </a:prstGeom>
        </p:spPr>
      </p:pic>
      <p:pic>
        <p:nvPicPr>
          <p:cNvPr id="21" name="Рисунок 20" descr="Эконом_Арт.0091.jpg"/>
          <p:cNvPicPr>
            <a:picLocks noChangeAspect="1"/>
          </p:cNvPicPr>
          <p:nvPr/>
        </p:nvPicPr>
        <p:blipFill>
          <a:blip r:embed="rId16" cstate="print"/>
          <a:srcRect t="35300" b="33200"/>
          <a:stretch>
            <a:fillRect/>
          </a:stretch>
        </p:blipFill>
        <p:spPr>
          <a:xfrm>
            <a:off x="3275856" y="836712"/>
            <a:ext cx="2132856" cy="671840"/>
          </a:xfrm>
          <a:prstGeom prst="rect">
            <a:avLst/>
          </a:prstGeom>
        </p:spPr>
      </p:pic>
      <p:pic>
        <p:nvPicPr>
          <p:cNvPr id="22" name="Рисунок 21" descr="ЭКСТРА_120л10шт.jpg"/>
          <p:cNvPicPr>
            <a:picLocks noChangeAspect="1"/>
          </p:cNvPicPr>
          <p:nvPr/>
        </p:nvPicPr>
        <p:blipFill>
          <a:blip r:embed="rId17" cstate="print"/>
          <a:srcRect l="15536" t="29159" r="16493" b="32934"/>
          <a:stretch>
            <a:fillRect/>
          </a:stretch>
        </p:blipFill>
        <p:spPr>
          <a:xfrm>
            <a:off x="3203848" y="1484784"/>
            <a:ext cx="2304256" cy="855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535</Words>
  <Application>Microsoft Office PowerPoint</Application>
  <PresentationFormat>Экран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olgabushueva</dc:creator>
  <cp:lastModifiedBy>olgabushueva</cp:lastModifiedBy>
  <cp:revision>90</cp:revision>
  <dcterms:created xsi:type="dcterms:W3CDTF">2017-03-10T12:27:38Z</dcterms:created>
  <dcterms:modified xsi:type="dcterms:W3CDTF">2017-04-19T09:46:38Z</dcterms:modified>
</cp:coreProperties>
</file>