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71" r:id="rId3"/>
    <p:sldId id="285" r:id="rId4"/>
    <p:sldId id="272" r:id="rId5"/>
    <p:sldId id="273" r:id="rId6"/>
    <p:sldId id="257" r:id="rId7"/>
    <p:sldId id="258" r:id="rId8"/>
    <p:sldId id="289" r:id="rId9"/>
    <p:sldId id="266" r:id="rId10"/>
    <p:sldId id="275" r:id="rId11"/>
    <p:sldId id="260" r:id="rId12"/>
    <p:sldId id="286" r:id="rId13"/>
    <p:sldId id="276" r:id="rId14"/>
    <p:sldId id="277" r:id="rId15"/>
    <p:sldId id="278" r:id="rId16"/>
    <p:sldId id="279" r:id="rId17"/>
    <p:sldId id="262" r:id="rId18"/>
    <p:sldId id="287" r:id="rId19"/>
    <p:sldId id="280" r:id="rId20"/>
    <p:sldId id="264" r:id="rId21"/>
    <p:sldId id="290" r:id="rId22"/>
    <p:sldId id="270" r:id="rId23"/>
    <p:sldId id="269" r:id="rId24"/>
    <p:sldId id="281"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22"/>
    <a:srgbClr val="2D3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8"/>
    <p:restoredTop sz="94737"/>
  </p:normalViewPr>
  <p:slideViewPr>
    <p:cSldViewPr snapToGrid="0" snapToObjects="1">
      <p:cViewPr varScale="1">
        <p:scale>
          <a:sx n="81" d="100"/>
          <a:sy n="81" d="100"/>
        </p:scale>
        <p:origin x="1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68B05-98DF-794C-9320-3C0808F49BE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C726B-0917-4B41-A424-65E8A7875BA2}" type="slidenum">
              <a:rPr lang="en-US" smtClean="0"/>
              <a:t>‹#›</a:t>
            </a:fld>
            <a:endParaRPr lang="en-US"/>
          </a:p>
        </p:txBody>
      </p:sp>
    </p:spTree>
    <p:extLst>
      <p:ext uri="{BB962C8B-B14F-4D97-AF65-F5344CB8AC3E}">
        <p14:creationId xmlns:p14="http://schemas.microsoft.com/office/powerpoint/2010/main" val="428049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C726B-0917-4B41-A424-65E8A7875BA2}" type="slidenum">
              <a:rPr lang="en-US" smtClean="0"/>
              <a:t>13</a:t>
            </a:fld>
            <a:endParaRPr lang="en-US"/>
          </a:p>
        </p:txBody>
      </p:sp>
    </p:spTree>
    <p:extLst>
      <p:ext uri="{BB962C8B-B14F-4D97-AF65-F5344CB8AC3E}">
        <p14:creationId xmlns:p14="http://schemas.microsoft.com/office/powerpoint/2010/main" val="372178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EC07B7B-5DA0-0F40-AB03-B88B8C4FA1F9}"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1B2AD4DA-FA3E-E441-A7E6-8EF7A2AC855C}"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2698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C07B7B-5DA0-0F40-AB03-B88B8C4FA1F9}"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92991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C07B7B-5DA0-0F40-AB03-B88B8C4FA1F9}"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44760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EC07B7B-5DA0-0F40-AB03-B88B8C4FA1F9}"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D4DA-FA3E-E441-A7E6-8EF7A2AC855C}"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36230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C07B7B-5DA0-0F40-AB03-B88B8C4FA1F9}"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353515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EC07B7B-5DA0-0F40-AB03-B88B8C4FA1F9}"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AD4DA-FA3E-E441-A7E6-8EF7A2AC855C}"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2601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EC07B7B-5DA0-0F40-AB03-B88B8C4FA1F9}"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23139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EC07B7B-5DA0-0F40-AB03-B88B8C4FA1F9}"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AD4DA-FA3E-E441-A7E6-8EF7A2AC855C}"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8252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EC07B7B-5DA0-0F40-AB03-B88B8C4FA1F9}"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193247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C07B7B-5DA0-0F40-AB03-B88B8C4FA1F9}"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333713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EC07B7B-5DA0-0F40-AB03-B88B8C4FA1F9}"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AD4DA-FA3E-E441-A7E6-8EF7A2AC855C}" type="slidenum">
              <a:rPr lang="en-US" smtClean="0"/>
              <a:t>‹#›</a:t>
            </a:fld>
            <a:endParaRPr lang="en-US"/>
          </a:p>
        </p:txBody>
      </p:sp>
    </p:spTree>
    <p:extLst>
      <p:ext uri="{BB962C8B-B14F-4D97-AF65-F5344CB8AC3E}">
        <p14:creationId xmlns:p14="http://schemas.microsoft.com/office/powerpoint/2010/main" val="304844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EC07B7B-5DA0-0F40-AB03-B88B8C4FA1F9}" type="datetimeFigureOut">
              <a:rPr lang="en-US" smtClean="0"/>
              <a:t>9/29/2021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1B2AD4DA-FA3E-E441-A7E6-8EF7A2AC855C}"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65030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Gu_Nul61Fk"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58Oij21Y2w"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LKbGhTLLw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berkshirecricketfoundation.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thehundred.com/video/2040451/what-is-the-hundred-"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cc-cricket.com/womens-world-cup/history"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FHGYoqYzD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FE6CF6-735B-CF49-B2CA-EC7595538D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2238" y="1431579"/>
            <a:ext cx="5110528" cy="4099354"/>
          </a:xfrm>
          <a:prstGeom prst="rect">
            <a:avLst/>
          </a:prstGeom>
        </p:spPr>
      </p:pic>
      <p:pic>
        <p:nvPicPr>
          <p:cNvPr id="7" name="Picture 6">
            <a:extLst>
              <a:ext uri="{FF2B5EF4-FFF2-40B4-BE49-F238E27FC236}">
                <a16:creationId xmlns:a16="http://schemas.microsoft.com/office/drawing/2014/main" id="{0AF10E2C-419C-F246-AC29-2096DB4402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790" y="6177"/>
            <a:ext cx="4567882" cy="6851824"/>
          </a:xfrm>
          <a:prstGeom prst="rect">
            <a:avLst/>
          </a:prstGeom>
        </p:spPr>
      </p:pic>
      <p:pic>
        <p:nvPicPr>
          <p:cNvPr id="9" name="Picture 8">
            <a:extLst>
              <a:ext uri="{FF2B5EF4-FFF2-40B4-BE49-F238E27FC236}">
                <a16:creationId xmlns:a16="http://schemas.microsoft.com/office/drawing/2014/main" id="{23EBBCEA-EF59-684A-ACA4-1EED389C9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7897" y="5165125"/>
            <a:ext cx="1937853" cy="1606378"/>
          </a:xfrm>
          <a:prstGeom prst="rect">
            <a:avLst/>
          </a:prstGeom>
        </p:spPr>
      </p:pic>
      <p:pic>
        <p:nvPicPr>
          <p:cNvPr id="11" name="Picture 10" descr="Logo&#10;&#10;Description automatically generated">
            <a:extLst>
              <a:ext uri="{FF2B5EF4-FFF2-40B4-BE49-F238E27FC236}">
                <a16:creationId xmlns:a16="http://schemas.microsoft.com/office/drawing/2014/main" id="{5F0EB282-4F3B-5245-B8FE-1D379FAC82DA}"/>
              </a:ext>
            </a:extLst>
          </p:cNvPr>
          <p:cNvPicPr>
            <a:picLocks noChangeAspect="1"/>
          </p:cNvPicPr>
          <p:nvPr/>
        </p:nvPicPr>
        <p:blipFill>
          <a:blip r:embed="rId5"/>
          <a:stretch>
            <a:fillRect/>
          </a:stretch>
        </p:blipFill>
        <p:spPr>
          <a:xfrm>
            <a:off x="9357883" y="5060161"/>
            <a:ext cx="2925977" cy="1692807"/>
          </a:xfrm>
          <a:prstGeom prst="rect">
            <a:avLst/>
          </a:prstGeom>
        </p:spPr>
      </p:pic>
      <p:sp>
        <p:nvSpPr>
          <p:cNvPr id="12" name="TextBox 11">
            <a:extLst>
              <a:ext uri="{FF2B5EF4-FFF2-40B4-BE49-F238E27FC236}">
                <a16:creationId xmlns:a16="http://schemas.microsoft.com/office/drawing/2014/main" id="{167D167D-ABDD-8849-AFF7-29761ED16F5B}"/>
              </a:ext>
            </a:extLst>
          </p:cNvPr>
          <p:cNvSpPr txBox="1"/>
          <p:nvPr/>
        </p:nvSpPr>
        <p:spPr>
          <a:xfrm>
            <a:off x="3682314" y="0"/>
            <a:ext cx="8509686" cy="1323439"/>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US" sz="4000" b="1" dirty="0">
                <a:solidFill>
                  <a:srgbClr val="FFBC22"/>
                </a:solidFill>
              </a:rPr>
              <a:t>PAST, PRESENT AND FUTURE</a:t>
            </a:r>
            <a:r>
              <a:rPr lang="en-GB" sz="4000" b="1" dirty="0">
                <a:solidFill>
                  <a:srgbClr val="FFBC22"/>
                </a:solidFill>
              </a:rPr>
              <a:t>: </a:t>
            </a:r>
            <a:endParaRPr lang="en-US" sz="4000" b="1" dirty="0">
              <a:solidFill>
                <a:srgbClr val="FFBC22"/>
              </a:solidFill>
            </a:endParaRPr>
          </a:p>
        </p:txBody>
      </p:sp>
      <p:sp>
        <p:nvSpPr>
          <p:cNvPr id="13" name="TextBox 12">
            <a:extLst>
              <a:ext uri="{FF2B5EF4-FFF2-40B4-BE49-F238E27FC236}">
                <a16:creationId xmlns:a16="http://schemas.microsoft.com/office/drawing/2014/main" id="{408861D6-5BA8-2242-92C1-B5CF5927D642}"/>
              </a:ext>
            </a:extLst>
          </p:cNvPr>
          <p:cNvSpPr txBox="1"/>
          <p:nvPr/>
        </p:nvSpPr>
        <p:spPr>
          <a:xfrm>
            <a:off x="8522043" y="1323439"/>
            <a:ext cx="3669957" cy="1754660"/>
          </a:xfrm>
          <a:prstGeom prst="rect">
            <a:avLst/>
          </a:prstGeom>
          <a:solidFill>
            <a:srgbClr val="2D3C35"/>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9546F40-C6C9-A344-8FBB-5D26AE18F802}"/>
              </a:ext>
            </a:extLst>
          </p:cNvPr>
          <p:cNvSpPr txBox="1"/>
          <p:nvPr/>
        </p:nvSpPr>
        <p:spPr>
          <a:xfrm>
            <a:off x="7574692" y="1431579"/>
            <a:ext cx="4337222" cy="1615827"/>
          </a:xfrm>
          <a:prstGeom prst="rect">
            <a:avLst/>
          </a:prstGeom>
          <a:noFill/>
        </p:spPr>
        <p:txBody>
          <a:bodyPr wrap="square" rtlCol="0">
            <a:spAutoFit/>
          </a:bodyPr>
          <a:lstStyle/>
          <a:p>
            <a:r>
              <a:rPr lang="en-US" sz="3300" b="1" dirty="0">
                <a:solidFill>
                  <a:srgbClr val="FFBC22"/>
                </a:solidFill>
              </a:rPr>
              <a:t>The </a:t>
            </a:r>
            <a:r>
              <a:rPr lang="en-GB" sz="3300" b="1" dirty="0">
                <a:solidFill>
                  <a:srgbClr val="FFBC22"/>
                </a:solidFill>
              </a:rPr>
              <a:t>Development</a:t>
            </a:r>
            <a:r>
              <a:rPr lang="en-US" sz="3300" b="1" dirty="0">
                <a:solidFill>
                  <a:srgbClr val="FFBC22"/>
                </a:solidFill>
              </a:rPr>
              <a:t> of Women &amp; Girl</a:t>
            </a:r>
            <a:r>
              <a:rPr lang="en-GB" sz="3300" b="1" dirty="0">
                <a:solidFill>
                  <a:srgbClr val="FFBC22"/>
                </a:solidFill>
              </a:rPr>
              <a:t>’s</a:t>
            </a:r>
            <a:r>
              <a:rPr lang="en-US" sz="3300" b="1" dirty="0">
                <a:solidFill>
                  <a:srgbClr val="FFBC22"/>
                </a:solidFill>
              </a:rPr>
              <a:t> Cricket</a:t>
            </a:r>
          </a:p>
        </p:txBody>
      </p:sp>
    </p:spTree>
    <p:extLst>
      <p:ext uri="{BB962C8B-B14F-4D97-AF65-F5344CB8AC3E}">
        <p14:creationId xmlns:p14="http://schemas.microsoft.com/office/powerpoint/2010/main" val="6081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637E2-E383-A640-88A0-FEA4084D3EE6}"/>
              </a:ext>
            </a:extLst>
          </p:cNvPr>
          <p:cNvSpPr>
            <a:spLocks noGrp="1"/>
          </p:cNvSpPr>
          <p:nvPr>
            <p:ph idx="1"/>
          </p:nvPr>
        </p:nvSpPr>
        <p:spPr>
          <a:xfrm>
            <a:off x="569622" y="867423"/>
            <a:ext cx="5526378" cy="5123154"/>
          </a:xfrm>
        </p:spPr>
        <p:txBody>
          <a:bodyPr>
            <a:noAutofit/>
          </a:bodyPr>
          <a:lstStyle/>
          <a:p>
            <a:pPr marL="0" indent="0" algn="ctr">
              <a:buNone/>
            </a:pPr>
            <a:r>
              <a:rPr lang="en-GB" sz="4800" b="1" dirty="0">
                <a:solidFill>
                  <a:srgbClr val="FFBC22"/>
                </a:solidFill>
              </a:rPr>
              <a:t>Produce an illustrated timeline to summarise the history of the women’s game</a:t>
            </a:r>
            <a:endParaRPr lang="en-US" sz="4800" b="1" dirty="0">
              <a:solidFill>
                <a:srgbClr val="FFBC22"/>
              </a:solidFill>
            </a:endParaRPr>
          </a:p>
        </p:txBody>
      </p:sp>
      <p:pic>
        <p:nvPicPr>
          <p:cNvPr id="1028" name="Picture 4" descr="Circle Background clipart - Timeline, History, Illustration, transparent  clip art">
            <a:extLst>
              <a:ext uri="{FF2B5EF4-FFF2-40B4-BE49-F238E27FC236}">
                <a16:creationId xmlns:a16="http://schemas.microsoft.com/office/drawing/2014/main" id="{7809935A-25C2-C440-BAF1-656F5F3D4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599958" y="355600"/>
            <a:ext cx="6502400" cy="6502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outdoor, person, grass, player&#10;&#10;Description automatically generated">
            <a:extLst>
              <a:ext uri="{FF2B5EF4-FFF2-40B4-BE49-F238E27FC236}">
                <a16:creationId xmlns:a16="http://schemas.microsoft.com/office/drawing/2014/main" id="{45008FC0-094A-2044-8DCE-34E0ABE8B9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6108" y="4977430"/>
            <a:ext cx="1676882" cy="1118570"/>
          </a:xfrm>
          <a:prstGeom prst="rect">
            <a:avLst/>
          </a:prstGeom>
        </p:spPr>
      </p:pic>
      <p:pic>
        <p:nvPicPr>
          <p:cNvPr id="15" name="Picture 14" descr="A person swinging a bat&#10;&#10;Description automatically generated with low confidence">
            <a:extLst>
              <a:ext uri="{FF2B5EF4-FFF2-40B4-BE49-F238E27FC236}">
                <a16:creationId xmlns:a16="http://schemas.microsoft.com/office/drawing/2014/main" id="{59C0372E-1167-024E-823A-46CF59DD9F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7823" y="4045527"/>
            <a:ext cx="1297430" cy="1567295"/>
          </a:xfrm>
          <a:prstGeom prst="rect">
            <a:avLst/>
          </a:prstGeom>
        </p:spPr>
      </p:pic>
      <p:pic>
        <p:nvPicPr>
          <p:cNvPr id="17" name="Picture 16" descr="A picture containing grass, sport, athletic game, person&#10;&#10;Description automatically generated">
            <a:extLst>
              <a:ext uri="{FF2B5EF4-FFF2-40B4-BE49-F238E27FC236}">
                <a16:creationId xmlns:a16="http://schemas.microsoft.com/office/drawing/2014/main" id="{D65E91E4-223F-AA42-A842-845C68B1C2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6509" y="3027218"/>
            <a:ext cx="1416049" cy="1701799"/>
          </a:xfrm>
          <a:prstGeom prst="rect">
            <a:avLst/>
          </a:prstGeom>
        </p:spPr>
      </p:pic>
      <p:pic>
        <p:nvPicPr>
          <p:cNvPr id="19" name="Picture 18" descr="A picture containing grass, person, outdoor, sport&#10;&#10;Description automatically generated">
            <a:extLst>
              <a:ext uri="{FF2B5EF4-FFF2-40B4-BE49-F238E27FC236}">
                <a16:creationId xmlns:a16="http://schemas.microsoft.com/office/drawing/2014/main" id="{F0F7008C-9E36-6F41-9E34-968405568D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77648" y="2509404"/>
            <a:ext cx="1748688" cy="976745"/>
          </a:xfrm>
          <a:prstGeom prst="rect">
            <a:avLst/>
          </a:prstGeom>
        </p:spPr>
      </p:pic>
      <p:pic>
        <p:nvPicPr>
          <p:cNvPr id="21" name="Picture 20" descr="A person wearing a helmet and holding a baseball bat&#10;&#10;Description automatically generated with medium confidence">
            <a:extLst>
              <a:ext uri="{FF2B5EF4-FFF2-40B4-BE49-F238E27FC236}">
                <a16:creationId xmlns:a16="http://schemas.microsoft.com/office/drawing/2014/main" id="{81FCC594-9840-964A-A3C3-70208E2F82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9297" y="1513125"/>
            <a:ext cx="2050472" cy="1153390"/>
          </a:xfrm>
          <a:prstGeom prst="rect">
            <a:avLst/>
          </a:prstGeom>
        </p:spPr>
      </p:pic>
    </p:spTree>
    <p:extLst>
      <p:ext uri="{BB962C8B-B14F-4D97-AF65-F5344CB8AC3E}">
        <p14:creationId xmlns:p14="http://schemas.microsoft.com/office/powerpoint/2010/main" val="107201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754326"/>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US" sz="4000" b="1" dirty="0">
                <a:solidFill>
                  <a:srgbClr val="FFBC22"/>
                </a:solidFill>
              </a:rPr>
              <a:t>CHARLOTTE EDWARDS – ENGLAND’S GREATEST PLAYER?</a:t>
            </a:r>
          </a:p>
        </p:txBody>
      </p:sp>
      <p:sp>
        <p:nvSpPr>
          <p:cNvPr id="7" name="TextBox 6">
            <a:extLst>
              <a:ext uri="{FF2B5EF4-FFF2-40B4-BE49-F238E27FC236}">
                <a16:creationId xmlns:a16="http://schemas.microsoft.com/office/drawing/2014/main" id="{41F97843-68AF-7841-BB93-DDFAEA360D47}"/>
              </a:ext>
            </a:extLst>
          </p:cNvPr>
          <p:cNvSpPr txBox="1"/>
          <p:nvPr/>
        </p:nvSpPr>
        <p:spPr>
          <a:xfrm>
            <a:off x="1037968" y="2049417"/>
            <a:ext cx="4337222" cy="4154984"/>
          </a:xfrm>
          <a:prstGeom prst="rect">
            <a:avLst/>
          </a:prstGeom>
          <a:noFill/>
        </p:spPr>
        <p:txBody>
          <a:bodyPr wrap="square" rtlCol="0">
            <a:spAutoFit/>
          </a:bodyPr>
          <a:lstStyle/>
          <a:p>
            <a:r>
              <a:rPr lang="en-GB" sz="2400" b="1" dirty="0">
                <a:solidFill>
                  <a:srgbClr val="FFBC22"/>
                </a:solidFill>
              </a:rPr>
              <a:t>Charlotte Edwards became the youngest Women to play for England at just 16 years of age. She went on to play 309 times for her country scoring over 10,000 runs and was Captain for more than 10 years. She even has a national competition named after her! This is her story… </a:t>
            </a:r>
            <a:endParaRPr lang="en-US" sz="2400" b="1" dirty="0">
              <a:solidFill>
                <a:srgbClr val="FFBC22"/>
              </a:solidFill>
            </a:endParaRPr>
          </a:p>
        </p:txBody>
      </p:sp>
      <p:pic>
        <p:nvPicPr>
          <p:cNvPr id="2050" name="Picture 2" descr="England women&amp;#39;s captain Charlotte Edwards with the Ashes trophy... News  Photo - Getty Images">
            <a:extLst>
              <a:ext uri="{FF2B5EF4-FFF2-40B4-BE49-F238E27FC236}">
                <a16:creationId xmlns:a16="http://schemas.microsoft.com/office/drawing/2014/main" id="{391ECA29-835A-C348-AB1C-C2800154154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3124" y="1754326"/>
            <a:ext cx="3171017" cy="451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0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a:xfrm>
            <a:off x="2360296" y="629228"/>
            <a:ext cx="6233354" cy="549202"/>
          </a:xfrm>
        </p:spPr>
        <p:txBody>
          <a:bodyPr>
            <a:noAutofit/>
          </a:bodyPr>
          <a:lstStyle/>
          <a:p>
            <a:pPr algn="l"/>
            <a:r>
              <a:rPr lang="en-GB" sz="4000" b="1" dirty="0">
                <a:solidFill>
                  <a:srgbClr val="FFBC22"/>
                </a:solidFill>
              </a:rPr>
              <a:t>Introducing…</a:t>
            </a:r>
            <a:endParaRPr lang="en-GB" sz="4000" dirty="0">
              <a:solidFill>
                <a:srgbClr val="FFBC22"/>
              </a:solidFill>
            </a:endParaRPr>
          </a:p>
        </p:txBody>
      </p:sp>
      <p:pic>
        <p:nvPicPr>
          <p:cNvPr id="6" name="Content Placeholder 5" descr="A person, in England shirt, smiling">
            <a:extLst>
              <a:ext uri="{FF2B5EF4-FFF2-40B4-BE49-F238E27FC236}">
                <a16:creationId xmlns:a16="http://schemas.microsoft.com/office/drawing/2014/main" id="{A0D6756E-E81B-6345-BA55-52412B944BC9}"/>
              </a:ext>
            </a:extLst>
          </p:cNvPr>
          <p:cNvPicPr>
            <a:picLocks noGrp="1" noChangeAspect="1"/>
          </p:cNvPicPr>
          <p:nvPr>
            <p:ph idx="1"/>
          </p:nvPr>
        </p:nvPicPr>
        <p:blipFill>
          <a:blip r:embed="rId2"/>
          <a:srcRect/>
          <a:stretch/>
        </p:blipFill>
        <p:spPr>
          <a:xfrm>
            <a:off x="3415822" y="1447737"/>
            <a:ext cx="6233354" cy="3499790"/>
          </a:xfrm>
          <a:prstGeom prst="rect">
            <a:avLst/>
          </a:prstGeom>
        </p:spPr>
      </p:pic>
      <p:sp>
        <p:nvSpPr>
          <p:cNvPr id="7" name="TextBox 6">
            <a:extLst>
              <a:ext uri="{FF2B5EF4-FFF2-40B4-BE49-F238E27FC236}">
                <a16:creationId xmlns:a16="http://schemas.microsoft.com/office/drawing/2014/main" id="{B0A75513-2543-4942-ADA5-0013C6166C61}"/>
              </a:ext>
            </a:extLst>
          </p:cNvPr>
          <p:cNvSpPr txBox="1"/>
          <p:nvPr/>
        </p:nvSpPr>
        <p:spPr>
          <a:xfrm>
            <a:off x="5279010" y="5111190"/>
            <a:ext cx="4370166" cy="615553"/>
          </a:xfrm>
          <a:prstGeom prst="rect">
            <a:avLst/>
          </a:prstGeom>
          <a:noFill/>
        </p:spPr>
        <p:txBody>
          <a:bodyPr wrap="square" rtlCol="0">
            <a:spAutoFit/>
          </a:bodyPr>
          <a:lstStyle/>
          <a:p>
            <a:pPr algn="r"/>
            <a:r>
              <a:rPr lang="en-GB" sz="3400" b="1" dirty="0">
                <a:solidFill>
                  <a:srgbClr val="FFBC22"/>
                </a:solidFill>
                <a:hlinkClick r:id="rId3">
                  <a:extLst>
                    <a:ext uri="{A12FA001-AC4F-418D-AE19-62706E023703}">
                      <ahyp:hlinkClr xmlns:ahyp="http://schemas.microsoft.com/office/drawing/2018/hyperlinkcolor" val="tx"/>
                    </a:ext>
                  </a:extLst>
                </a:hlinkClick>
              </a:rPr>
              <a:t>Watch the interview!</a:t>
            </a:r>
            <a:endParaRPr lang="en-GB" sz="3400" dirty="0">
              <a:solidFill>
                <a:srgbClr val="FFBC22"/>
              </a:solidFill>
            </a:endParaRPr>
          </a:p>
        </p:txBody>
      </p:sp>
      <p:sp>
        <p:nvSpPr>
          <p:cNvPr id="8" name="Action Button: Go Forward or Next 7">
            <a:hlinkClick r:id="rId3" highlightClick="1"/>
            <a:extLst>
              <a:ext uri="{FF2B5EF4-FFF2-40B4-BE49-F238E27FC236}">
                <a16:creationId xmlns:a16="http://schemas.microsoft.com/office/drawing/2014/main" id="{14CE32E9-D28D-4C8B-A069-E9C6D40A305C}"/>
              </a:ext>
            </a:extLst>
          </p:cNvPr>
          <p:cNvSpPr/>
          <p:nvPr/>
        </p:nvSpPr>
        <p:spPr>
          <a:xfrm>
            <a:off x="4553145" y="5158362"/>
            <a:ext cx="631597" cy="521208"/>
          </a:xfrm>
          <a:prstGeom prst="actionButtonForwardNext">
            <a:avLst/>
          </a:prstGeom>
          <a:solidFill>
            <a:srgbClr val="FFB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48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A81E-9F4F-674E-B894-E69AD3B0F68C}"/>
              </a:ext>
            </a:extLst>
          </p:cNvPr>
          <p:cNvSpPr>
            <a:spLocks noGrp="1"/>
          </p:cNvSpPr>
          <p:nvPr>
            <p:ph type="title"/>
          </p:nvPr>
        </p:nvSpPr>
        <p:spPr/>
        <p:txBody>
          <a:bodyPr/>
          <a:lstStyle/>
          <a:p>
            <a:r>
              <a:rPr lang="en-US" sz="3600" b="1" dirty="0">
                <a:solidFill>
                  <a:srgbClr val="FFBC22"/>
                </a:solidFill>
              </a:rPr>
              <a:t> OVER TO YOU </a:t>
            </a:r>
            <a:r>
              <a:rPr lang="en-GB" sz="3600" b="1" dirty="0">
                <a:solidFill>
                  <a:srgbClr val="FFBC22"/>
                </a:solidFill>
              </a:rPr>
              <a:t>2:</a:t>
            </a:r>
            <a:r>
              <a:rPr lang="en-US" sz="3600" b="1" dirty="0">
                <a:solidFill>
                  <a:srgbClr val="FFBC22"/>
                </a:solidFill>
              </a:rPr>
              <a:t> THINK . . . .</a:t>
            </a:r>
            <a:br>
              <a:rPr lang="en-US" sz="3600" b="1" dirty="0">
                <a:solidFill>
                  <a:srgbClr val="FFBC22"/>
                </a:solidFill>
              </a:rPr>
            </a:br>
            <a:endParaRPr lang="en-US" dirty="0"/>
          </a:p>
        </p:txBody>
      </p:sp>
      <p:pic>
        <p:nvPicPr>
          <p:cNvPr id="5" name="Content Placeholder 5">
            <a:extLst>
              <a:ext uri="{FF2B5EF4-FFF2-40B4-BE49-F238E27FC236}">
                <a16:creationId xmlns:a16="http://schemas.microsoft.com/office/drawing/2014/main" id="{2C1B021E-1463-B341-8033-3B692A1B72B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p:blipFill>
        <p:spPr>
          <a:xfrm>
            <a:off x="6661275" y="2367419"/>
            <a:ext cx="5369838" cy="2868817"/>
          </a:xfrm>
          <a:prstGeom prst="rect">
            <a:avLst/>
          </a:prstGeom>
        </p:spPr>
      </p:pic>
      <p:sp>
        <p:nvSpPr>
          <p:cNvPr id="6" name="Content Placeholder 5">
            <a:extLst>
              <a:ext uri="{FF2B5EF4-FFF2-40B4-BE49-F238E27FC236}">
                <a16:creationId xmlns:a16="http://schemas.microsoft.com/office/drawing/2014/main" id="{4EF232B8-3C41-8746-B430-371811F61BAA}"/>
              </a:ext>
            </a:extLst>
          </p:cNvPr>
          <p:cNvSpPr>
            <a:spLocks noGrp="1"/>
          </p:cNvSpPr>
          <p:nvPr>
            <p:ph sz="half" idx="2"/>
          </p:nvPr>
        </p:nvSpPr>
        <p:spPr>
          <a:xfrm>
            <a:off x="1972617" y="1803799"/>
            <a:ext cx="4688658" cy="4813401"/>
          </a:xfrm>
        </p:spPr>
        <p:txBody>
          <a:bodyPr>
            <a:noAutofit/>
          </a:bodyPr>
          <a:lstStyle/>
          <a:p>
            <a:pPr marL="0" indent="0">
              <a:buNone/>
            </a:pPr>
            <a:r>
              <a:rPr lang="en-GB" sz="2400" b="0" i="0" u="none" strike="noStrike" dirty="0">
                <a:solidFill>
                  <a:srgbClr val="FFBC22"/>
                </a:solidFill>
                <a:effectLst/>
                <a:latin typeface="UICTFontTextStyleTallBody"/>
              </a:rPr>
              <a:t>What challenges did Charlotte first face on her journey?</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What first inspired her to want to play?</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What personal qualities and values has Charlotte shown in her journey through the game? </a:t>
            </a:r>
            <a:endParaRPr lang="en-US" sz="2400" dirty="0">
              <a:solidFill>
                <a:srgbClr val="FFBC22"/>
              </a:solidFill>
            </a:endParaRPr>
          </a:p>
        </p:txBody>
      </p:sp>
    </p:spTree>
    <p:extLst>
      <p:ext uri="{BB962C8B-B14F-4D97-AF65-F5344CB8AC3E}">
        <p14:creationId xmlns:p14="http://schemas.microsoft.com/office/powerpoint/2010/main" val="386506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A81E-9F4F-674E-B894-E69AD3B0F68C}"/>
              </a:ext>
            </a:extLst>
          </p:cNvPr>
          <p:cNvSpPr>
            <a:spLocks noGrp="1"/>
          </p:cNvSpPr>
          <p:nvPr>
            <p:ph type="title"/>
          </p:nvPr>
        </p:nvSpPr>
        <p:spPr/>
        <p:txBody>
          <a:bodyPr/>
          <a:lstStyle/>
          <a:p>
            <a:r>
              <a:rPr lang="en-US" sz="3600" b="1" dirty="0">
                <a:solidFill>
                  <a:srgbClr val="FFBC22"/>
                </a:solidFill>
              </a:rPr>
              <a:t> OVER TO YOU </a:t>
            </a:r>
            <a:r>
              <a:rPr lang="en-GB" sz="3600" b="1" dirty="0">
                <a:solidFill>
                  <a:srgbClr val="FFBC22"/>
                </a:solidFill>
              </a:rPr>
              <a:t>2:</a:t>
            </a:r>
            <a:r>
              <a:rPr lang="en-US" sz="3600" b="1" dirty="0">
                <a:solidFill>
                  <a:srgbClr val="FFBC22"/>
                </a:solidFill>
              </a:rPr>
              <a:t> THINK . . . .</a:t>
            </a:r>
            <a:br>
              <a:rPr lang="en-US" sz="3600" b="1" dirty="0">
                <a:solidFill>
                  <a:srgbClr val="FFBC22"/>
                </a:solidFill>
              </a:rPr>
            </a:br>
            <a:endParaRPr lang="en-US" dirty="0"/>
          </a:p>
        </p:txBody>
      </p:sp>
      <p:pic>
        <p:nvPicPr>
          <p:cNvPr id="5" name="Content Placeholder 5">
            <a:extLst>
              <a:ext uri="{FF2B5EF4-FFF2-40B4-BE49-F238E27FC236}">
                <a16:creationId xmlns:a16="http://schemas.microsoft.com/office/drawing/2014/main" id="{2C1B021E-1463-B341-8033-3B692A1B72B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p:blipFill>
        <p:spPr>
          <a:xfrm>
            <a:off x="7064836" y="2393066"/>
            <a:ext cx="4688657" cy="3137934"/>
          </a:xfrm>
          <a:prstGeom prst="rect">
            <a:avLst/>
          </a:prstGeom>
        </p:spPr>
      </p:pic>
      <p:sp>
        <p:nvSpPr>
          <p:cNvPr id="6" name="Content Placeholder 5">
            <a:extLst>
              <a:ext uri="{FF2B5EF4-FFF2-40B4-BE49-F238E27FC236}">
                <a16:creationId xmlns:a16="http://schemas.microsoft.com/office/drawing/2014/main" id="{4EF232B8-3C41-8746-B430-371811F61BAA}"/>
              </a:ext>
            </a:extLst>
          </p:cNvPr>
          <p:cNvSpPr>
            <a:spLocks noGrp="1"/>
          </p:cNvSpPr>
          <p:nvPr>
            <p:ph sz="half" idx="2"/>
          </p:nvPr>
        </p:nvSpPr>
        <p:spPr>
          <a:xfrm>
            <a:off x="1972617" y="1803799"/>
            <a:ext cx="4688658" cy="4813401"/>
          </a:xfrm>
        </p:spPr>
        <p:txBody>
          <a:bodyPr>
            <a:normAutofit lnSpcReduction="10000"/>
          </a:bodyPr>
          <a:lstStyle/>
          <a:p>
            <a:pPr marL="0" indent="0">
              <a:buNone/>
            </a:pPr>
            <a:r>
              <a:rPr lang="en-GB" b="0" i="0" u="none" strike="noStrike" dirty="0">
                <a:solidFill>
                  <a:srgbClr val="FFBC22"/>
                </a:solidFill>
                <a:effectLst/>
                <a:latin typeface="UICTFontTextStyleTallBody"/>
              </a:rPr>
              <a:t>What are the main changes to the game that she’s seen on her journey? </a:t>
            </a:r>
            <a:br>
              <a:rPr lang="en-GB" dirty="0">
                <a:solidFill>
                  <a:srgbClr val="FFBC22"/>
                </a:solidFill>
              </a:rPr>
            </a:br>
            <a:br>
              <a:rPr lang="en-GB" dirty="0">
                <a:solidFill>
                  <a:srgbClr val="FFBC22"/>
                </a:solidFill>
              </a:rPr>
            </a:br>
            <a:r>
              <a:rPr lang="en-GB" b="0" i="0" u="none" strike="noStrike" dirty="0">
                <a:solidFill>
                  <a:srgbClr val="FFBC22"/>
                </a:solidFill>
                <a:effectLst/>
                <a:latin typeface="UICTFontTextStyleTallBody"/>
              </a:rPr>
              <a:t>What future opportunities and roles in the games does she identify? Which ones excite you and why? </a:t>
            </a:r>
            <a:br>
              <a:rPr lang="en-GB" dirty="0">
                <a:solidFill>
                  <a:srgbClr val="FFBC22"/>
                </a:solidFill>
              </a:rPr>
            </a:br>
            <a:br>
              <a:rPr lang="en-GB" dirty="0">
                <a:solidFill>
                  <a:srgbClr val="FFBC22"/>
                </a:solidFill>
              </a:rPr>
            </a:br>
            <a:r>
              <a:rPr lang="en-GB" b="0" i="0" u="none" strike="noStrike" dirty="0">
                <a:solidFill>
                  <a:srgbClr val="FFBC22"/>
                </a:solidFill>
                <a:effectLst/>
                <a:latin typeface="UICTFontTextStyleTallBody"/>
              </a:rPr>
              <a:t>How has Charlotte inspired you? Write a letter or a Tweet to her explaining your feelings.</a:t>
            </a:r>
            <a:br>
              <a:rPr lang="en-GB" dirty="0">
                <a:solidFill>
                  <a:srgbClr val="FFBC22"/>
                </a:solidFill>
              </a:rPr>
            </a:br>
            <a:br>
              <a:rPr lang="en-GB" dirty="0">
                <a:solidFill>
                  <a:srgbClr val="FFBC22"/>
                </a:solidFill>
              </a:rPr>
            </a:br>
            <a:r>
              <a:rPr lang="en-GB" b="0" i="0" u="none" strike="noStrike" dirty="0">
                <a:solidFill>
                  <a:srgbClr val="FFBC22"/>
                </a:solidFill>
                <a:effectLst/>
                <a:latin typeface="UICTFontTextStyleTallBody"/>
              </a:rPr>
              <a:t>What next steps will you take after listening to Charlotte’s story? </a:t>
            </a:r>
            <a:endParaRPr lang="en-US" dirty="0">
              <a:solidFill>
                <a:srgbClr val="FFBC22"/>
              </a:solidFill>
            </a:endParaRPr>
          </a:p>
        </p:txBody>
      </p:sp>
    </p:spTree>
    <p:extLst>
      <p:ext uri="{BB962C8B-B14F-4D97-AF65-F5344CB8AC3E}">
        <p14:creationId xmlns:p14="http://schemas.microsoft.com/office/powerpoint/2010/main" val="38940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A81E-9F4F-674E-B894-E69AD3B0F68C}"/>
              </a:ext>
            </a:extLst>
          </p:cNvPr>
          <p:cNvSpPr>
            <a:spLocks noGrp="1"/>
          </p:cNvSpPr>
          <p:nvPr>
            <p:ph type="title"/>
          </p:nvPr>
        </p:nvSpPr>
        <p:spPr/>
        <p:txBody>
          <a:bodyPr>
            <a:normAutofit fontScale="90000"/>
          </a:bodyPr>
          <a:lstStyle/>
          <a:p>
            <a:r>
              <a:rPr lang="en-US" sz="3600" b="1" dirty="0">
                <a:solidFill>
                  <a:srgbClr val="FFBC22"/>
                </a:solidFill>
              </a:rPr>
              <a:t> OVER TO YOU </a:t>
            </a:r>
            <a:r>
              <a:rPr lang="en-GB" sz="3600" b="1" dirty="0">
                <a:solidFill>
                  <a:srgbClr val="FFBC22"/>
                </a:solidFill>
              </a:rPr>
              <a:t>2:</a:t>
            </a:r>
            <a:r>
              <a:rPr lang="en-US" sz="3600" b="1" dirty="0">
                <a:solidFill>
                  <a:srgbClr val="FFBC22"/>
                </a:solidFill>
              </a:rPr>
              <a:t> THINK</a:t>
            </a:r>
            <a:r>
              <a:rPr lang="en-GB" sz="3600" b="1" dirty="0">
                <a:solidFill>
                  <a:srgbClr val="FFBC22"/>
                </a:solidFill>
              </a:rPr>
              <a:t>ING FURTHER</a:t>
            </a:r>
            <a:br>
              <a:rPr lang="en-US" sz="3600" b="1" dirty="0">
                <a:solidFill>
                  <a:srgbClr val="FFBC22"/>
                </a:solidFill>
              </a:rPr>
            </a:br>
            <a:endParaRPr lang="en-US" dirty="0"/>
          </a:p>
        </p:txBody>
      </p:sp>
      <p:pic>
        <p:nvPicPr>
          <p:cNvPr id="5" name="Content Placeholder 5">
            <a:extLst>
              <a:ext uri="{FF2B5EF4-FFF2-40B4-BE49-F238E27FC236}">
                <a16:creationId xmlns:a16="http://schemas.microsoft.com/office/drawing/2014/main" id="{2C1B021E-1463-B341-8033-3B692A1B72B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7298531" y="1887522"/>
            <a:ext cx="4486070" cy="4012417"/>
          </a:xfrm>
          <a:prstGeom prst="rect">
            <a:avLst/>
          </a:prstGeom>
        </p:spPr>
      </p:pic>
      <p:sp>
        <p:nvSpPr>
          <p:cNvPr id="6" name="Content Placeholder 5">
            <a:extLst>
              <a:ext uri="{FF2B5EF4-FFF2-40B4-BE49-F238E27FC236}">
                <a16:creationId xmlns:a16="http://schemas.microsoft.com/office/drawing/2014/main" id="{4EF232B8-3C41-8746-B430-371811F61BAA}"/>
              </a:ext>
            </a:extLst>
          </p:cNvPr>
          <p:cNvSpPr>
            <a:spLocks noGrp="1"/>
          </p:cNvSpPr>
          <p:nvPr>
            <p:ph sz="half" idx="2"/>
          </p:nvPr>
        </p:nvSpPr>
        <p:spPr>
          <a:xfrm>
            <a:off x="1972617" y="1803799"/>
            <a:ext cx="4688658" cy="4813401"/>
          </a:xfrm>
        </p:spPr>
        <p:txBody>
          <a:bodyPr>
            <a:normAutofit/>
          </a:bodyPr>
          <a:lstStyle/>
          <a:p>
            <a:r>
              <a:rPr lang="en-GB" sz="2400" b="0" i="0" u="none" strike="noStrike" dirty="0">
                <a:solidFill>
                  <a:srgbClr val="FFBC22"/>
                </a:solidFill>
                <a:effectLst/>
                <a:latin typeface="UICTFontTextStyleTallBody"/>
              </a:rPr>
              <a:t>Charlotte is a captain and leader? What do you see as the qualities of a leader?</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How do you show those qualities now?</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What will you do to develop them further in the future? </a:t>
            </a:r>
            <a:br>
              <a:rPr lang="en-GB" sz="2400" dirty="0">
                <a:solidFill>
                  <a:srgbClr val="FFBC22"/>
                </a:solidFill>
              </a:rPr>
            </a:br>
            <a:endParaRPr lang="en-US" sz="2400" dirty="0">
              <a:solidFill>
                <a:srgbClr val="FFBC22"/>
              </a:solidFill>
            </a:endParaRPr>
          </a:p>
        </p:txBody>
      </p:sp>
    </p:spTree>
    <p:extLst>
      <p:ext uri="{BB962C8B-B14F-4D97-AF65-F5344CB8AC3E}">
        <p14:creationId xmlns:p14="http://schemas.microsoft.com/office/powerpoint/2010/main" val="336988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CE09-1CA0-AB4B-BF2B-0DC9BC6EB619}"/>
              </a:ext>
            </a:extLst>
          </p:cNvPr>
          <p:cNvSpPr>
            <a:spLocks noGrp="1"/>
          </p:cNvSpPr>
          <p:nvPr>
            <p:ph type="title"/>
          </p:nvPr>
        </p:nvSpPr>
        <p:spPr/>
        <p:txBody>
          <a:bodyPr>
            <a:normAutofit fontScale="90000"/>
          </a:bodyPr>
          <a:lstStyle/>
          <a:p>
            <a:r>
              <a:rPr lang="en-US" sz="3200" b="1" dirty="0">
                <a:solidFill>
                  <a:srgbClr val="FFBC22"/>
                </a:solidFill>
              </a:rPr>
              <a:t> OVER TO YOU </a:t>
            </a:r>
            <a:r>
              <a:rPr lang="en-GB" sz="3200" b="1" dirty="0">
                <a:solidFill>
                  <a:srgbClr val="FFBC22"/>
                </a:solidFill>
              </a:rPr>
              <a:t>2:</a:t>
            </a:r>
            <a:r>
              <a:rPr lang="en-US" sz="3200" b="1" dirty="0">
                <a:solidFill>
                  <a:srgbClr val="FFBC22"/>
                </a:solidFill>
              </a:rPr>
              <a:t> THINK</a:t>
            </a:r>
            <a:r>
              <a:rPr lang="en-GB" sz="3200" b="1" dirty="0">
                <a:solidFill>
                  <a:srgbClr val="FFBC22"/>
                </a:solidFill>
              </a:rPr>
              <a:t>ING FURTHER</a:t>
            </a:r>
            <a:br>
              <a:rPr lang="en-US" sz="3200" b="1" dirty="0">
                <a:solidFill>
                  <a:srgbClr val="FFBC22"/>
                </a:solidFill>
              </a:rPr>
            </a:br>
            <a:br>
              <a:rPr lang="en-US" dirty="0"/>
            </a:br>
            <a:endParaRPr lang="en-US" dirty="0"/>
          </a:p>
        </p:txBody>
      </p:sp>
      <p:pic>
        <p:nvPicPr>
          <p:cNvPr id="6" name="Content Placeholder 5">
            <a:extLst>
              <a:ext uri="{FF2B5EF4-FFF2-40B4-BE49-F238E27FC236}">
                <a16:creationId xmlns:a16="http://schemas.microsoft.com/office/drawing/2014/main" id="{F5EDCE03-6F0F-304A-90FB-5C5B86B0DD7B}"/>
              </a:ext>
            </a:extLst>
          </p:cNvPr>
          <p:cNvPicPr>
            <a:picLocks noGrp="1" noChangeAspect="1"/>
          </p:cNvPicPr>
          <p:nvPr>
            <p:ph sz="half" idx="1"/>
          </p:nvPr>
        </p:nvPicPr>
        <p:blipFill>
          <a:blip r:embed="rId2"/>
          <a:srcRect/>
          <a:stretch/>
        </p:blipFill>
        <p:spPr>
          <a:xfrm>
            <a:off x="6302842" y="1887522"/>
            <a:ext cx="4258015" cy="4258015"/>
          </a:xfrm>
          <a:prstGeom prst="rect">
            <a:avLst/>
          </a:prstGeom>
        </p:spPr>
      </p:pic>
      <p:sp>
        <p:nvSpPr>
          <p:cNvPr id="7" name="Content Placeholder 6">
            <a:extLst>
              <a:ext uri="{FF2B5EF4-FFF2-40B4-BE49-F238E27FC236}">
                <a16:creationId xmlns:a16="http://schemas.microsoft.com/office/drawing/2014/main" id="{071F45E0-169B-2942-B52C-9E1D05917B7B}"/>
              </a:ext>
            </a:extLst>
          </p:cNvPr>
          <p:cNvSpPr>
            <a:spLocks noGrp="1"/>
          </p:cNvSpPr>
          <p:nvPr>
            <p:ph sz="half" idx="2"/>
          </p:nvPr>
        </p:nvSpPr>
        <p:spPr>
          <a:xfrm>
            <a:off x="1312715" y="2176624"/>
            <a:ext cx="3894222" cy="3997829"/>
          </a:xfrm>
        </p:spPr>
        <p:txBody>
          <a:bodyPr>
            <a:noAutofit/>
          </a:bodyPr>
          <a:lstStyle/>
          <a:p>
            <a:pPr marL="0" indent="0">
              <a:buNone/>
            </a:pPr>
            <a:r>
              <a:rPr lang="en-GB" sz="2400" b="0" i="0" u="none" strike="noStrike" dirty="0">
                <a:solidFill>
                  <a:srgbClr val="FFBC22"/>
                </a:solidFill>
                <a:effectLst/>
                <a:latin typeface="UICTFontTextStyleTallBody"/>
              </a:rPr>
              <a:t>Rachel </a:t>
            </a:r>
            <a:r>
              <a:rPr lang="en-GB" sz="2400" b="0" i="0" u="none" strike="noStrike" dirty="0" err="1">
                <a:solidFill>
                  <a:srgbClr val="FFBC22"/>
                </a:solidFill>
                <a:effectLst/>
                <a:latin typeface="UICTFontTextStyleTallBody"/>
              </a:rPr>
              <a:t>Hayhoe-Flint</a:t>
            </a:r>
            <a:r>
              <a:rPr lang="en-GB" sz="2400" b="0" i="0" u="none" strike="noStrike" dirty="0">
                <a:solidFill>
                  <a:srgbClr val="FFBC22"/>
                </a:solidFill>
                <a:effectLst/>
                <a:latin typeface="UICTFontTextStyleTallBody"/>
              </a:rPr>
              <a:t> has come up as an inspirational figure several times now. </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What can you find out about her?</a:t>
            </a:r>
            <a:br>
              <a:rPr lang="en-GB" sz="2400" dirty="0">
                <a:solidFill>
                  <a:srgbClr val="FFBC22"/>
                </a:solidFill>
              </a:rPr>
            </a:br>
            <a:r>
              <a:rPr lang="en-GB" sz="2400" b="0" i="0" u="none" strike="noStrike" dirty="0">
                <a:solidFill>
                  <a:srgbClr val="FFBC22"/>
                </a:solidFill>
                <a:effectLst/>
                <a:latin typeface="UICTFontTextStyleTallBody"/>
              </a:rPr>
              <a:t>Why was she such an inspiration? </a:t>
            </a:r>
            <a:br>
              <a:rPr lang="en-GB" sz="2400" dirty="0">
                <a:solidFill>
                  <a:srgbClr val="FFBC22"/>
                </a:solidFill>
              </a:rPr>
            </a:br>
            <a:endParaRPr lang="en-US" sz="2400" dirty="0">
              <a:solidFill>
                <a:srgbClr val="FFBC22"/>
              </a:solidFill>
            </a:endParaRPr>
          </a:p>
        </p:txBody>
      </p:sp>
    </p:spTree>
    <p:extLst>
      <p:ext uri="{BB962C8B-B14F-4D97-AF65-F5344CB8AC3E}">
        <p14:creationId xmlns:p14="http://schemas.microsoft.com/office/powerpoint/2010/main" val="401094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8DD6DE-9AF1-2B45-8C49-108234169A98}"/>
              </a:ext>
            </a:extLst>
          </p:cNvPr>
          <p:cNvPicPr>
            <a:picLocks noGrp="1" noChangeAspect="1"/>
          </p:cNvPicPr>
          <p:nvPr>
            <p:ph idx="1"/>
          </p:nvPr>
        </p:nvPicPr>
        <p:blipFill>
          <a:blip r:embed="rId2"/>
          <a:srcRect/>
          <a:stretch/>
        </p:blipFill>
        <p:spPr>
          <a:xfrm>
            <a:off x="5739272" y="2419592"/>
            <a:ext cx="6151742" cy="3457068"/>
          </a:xfrm>
        </p:spPr>
      </p:pic>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865126"/>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GB" sz="4400" b="1" dirty="0">
                <a:solidFill>
                  <a:srgbClr val="FFBC22"/>
                </a:solidFill>
              </a:rPr>
              <a:t>LAUREN BELL – STARTING A PROFESSIONAL CRICKET CAREER</a:t>
            </a:r>
            <a:endParaRPr lang="en-US" sz="4400" b="1" dirty="0">
              <a:solidFill>
                <a:srgbClr val="FFBC22"/>
              </a:solidFill>
            </a:endParaRPr>
          </a:p>
        </p:txBody>
      </p:sp>
      <p:sp>
        <p:nvSpPr>
          <p:cNvPr id="7" name="TextBox 6">
            <a:extLst>
              <a:ext uri="{FF2B5EF4-FFF2-40B4-BE49-F238E27FC236}">
                <a16:creationId xmlns:a16="http://schemas.microsoft.com/office/drawing/2014/main" id="{41F97843-68AF-7841-BB93-DDFAEA360D47}"/>
              </a:ext>
            </a:extLst>
          </p:cNvPr>
          <p:cNvSpPr txBox="1"/>
          <p:nvPr/>
        </p:nvSpPr>
        <p:spPr>
          <a:xfrm>
            <a:off x="1037968" y="2049417"/>
            <a:ext cx="4337222" cy="4154984"/>
          </a:xfrm>
          <a:prstGeom prst="rect">
            <a:avLst/>
          </a:prstGeom>
          <a:noFill/>
        </p:spPr>
        <p:txBody>
          <a:bodyPr wrap="square" rtlCol="0">
            <a:spAutoFit/>
          </a:bodyPr>
          <a:lstStyle/>
          <a:p>
            <a:r>
              <a:rPr lang="en-GB" sz="2400" b="1" dirty="0">
                <a:solidFill>
                  <a:srgbClr val="FFBC22"/>
                </a:solidFill>
              </a:rPr>
              <a:t>Lauren Bell started her cricketing journey playing through the Chance to Shine scheme at her local primary school. She has become one of the first of a new generation of professional women's cricketers with her sites set on representing England in the near future….</a:t>
            </a:r>
            <a:endParaRPr lang="en-US" sz="2400" b="1" dirty="0">
              <a:solidFill>
                <a:srgbClr val="FFBC22"/>
              </a:solidFill>
            </a:endParaRPr>
          </a:p>
        </p:txBody>
      </p:sp>
    </p:spTree>
    <p:extLst>
      <p:ext uri="{BB962C8B-B14F-4D97-AF65-F5344CB8AC3E}">
        <p14:creationId xmlns:p14="http://schemas.microsoft.com/office/powerpoint/2010/main" val="182982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a:xfrm>
            <a:off x="2331739" y="638235"/>
            <a:ext cx="6233354" cy="549202"/>
          </a:xfrm>
        </p:spPr>
        <p:txBody>
          <a:bodyPr>
            <a:noAutofit/>
          </a:bodyPr>
          <a:lstStyle/>
          <a:p>
            <a:pPr algn="l"/>
            <a:r>
              <a:rPr lang="en-GB" sz="4000" b="1" dirty="0">
                <a:solidFill>
                  <a:srgbClr val="FFBC22"/>
                </a:solidFill>
              </a:rPr>
              <a:t>Introducing…</a:t>
            </a:r>
            <a:endParaRPr lang="en-GB" sz="4000" dirty="0">
              <a:solidFill>
                <a:srgbClr val="FFBC22"/>
              </a:solidFill>
            </a:endParaRPr>
          </a:p>
        </p:txBody>
      </p:sp>
      <p:pic>
        <p:nvPicPr>
          <p:cNvPr id="6" name="Content Placeholder 5" descr="A person throwing a ball&#10;">
            <a:extLst>
              <a:ext uri="{FF2B5EF4-FFF2-40B4-BE49-F238E27FC236}">
                <a16:creationId xmlns:a16="http://schemas.microsoft.com/office/drawing/2014/main" id="{A0D6756E-E81B-6345-BA55-52412B944BC9}"/>
              </a:ext>
            </a:extLst>
          </p:cNvPr>
          <p:cNvPicPr>
            <a:picLocks noGrp="1" noChangeAspect="1"/>
          </p:cNvPicPr>
          <p:nvPr>
            <p:ph idx="1"/>
          </p:nvPr>
        </p:nvPicPr>
        <p:blipFill>
          <a:blip r:embed="rId2"/>
          <a:srcRect/>
          <a:stretch/>
        </p:blipFill>
        <p:spPr>
          <a:xfrm>
            <a:off x="3415822" y="1447737"/>
            <a:ext cx="6233354" cy="3499789"/>
          </a:xfrm>
          <a:prstGeom prst="rect">
            <a:avLst/>
          </a:prstGeom>
        </p:spPr>
      </p:pic>
      <p:sp>
        <p:nvSpPr>
          <p:cNvPr id="7" name="TextBox 6">
            <a:extLst>
              <a:ext uri="{FF2B5EF4-FFF2-40B4-BE49-F238E27FC236}">
                <a16:creationId xmlns:a16="http://schemas.microsoft.com/office/drawing/2014/main" id="{B0A75513-2543-4942-ADA5-0013C6166C61}"/>
              </a:ext>
            </a:extLst>
          </p:cNvPr>
          <p:cNvSpPr txBox="1"/>
          <p:nvPr/>
        </p:nvSpPr>
        <p:spPr>
          <a:xfrm>
            <a:off x="5279010" y="5111190"/>
            <a:ext cx="4370166" cy="615553"/>
          </a:xfrm>
          <a:prstGeom prst="rect">
            <a:avLst/>
          </a:prstGeom>
          <a:noFill/>
        </p:spPr>
        <p:txBody>
          <a:bodyPr wrap="square" rtlCol="0">
            <a:spAutoFit/>
          </a:bodyPr>
          <a:lstStyle/>
          <a:p>
            <a:pPr algn="r"/>
            <a:r>
              <a:rPr lang="en-GB" sz="3400" b="1" dirty="0">
                <a:solidFill>
                  <a:srgbClr val="FFBC22"/>
                </a:solidFill>
                <a:hlinkClick r:id="rId3">
                  <a:extLst>
                    <a:ext uri="{A12FA001-AC4F-418D-AE19-62706E023703}">
                      <ahyp:hlinkClr xmlns:ahyp="http://schemas.microsoft.com/office/drawing/2018/hyperlinkcolor" val="tx"/>
                    </a:ext>
                  </a:extLst>
                </a:hlinkClick>
              </a:rPr>
              <a:t>Watch the interview!</a:t>
            </a:r>
            <a:endParaRPr lang="en-GB" sz="3400" dirty="0">
              <a:solidFill>
                <a:srgbClr val="FFBC22"/>
              </a:solidFill>
            </a:endParaRPr>
          </a:p>
        </p:txBody>
      </p:sp>
      <p:sp>
        <p:nvSpPr>
          <p:cNvPr id="8" name="Action Button: Go Forward or Next 7">
            <a:hlinkClick r:id="rId3" highlightClick="1"/>
            <a:extLst>
              <a:ext uri="{FF2B5EF4-FFF2-40B4-BE49-F238E27FC236}">
                <a16:creationId xmlns:a16="http://schemas.microsoft.com/office/drawing/2014/main" id="{14CE32E9-D28D-4C8B-A069-E9C6D40A305C}"/>
              </a:ext>
            </a:extLst>
          </p:cNvPr>
          <p:cNvSpPr/>
          <p:nvPr/>
        </p:nvSpPr>
        <p:spPr>
          <a:xfrm>
            <a:off x="4553145" y="5158362"/>
            <a:ext cx="631597" cy="521208"/>
          </a:xfrm>
          <a:prstGeom prst="actionButtonForwardNext">
            <a:avLst/>
          </a:prstGeom>
          <a:solidFill>
            <a:srgbClr val="FFB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33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F123-A9CE-CF4A-8161-08924CE53DA4}"/>
              </a:ext>
            </a:extLst>
          </p:cNvPr>
          <p:cNvSpPr>
            <a:spLocks noGrp="1"/>
          </p:cNvSpPr>
          <p:nvPr>
            <p:ph type="title"/>
          </p:nvPr>
        </p:nvSpPr>
        <p:spPr/>
        <p:txBody>
          <a:bodyPr>
            <a:normAutofit fontScale="90000"/>
          </a:bodyPr>
          <a:lstStyle/>
          <a:p>
            <a:r>
              <a:rPr lang="en-US" sz="3200" b="1" dirty="0">
                <a:solidFill>
                  <a:srgbClr val="FFBC22"/>
                </a:solidFill>
              </a:rPr>
              <a:t> OVER TO YOU </a:t>
            </a:r>
            <a:r>
              <a:rPr lang="en-GB" sz="3200" b="1" dirty="0">
                <a:solidFill>
                  <a:srgbClr val="FFBC22"/>
                </a:solidFill>
              </a:rPr>
              <a:t>3:</a:t>
            </a:r>
            <a:r>
              <a:rPr lang="en-US" sz="3200" b="1">
                <a:solidFill>
                  <a:srgbClr val="FFBC22"/>
                </a:solidFill>
              </a:rPr>
              <a:t> THINK</a:t>
            </a:r>
            <a:r>
              <a:rPr lang="en-GB" sz="3200" b="1">
                <a:solidFill>
                  <a:srgbClr val="FFBC22"/>
                </a:solidFill>
              </a:rPr>
              <a:t>…</a:t>
            </a:r>
            <a:br>
              <a:rPr lang="en-US" sz="3200" b="1" dirty="0">
                <a:solidFill>
                  <a:srgbClr val="FFBC22"/>
                </a:solidFill>
              </a:rPr>
            </a:br>
            <a:br>
              <a:rPr lang="en-US" dirty="0"/>
            </a:br>
            <a:endParaRPr lang="en-US" dirty="0"/>
          </a:p>
        </p:txBody>
      </p:sp>
      <p:pic>
        <p:nvPicPr>
          <p:cNvPr id="6" name="Content Placeholder 5">
            <a:extLst>
              <a:ext uri="{FF2B5EF4-FFF2-40B4-BE49-F238E27FC236}">
                <a16:creationId xmlns:a16="http://schemas.microsoft.com/office/drawing/2014/main" id="{1DB3C0D3-D92F-8348-8C14-77D53E836FD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p:blipFill>
        <p:spPr>
          <a:xfrm>
            <a:off x="6404576" y="607634"/>
            <a:ext cx="3894221" cy="5841332"/>
          </a:xfrm>
          <a:prstGeom prst="rect">
            <a:avLst/>
          </a:prstGeom>
        </p:spPr>
      </p:pic>
      <p:sp>
        <p:nvSpPr>
          <p:cNvPr id="7" name="Content Placeholder 6">
            <a:extLst>
              <a:ext uri="{FF2B5EF4-FFF2-40B4-BE49-F238E27FC236}">
                <a16:creationId xmlns:a16="http://schemas.microsoft.com/office/drawing/2014/main" id="{EBF40E92-36C9-2F43-914C-EFDB54E834B4}"/>
              </a:ext>
            </a:extLst>
          </p:cNvPr>
          <p:cNvSpPr>
            <a:spLocks noGrp="1"/>
          </p:cNvSpPr>
          <p:nvPr>
            <p:ph sz="half" idx="2"/>
          </p:nvPr>
        </p:nvSpPr>
        <p:spPr>
          <a:xfrm>
            <a:off x="2201778" y="2052385"/>
            <a:ext cx="3894222" cy="3997829"/>
          </a:xfrm>
        </p:spPr>
        <p:txBody>
          <a:bodyPr>
            <a:noAutofit/>
          </a:bodyPr>
          <a:lstStyle/>
          <a:p>
            <a:pPr marL="0" indent="0">
              <a:buNone/>
            </a:pPr>
            <a:r>
              <a:rPr lang="en-GB" sz="2400" b="0" i="0" u="none" strike="noStrike" dirty="0">
                <a:solidFill>
                  <a:srgbClr val="FFBC22"/>
                </a:solidFill>
                <a:effectLst/>
                <a:latin typeface="UICTFontTextStyleTallBody"/>
              </a:rPr>
              <a:t>What advice does Lauren offer? </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Can you apply any of this to your learning? </a:t>
            </a:r>
            <a:br>
              <a:rPr lang="en-GB" sz="2400" dirty="0">
                <a:solidFill>
                  <a:srgbClr val="FFBC22"/>
                </a:solidFill>
              </a:rPr>
            </a:br>
            <a:br>
              <a:rPr lang="en-GB" sz="2400" dirty="0">
                <a:solidFill>
                  <a:srgbClr val="FFBC22"/>
                </a:solidFill>
              </a:rPr>
            </a:br>
            <a:r>
              <a:rPr lang="en-GB" sz="2400" b="0" i="0" u="none" strike="noStrike" dirty="0">
                <a:solidFill>
                  <a:srgbClr val="FFBC22"/>
                </a:solidFill>
                <a:effectLst/>
                <a:latin typeface="UICTFontTextStyleTallBody"/>
              </a:rPr>
              <a:t>What major changes and new opportunities does she identify? </a:t>
            </a:r>
            <a:endParaRPr lang="en-US" sz="2400" dirty="0">
              <a:solidFill>
                <a:srgbClr val="FFBC22"/>
              </a:solidFill>
            </a:endParaRPr>
          </a:p>
        </p:txBody>
      </p:sp>
    </p:spTree>
    <p:extLst>
      <p:ext uri="{BB962C8B-B14F-4D97-AF65-F5344CB8AC3E}">
        <p14:creationId xmlns:p14="http://schemas.microsoft.com/office/powerpoint/2010/main" val="44634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p:txBody>
          <a:bodyPr/>
          <a:lstStyle/>
          <a:p>
            <a:r>
              <a:rPr lang="en-GB" b="1" dirty="0">
                <a:solidFill>
                  <a:srgbClr val="FFBC22"/>
                </a:solidFill>
              </a:rPr>
              <a:t>The Hundred… a brilliant new version of the game! </a:t>
            </a:r>
            <a:endParaRPr lang="en-US" b="1" dirty="0">
              <a:solidFill>
                <a:srgbClr val="FFBC22"/>
              </a:solidFill>
            </a:endParaRPr>
          </a:p>
        </p:txBody>
      </p:sp>
      <p:pic>
        <p:nvPicPr>
          <p:cNvPr id="6" name="Content Placeholder 5">
            <a:extLst>
              <a:ext uri="{FF2B5EF4-FFF2-40B4-BE49-F238E27FC236}">
                <a16:creationId xmlns:a16="http://schemas.microsoft.com/office/drawing/2014/main" id="{A0D6756E-E81B-6345-BA55-52412B944BC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18291" y="2052638"/>
            <a:ext cx="7106355" cy="3997325"/>
          </a:xfrm>
          <a:prstGeom prst="rect">
            <a:avLst/>
          </a:prstGeom>
        </p:spPr>
      </p:pic>
    </p:spTree>
    <p:extLst>
      <p:ext uri="{BB962C8B-B14F-4D97-AF65-F5344CB8AC3E}">
        <p14:creationId xmlns:p14="http://schemas.microsoft.com/office/powerpoint/2010/main" val="253319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8600303" cy="1865126"/>
          </a:xfrm>
          <a:prstGeom prst="rect">
            <a:avLst/>
          </a:prstGeom>
          <a:solidFill>
            <a:srgbClr val="2D3C35"/>
          </a:solidFill>
        </p:spPr>
        <p:txBody>
          <a:bodyPr wrap="square" rtlCol="0" anchor="t">
            <a:spAutoFit/>
          </a:bodyPr>
          <a:lstStyle/>
          <a:p>
            <a:endParaRPr lang="en-US" sz="4000" b="1" dirty="0">
              <a:solidFill>
                <a:srgbClr val="FFBC22"/>
              </a:solidFill>
            </a:endParaRPr>
          </a:p>
          <a:p>
            <a:pPr algn="l"/>
            <a:r>
              <a:rPr lang="en-GB" sz="4400" b="1" dirty="0">
                <a:solidFill>
                  <a:srgbClr val="FFBC22"/>
                </a:solidFill>
              </a:rPr>
              <a:t>WHY GET INVOLVED IN CRICKET?</a:t>
            </a:r>
            <a:endParaRPr lang="en-US" sz="4400" b="1" dirty="0">
              <a:solidFill>
                <a:srgbClr val="FFBC22"/>
              </a:solidFill>
            </a:endParaRPr>
          </a:p>
        </p:txBody>
      </p:sp>
      <p:sp>
        <p:nvSpPr>
          <p:cNvPr id="7" name="TextBox 6">
            <a:extLst>
              <a:ext uri="{FF2B5EF4-FFF2-40B4-BE49-F238E27FC236}">
                <a16:creationId xmlns:a16="http://schemas.microsoft.com/office/drawing/2014/main" id="{41F97843-68AF-7841-BB93-DDFAEA360D47}"/>
              </a:ext>
            </a:extLst>
          </p:cNvPr>
          <p:cNvSpPr txBox="1"/>
          <p:nvPr/>
        </p:nvSpPr>
        <p:spPr>
          <a:xfrm>
            <a:off x="1037968" y="2049417"/>
            <a:ext cx="5603464" cy="3416320"/>
          </a:xfrm>
          <a:prstGeom prst="rect">
            <a:avLst/>
          </a:prstGeom>
          <a:noFill/>
        </p:spPr>
        <p:txBody>
          <a:bodyPr wrap="square" rtlCol="0">
            <a:spAutoFit/>
          </a:bodyPr>
          <a:lstStyle/>
          <a:p>
            <a:r>
              <a:rPr lang="en-GB" sz="2400" b="1" dirty="0">
                <a:solidFill>
                  <a:srgbClr val="FFBC22"/>
                </a:solidFill>
              </a:rPr>
              <a:t>Shristi from Slough is a member of the Berkshire Under 13 girls team and one of thousands of young women from up and down the country who have taken up cricket over the last few years. It’s a great way to meet new friends, stay fit and be part of a team whilst also learning new skills.</a:t>
            </a:r>
            <a:endParaRPr lang="en-US" sz="2400" b="1" dirty="0">
              <a:solidFill>
                <a:srgbClr val="FFBC22"/>
              </a:solidFill>
            </a:endParaRPr>
          </a:p>
        </p:txBody>
      </p:sp>
      <p:pic>
        <p:nvPicPr>
          <p:cNvPr id="5" name="VIDEO-2021-03-03-11-22-57.mp4" descr="VIDEO-2021-03-03-11-22-57.mp4">
            <a:hlinkClick r:id="" action="ppaction://media"/>
            <a:extLst>
              <a:ext uri="{FF2B5EF4-FFF2-40B4-BE49-F238E27FC236}">
                <a16:creationId xmlns:a16="http://schemas.microsoft.com/office/drawing/2014/main" id="{EC28473E-70A0-5B4D-8638-131A6A98CEC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754928" y="665964"/>
            <a:ext cx="3286983" cy="5807676"/>
          </a:xfrm>
          <a:prstGeom prst="rect">
            <a:avLst/>
          </a:prstGeom>
        </p:spPr>
      </p:pic>
    </p:spTree>
    <p:extLst>
      <p:ext uri="{BB962C8B-B14F-4D97-AF65-F5344CB8AC3E}">
        <p14:creationId xmlns:p14="http://schemas.microsoft.com/office/powerpoint/2010/main" val="14565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54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5"/>
                </p:tgtEl>
              </p:cMediaNode>
            </p:video>
          </p:childTnLst>
        </p:cTn>
      </p:par>
    </p:tnLst>
    <p:bldLst>
      <p:bldP spid="4"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a:xfrm>
            <a:off x="2331739" y="638235"/>
            <a:ext cx="6233354" cy="549202"/>
          </a:xfrm>
        </p:spPr>
        <p:txBody>
          <a:bodyPr>
            <a:noAutofit/>
          </a:bodyPr>
          <a:lstStyle/>
          <a:p>
            <a:pPr algn="l"/>
            <a:r>
              <a:rPr lang="en-GB" sz="4000" b="1" dirty="0">
                <a:solidFill>
                  <a:srgbClr val="FFBC22"/>
                </a:solidFill>
              </a:rPr>
              <a:t>Get Involved…</a:t>
            </a:r>
            <a:endParaRPr lang="en-GB" sz="4000" dirty="0">
              <a:solidFill>
                <a:srgbClr val="FFBC22"/>
              </a:solidFill>
            </a:endParaRPr>
          </a:p>
        </p:txBody>
      </p:sp>
      <p:pic>
        <p:nvPicPr>
          <p:cNvPr id="6" name="Content Placeholder 5" descr="Two people posing for a picture in a sports stadium&#10;">
            <a:extLst>
              <a:ext uri="{FF2B5EF4-FFF2-40B4-BE49-F238E27FC236}">
                <a16:creationId xmlns:a16="http://schemas.microsoft.com/office/drawing/2014/main" id="{A0D6756E-E81B-6345-BA55-52412B944BC9}"/>
              </a:ext>
            </a:extLst>
          </p:cNvPr>
          <p:cNvPicPr>
            <a:picLocks noGrp="1" noChangeAspect="1"/>
          </p:cNvPicPr>
          <p:nvPr>
            <p:ph idx="1"/>
          </p:nvPr>
        </p:nvPicPr>
        <p:blipFill>
          <a:blip r:embed="rId2"/>
          <a:srcRect/>
          <a:stretch/>
        </p:blipFill>
        <p:spPr>
          <a:xfrm>
            <a:off x="3425650" y="1447737"/>
            <a:ext cx="6213697" cy="3499789"/>
          </a:xfrm>
          <a:prstGeom prst="rect">
            <a:avLst/>
          </a:prstGeom>
        </p:spPr>
      </p:pic>
      <p:sp>
        <p:nvSpPr>
          <p:cNvPr id="7" name="TextBox 6">
            <a:extLst>
              <a:ext uri="{FF2B5EF4-FFF2-40B4-BE49-F238E27FC236}">
                <a16:creationId xmlns:a16="http://schemas.microsoft.com/office/drawing/2014/main" id="{B0A75513-2543-4942-ADA5-0013C6166C61}"/>
              </a:ext>
            </a:extLst>
          </p:cNvPr>
          <p:cNvSpPr txBox="1"/>
          <p:nvPr/>
        </p:nvSpPr>
        <p:spPr>
          <a:xfrm>
            <a:off x="3930977" y="5111190"/>
            <a:ext cx="6372519" cy="615553"/>
          </a:xfrm>
          <a:prstGeom prst="rect">
            <a:avLst/>
          </a:prstGeom>
          <a:noFill/>
        </p:spPr>
        <p:txBody>
          <a:bodyPr wrap="square" rtlCol="0">
            <a:spAutoFit/>
          </a:bodyPr>
          <a:lstStyle/>
          <a:p>
            <a:pPr algn="r"/>
            <a:r>
              <a:rPr lang="en-GB" sz="3400" b="1" dirty="0">
                <a:solidFill>
                  <a:srgbClr val="FFBC22"/>
                </a:solidFill>
                <a:hlinkClick r:id="rId3">
                  <a:extLst>
                    <a:ext uri="{A12FA001-AC4F-418D-AE19-62706E023703}">
                      <ahyp:hlinkClr xmlns:ahyp="http://schemas.microsoft.com/office/drawing/2018/hyperlinkcolor" val="tx"/>
                    </a:ext>
                  </a:extLst>
                </a:hlinkClick>
              </a:rPr>
              <a:t>Listen to Lauren &amp; Charlotte!</a:t>
            </a:r>
            <a:endParaRPr lang="en-GB" sz="3400" dirty="0">
              <a:solidFill>
                <a:srgbClr val="FFBC22"/>
              </a:solidFill>
            </a:endParaRPr>
          </a:p>
        </p:txBody>
      </p:sp>
      <p:sp>
        <p:nvSpPr>
          <p:cNvPr id="8" name="Action Button: Go Forward or Next 7">
            <a:hlinkClick r:id="rId3" highlightClick="1"/>
            <a:extLst>
              <a:ext uri="{FF2B5EF4-FFF2-40B4-BE49-F238E27FC236}">
                <a16:creationId xmlns:a16="http://schemas.microsoft.com/office/drawing/2014/main" id="{14CE32E9-D28D-4C8B-A069-E9C6D40A305C}"/>
              </a:ext>
            </a:extLst>
          </p:cNvPr>
          <p:cNvSpPr/>
          <p:nvPr/>
        </p:nvSpPr>
        <p:spPr>
          <a:xfrm>
            <a:off x="3425650" y="5158362"/>
            <a:ext cx="631597" cy="521208"/>
          </a:xfrm>
          <a:prstGeom prst="actionButtonForwardNext">
            <a:avLst/>
          </a:prstGeom>
          <a:solidFill>
            <a:srgbClr val="FFB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67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8600303" cy="1865126"/>
          </a:xfrm>
          <a:prstGeom prst="rect">
            <a:avLst/>
          </a:prstGeom>
          <a:solidFill>
            <a:srgbClr val="2D3C35"/>
          </a:solidFill>
        </p:spPr>
        <p:txBody>
          <a:bodyPr wrap="square" rtlCol="0" anchor="t">
            <a:spAutoFit/>
          </a:bodyPr>
          <a:lstStyle/>
          <a:p>
            <a:endParaRPr lang="en-US" sz="4000" b="1" dirty="0">
              <a:solidFill>
                <a:srgbClr val="FFBC22"/>
              </a:solidFill>
            </a:endParaRPr>
          </a:p>
          <a:p>
            <a:pPr algn="l"/>
            <a:r>
              <a:rPr lang="en-GB" sz="4400" b="1" dirty="0">
                <a:solidFill>
                  <a:srgbClr val="FFBC22"/>
                </a:solidFill>
              </a:rPr>
              <a:t>HOW CAN I GET </a:t>
            </a:r>
            <a:br>
              <a:rPr lang="en-GB" sz="4400" b="1" dirty="0">
                <a:solidFill>
                  <a:srgbClr val="FFBC22"/>
                </a:solidFill>
              </a:rPr>
            </a:br>
            <a:r>
              <a:rPr lang="en-GB" sz="4400" b="1" dirty="0">
                <a:solidFill>
                  <a:srgbClr val="FFBC22"/>
                </a:solidFill>
              </a:rPr>
              <a:t>INVOLVED? </a:t>
            </a:r>
            <a:endParaRPr lang="en-US" sz="4400" b="1" dirty="0">
              <a:solidFill>
                <a:srgbClr val="FFBC22"/>
              </a:solidFill>
            </a:endParaRPr>
          </a:p>
        </p:txBody>
      </p:sp>
      <p:sp>
        <p:nvSpPr>
          <p:cNvPr id="7" name="TextBox 6">
            <a:extLst>
              <a:ext uri="{FF2B5EF4-FFF2-40B4-BE49-F238E27FC236}">
                <a16:creationId xmlns:a16="http://schemas.microsoft.com/office/drawing/2014/main" id="{41F97843-68AF-7841-BB93-DDFAEA360D47}"/>
              </a:ext>
            </a:extLst>
          </p:cNvPr>
          <p:cNvSpPr txBox="1"/>
          <p:nvPr/>
        </p:nvSpPr>
        <p:spPr>
          <a:xfrm>
            <a:off x="1037968" y="2049417"/>
            <a:ext cx="5659394" cy="4893647"/>
          </a:xfrm>
          <a:prstGeom prst="rect">
            <a:avLst/>
          </a:prstGeom>
          <a:noFill/>
        </p:spPr>
        <p:txBody>
          <a:bodyPr wrap="square" rtlCol="0">
            <a:spAutoFit/>
          </a:bodyPr>
          <a:lstStyle/>
          <a:p>
            <a:r>
              <a:rPr lang="en-GB" sz="2400" b="1" dirty="0">
                <a:solidFill>
                  <a:srgbClr val="FFBC22"/>
                </a:solidFill>
              </a:rPr>
              <a:t>There are cricket clubs all over the country who offer girls cricket sessions 5 year olds taking part in All Stars Cricket to Women's teams in hard ball leagues.</a:t>
            </a:r>
          </a:p>
          <a:p>
            <a:endParaRPr lang="en-GB" sz="2400" b="1" dirty="0">
              <a:solidFill>
                <a:srgbClr val="FFBC22"/>
              </a:solidFill>
            </a:endParaRPr>
          </a:p>
          <a:p>
            <a:r>
              <a:rPr lang="en-GB" sz="2400" b="1" dirty="0">
                <a:solidFill>
                  <a:srgbClr val="FFBC22"/>
                </a:solidFill>
              </a:rPr>
              <a:t>Head over to the Berkshire Cricket Foundation website to see how you can get involved in cricket in Berkshire . . . .</a:t>
            </a:r>
          </a:p>
          <a:p>
            <a:r>
              <a:rPr lang="en-GB" sz="2400" b="1" dirty="0">
                <a:solidFill>
                  <a:srgbClr val="FFBC22"/>
                </a:solidFill>
                <a:hlinkClick r:id="rId2"/>
              </a:rPr>
              <a:t>www.berkshirecricketfoundation.org</a:t>
            </a:r>
            <a:r>
              <a:rPr lang="en-GB" sz="2400" b="1" dirty="0">
                <a:solidFill>
                  <a:srgbClr val="FFBC22"/>
                </a:solidFill>
              </a:rPr>
              <a:t> </a:t>
            </a:r>
          </a:p>
          <a:p>
            <a:endParaRPr lang="en-GB" sz="2400" b="1" dirty="0">
              <a:solidFill>
                <a:srgbClr val="FFBC22"/>
              </a:solidFill>
            </a:endParaRPr>
          </a:p>
          <a:p>
            <a:endParaRPr lang="en-US" sz="2400" b="1" dirty="0">
              <a:solidFill>
                <a:srgbClr val="FFBC22"/>
              </a:solidFill>
            </a:endParaRPr>
          </a:p>
        </p:txBody>
      </p:sp>
      <p:pic>
        <p:nvPicPr>
          <p:cNvPr id="9" name="Picture 8" descr="A picture containing grass, person, tree, outdoor&#10;&#10;Description automatically generated">
            <a:extLst>
              <a:ext uri="{FF2B5EF4-FFF2-40B4-BE49-F238E27FC236}">
                <a16:creationId xmlns:a16="http://schemas.microsoft.com/office/drawing/2014/main" id="{CA6A75C4-5984-9C42-AA32-64B886E73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8454" y="801858"/>
            <a:ext cx="4893647" cy="4893647"/>
          </a:xfrm>
          <a:prstGeom prst="rect">
            <a:avLst/>
          </a:prstGeom>
        </p:spPr>
      </p:pic>
    </p:spTree>
    <p:extLst>
      <p:ext uri="{BB962C8B-B14F-4D97-AF65-F5344CB8AC3E}">
        <p14:creationId xmlns:p14="http://schemas.microsoft.com/office/powerpoint/2010/main" val="21902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8DD6DE-9AF1-2B45-8C49-108234169A98}"/>
              </a:ext>
            </a:extLst>
          </p:cNvPr>
          <p:cNvPicPr>
            <a:picLocks noGrp="1" noChangeAspect="1"/>
          </p:cNvPicPr>
          <p:nvPr>
            <p:ph idx="1"/>
          </p:nvPr>
        </p:nvPicPr>
        <p:blipFill>
          <a:blip r:embed="rId2"/>
          <a:srcRect/>
          <a:stretch/>
        </p:blipFill>
        <p:spPr>
          <a:xfrm>
            <a:off x="5961863" y="2675444"/>
            <a:ext cx="5727797" cy="3388946"/>
          </a:xfrm>
        </p:spPr>
      </p:pic>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200329"/>
          </a:xfrm>
          <a:prstGeom prst="rect">
            <a:avLst/>
          </a:prstGeom>
          <a:solidFill>
            <a:srgbClr val="2D3C35"/>
          </a:solidFill>
        </p:spPr>
        <p:txBody>
          <a:bodyPr wrap="square" rtlCol="0" anchor="t">
            <a:spAutoFit/>
          </a:bodyPr>
          <a:lstStyle/>
          <a:p>
            <a:pPr algn="ctr"/>
            <a:br>
              <a:rPr lang="en-GB" sz="4000" b="1" dirty="0">
                <a:solidFill>
                  <a:srgbClr val="FFBC22"/>
                </a:solidFill>
              </a:rPr>
            </a:br>
            <a:r>
              <a:rPr lang="en-GB" sz="4000" b="1" dirty="0">
                <a:solidFill>
                  <a:srgbClr val="FFBC22"/>
                </a:solidFill>
              </a:rPr>
              <a:t>T</a:t>
            </a:r>
            <a:r>
              <a:rPr lang="en-US" sz="4000" b="1" dirty="0">
                <a:solidFill>
                  <a:srgbClr val="FFBC22"/>
                </a:solidFill>
              </a:rPr>
              <a:t>HINK</a:t>
            </a:r>
            <a:r>
              <a:rPr lang="en-GB" sz="4000" b="1" dirty="0">
                <a:solidFill>
                  <a:srgbClr val="FFBC22"/>
                </a:solidFill>
              </a:rPr>
              <a:t>ING IT ALL THROUGH..</a:t>
            </a:r>
            <a:r>
              <a:rPr lang="en-US" sz="4000" b="1" dirty="0">
                <a:solidFill>
                  <a:srgbClr val="FFBC22"/>
                </a:solidFill>
              </a:rPr>
              <a:t>.</a:t>
            </a:r>
          </a:p>
        </p:txBody>
      </p:sp>
      <p:sp>
        <p:nvSpPr>
          <p:cNvPr id="7" name="TextBox 6">
            <a:extLst>
              <a:ext uri="{FF2B5EF4-FFF2-40B4-BE49-F238E27FC236}">
                <a16:creationId xmlns:a16="http://schemas.microsoft.com/office/drawing/2014/main" id="{41F97843-68AF-7841-BB93-DDFAEA360D47}"/>
              </a:ext>
            </a:extLst>
          </p:cNvPr>
          <p:cNvSpPr txBox="1"/>
          <p:nvPr/>
        </p:nvSpPr>
        <p:spPr>
          <a:xfrm>
            <a:off x="1023739" y="1667856"/>
            <a:ext cx="4337222" cy="4893647"/>
          </a:xfrm>
          <a:prstGeom prst="rect">
            <a:avLst/>
          </a:prstGeom>
          <a:noFill/>
        </p:spPr>
        <p:txBody>
          <a:bodyPr wrap="square" rtlCol="0">
            <a:spAutoFit/>
          </a:bodyPr>
          <a:lstStyle/>
          <a:p>
            <a:r>
              <a:rPr lang="en-GB" sz="2400" b="1" dirty="0">
                <a:solidFill>
                  <a:srgbClr val="FFBC22"/>
                </a:solidFill>
              </a:rPr>
              <a:t>Produce an exhibition for your classroom, hall or corridor to show the history of the women’s game. Think about:</a:t>
            </a:r>
          </a:p>
          <a:p>
            <a:pPr marL="342900" indent="-342900">
              <a:buFont typeface="Arial" panose="020B0604020202020204" pitchFamily="34" charset="0"/>
              <a:buChar char="•"/>
            </a:pPr>
            <a:endParaRPr lang="en-GB" sz="2400" b="1" dirty="0">
              <a:solidFill>
                <a:srgbClr val="FFBC22"/>
              </a:solidFill>
            </a:endParaRPr>
          </a:p>
          <a:p>
            <a:r>
              <a:rPr lang="en-GB" sz="2400" b="1" dirty="0">
                <a:solidFill>
                  <a:srgbClr val="FFBC22"/>
                </a:solidFill>
              </a:rPr>
              <a:t>Important events and dates</a:t>
            </a:r>
          </a:p>
          <a:p>
            <a:endParaRPr lang="en-GB" sz="2400" b="1" dirty="0">
              <a:solidFill>
                <a:srgbClr val="FFBC22"/>
              </a:solidFill>
            </a:endParaRPr>
          </a:p>
          <a:p>
            <a:r>
              <a:rPr lang="en-GB" sz="2400" b="1" dirty="0">
                <a:solidFill>
                  <a:srgbClr val="FFBC22"/>
                </a:solidFill>
              </a:rPr>
              <a:t>Changes and things that </a:t>
            </a:r>
          </a:p>
          <a:p>
            <a:r>
              <a:rPr lang="en-GB" sz="2400" b="1" dirty="0">
                <a:solidFill>
                  <a:srgbClr val="FFBC22"/>
                </a:solidFill>
              </a:rPr>
              <a:t>have stayed the same</a:t>
            </a:r>
          </a:p>
          <a:p>
            <a:endParaRPr lang="en-GB" sz="2400" b="1" dirty="0">
              <a:solidFill>
                <a:srgbClr val="FFBC22"/>
              </a:solidFill>
            </a:endParaRPr>
          </a:p>
          <a:p>
            <a:r>
              <a:rPr lang="en-GB" sz="2400" b="1" dirty="0">
                <a:solidFill>
                  <a:srgbClr val="FFBC22"/>
                </a:solidFill>
              </a:rPr>
              <a:t>Key players</a:t>
            </a:r>
          </a:p>
          <a:p>
            <a:pPr marL="342900" indent="-342900">
              <a:buFont typeface="Arial" panose="020B0604020202020204" pitchFamily="34" charset="0"/>
              <a:buChar char="•"/>
            </a:pPr>
            <a:endParaRPr lang="en-US" sz="2400" b="1" dirty="0">
              <a:solidFill>
                <a:srgbClr val="FFBC22"/>
              </a:solidFill>
            </a:endParaRPr>
          </a:p>
        </p:txBody>
      </p:sp>
    </p:spTree>
    <p:extLst>
      <p:ext uri="{BB962C8B-B14F-4D97-AF65-F5344CB8AC3E}">
        <p14:creationId xmlns:p14="http://schemas.microsoft.com/office/powerpoint/2010/main" val="39993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8DD6DE-9AF1-2B45-8C49-108234169A9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599135" y="2146463"/>
            <a:ext cx="5729882" cy="3963823"/>
          </a:xfrm>
        </p:spPr>
      </p:pic>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200329"/>
          </a:xfrm>
          <a:prstGeom prst="rect">
            <a:avLst/>
          </a:prstGeom>
          <a:solidFill>
            <a:srgbClr val="2D3C35"/>
          </a:solidFill>
        </p:spPr>
        <p:txBody>
          <a:bodyPr wrap="square" rtlCol="0" anchor="t">
            <a:spAutoFit/>
          </a:bodyPr>
          <a:lstStyle/>
          <a:p>
            <a:pPr algn="ctr"/>
            <a:br>
              <a:rPr lang="en-GB" sz="4000" b="1" dirty="0">
                <a:solidFill>
                  <a:srgbClr val="FFBC22"/>
                </a:solidFill>
              </a:rPr>
            </a:br>
            <a:r>
              <a:rPr lang="en-GB" sz="4000" b="1" dirty="0">
                <a:solidFill>
                  <a:srgbClr val="FFBC22"/>
                </a:solidFill>
              </a:rPr>
              <a:t>T</a:t>
            </a:r>
            <a:r>
              <a:rPr lang="en-US" sz="4000" b="1" dirty="0">
                <a:solidFill>
                  <a:srgbClr val="FFBC22"/>
                </a:solidFill>
              </a:rPr>
              <a:t>HINK</a:t>
            </a:r>
            <a:r>
              <a:rPr lang="en-GB" sz="4000" b="1" dirty="0">
                <a:solidFill>
                  <a:srgbClr val="FFBC22"/>
                </a:solidFill>
              </a:rPr>
              <a:t>ING IT ALL THROUGH…</a:t>
            </a:r>
            <a:endParaRPr lang="en-US" sz="4000" b="1" dirty="0">
              <a:solidFill>
                <a:srgbClr val="FFBC22"/>
              </a:solidFill>
            </a:endParaRPr>
          </a:p>
        </p:txBody>
      </p:sp>
      <p:sp>
        <p:nvSpPr>
          <p:cNvPr id="7" name="TextBox 6">
            <a:extLst>
              <a:ext uri="{FF2B5EF4-FFF2-40B4-BE49-F238E27FC236}">
                <a16:creationId xmlns:a16="http://schemas.microsoft.com/office/drawing/2014/main" id="{41F97843-68AF-7841-BB93-DDFAEA360D47}"/>
              </a:ext>
            </a:extLst>
          </p:cNvPr>
          <p:cNvSpPr txBox="1"/>
          <p:nvPr/>
        </p:nvSpPr>
        <p:spPr>
          <a:xfrm>
            <a:off x="926757" y="1654001"/>
            <a:ext cx="4337222" cy="3539430"/>
          </a:xfrm>
          <a:prstGeom prst="rect">
            <a:avLst/>
          </a:prstGeom>
          <a:noFill/>
        </p:spPr>
        <p:txBody>
          <a:bodyPr wrap="square" rtlCol="0">
            <a:spAutoFit/>
          </a:bodyPr>
          <a:lstStyle/>
          <a:p>
            <a:r>
              <a:rPr lang="en-GB" sz="4000" b="1" dirty="0">
                <a:solidFill>
                  <a:srgbClr val="FFBC22"/>
                </a:solidFill>
              </a:rPr>
              <a:t>Produce a poster or short video to inspire  young women to </a:t>
            </a:r>
            <a:r>
              <a:rPr lang="en-GB" sz="4000" b="1">
                <a:solidFill>
                  <a:srgbClr val="FFBC22"/>
                </a:solidFill>
              </a:rPr>
              <a:t>try Cricket! </a:t>
            </a:r>
            <a:endParaRPr lang="en-GB" sz="4000" b="1" dirty="0">
              <a:solidFill>
                <a:srgbClr val="FFBC22"/>
              </a:solidFill>
            </a:endParaRPr>
          </a:p>
          <a:p>
            <a:pPr marL="342900" indent="-342900">
              <a:buFont typeface="Arial" panose="020B0604020202020204" pitchFamily="34" charset="0"/>
              <a:buChar char="•"/>
            </a:pPr>
            <a:endParaRPr lang="en-US" sz="2400" b="1" dirty="0">
              <a:solidFill>
                <a:srgbClr val="FFBC22"/>
              </a:solidFill>
            </a:endParaRPr>
          </a:p>
        </p:txBody>
      </p:sp>
    </p:spTree>
    <p:extLst>
      <p:ext uri="{BB962C8B-B14F-4D97-AF65-F5344CB8AC3E}">
        <p14:creationId xmlns:p14="http://schemas.microsoft.com/office/powerpoint/2010/main" val="27927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1B3231-1C4D-4AB4-AB8B-D39CCC393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A82619F-6BBD-4913-A4EA-27A2A01F2A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7D32623C-82B3-4C43-98E0-31A4ACA2F7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A28FAB9D-1EE6-43AC-B8F1-6569A0B8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962323-B671-484D-B5A3-CD475433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DEBE4-9960-46D9-8D96-FBDE91728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051120" y="416730"/>
            <a:ext cx="6973781" cy="1077229"/>
          </a:xfrm>
          <a:prstGeom prst="rect">
            <a:avLst/>
          </a:prstGeom>
        </p:spPr>
        <p:txBody>
          <a:bodyPr vert="horz" lIns="91440" tIns="45720" rIns="91440" bIns="45720" rtlCol="0" anchor="t">
            <a:normAutofit fontScale="90000"/>
          </a:bodyPr>
          <a:lstStyle/>
          <a:p>
            <a:pPr algn="l"/>
            <a:endParaRPr lang="en-US" dirty="0"/>
          </a:p>
          <a:p>
            <a:pPr algn="l"/>
            <a:r>
              <a:rPr lang="en-US" b="1" dirty="0">
                <a:solidFill>
                  <a:srgbClr val="FFBC22"/>
                </a:solidFill>
              </a:rPr>
              <a:t>CREDITS &amp; ACKNOWLEDGMENTS</a:t>
            </a:r>
          </a:p>
        </p:txBody>
      </p:sp>
      <p:sp>
        <p:nvSpPr>
          <p:cNvPr id="7" name="TextBox 6">
            <a:extLst>
              <a:ext uri="{FF2B5EF4-FFF2-40B4-BE49-F238E27FC236}">
                <a16:creationId xmlns:a16="http://schemas.microsoft.com/office/drawing/2014/main" id="{41F97843-68AF-7841-BB93-DDFAEA360D47}"/>
              </a:ext>
            </a:extLst>
          </p:cNvPr>
          <p:cNvSpPr txBox="1"/>
          <p:nvPr/>
        </p:nvSpPr>
        <p:spPr>
          <a:xfrm>
            <a:off x="1518698" y="1728592"/>
            <a:ext cx="5014205" cy="4321352"/>
          </a:xfrm>
          <a:prstGeom prst="rect">
            <a:avLst/>
          </a:prstGeom>
        </p:spPr>
        <p:txBody>
          <a:bodyPr vert="horz" lIns="91440" tIns="45720" rIns="91440" bIns="45720" rtlCol="0" anchor="ctr">
            <a:normAutofit fontScale="55000" lnSpcReduction="20000"/>
          </a:bodyPr>
          <a:lstStyle/>
          <a:p>
            <a:pPr defTabSz="914400">
              <a:lnSpc>
                <a:spcPct val="120000"/>
              </a:lnSpc>
              <a:spcAft>
                <a:spcPts val="600"/>
              </a:spcAft>
              <a:buClr>
                <a:schemeClr val="accent6"/>
              </a:buClr>
              <a:buSzPct val="90000"/>
            </a:pPr>
            <a:r>
              <a:rPr lang="en-US" sz="2900" b="1" dirty="0">
                <a:solidFill>
                  <a:srgbClr val="FFBC22"/>
                </a:solidFill>
              </a:rPr>
              <a:t>Thanks go to the following for their contributions to this resource . . . </a:t>
            </a:r>
          </a:p>
          <a:p>
            <a:pPr defTabSz="914400">
              <a:lnSpc>
                <a:spcPct val="120000"/>
              </a:lnSpc>
              <a:spcAft>
                <a:spcPts val="600"/>
              </a:spcAft>
              <a:buClr>
                <a:schemeClr val="accent6"/>
              </a:buClr>
              <a:buSzPct val="90000"/>
              <a:buFont typeface="Wingdings" panose="05000000000000000000" pitchFamily="2" charset="2"/>
              <a:buChar char="§"/>
            </a:pPr>
            <a:endParaRPr lang="en-US" sz="2400" b="1" dirty="0">
              <a:solidFill>
                <a:srgbClr val="FFBC22"/>
              </a:solidFill>
            </a:endParaRPr>
          </a:p>
          <a:p>
            <a:pPr defTabSz="914400">
              <a:lnSpc>
                <a:spcPct val="120000"/>
              </a:lnSpc>
              <a:spcAft>
                <a:spcPts val="600"/>
              </a:spcAft>
              <a:buClr>
                <a:schemeClr val="accent6"/>
              </a:buClr>
              <a:buSzPct val="90000"/>
            </a:pPr>
            <a:r>
              <a:rPr lang="en-US" sz="2400" b="1" dirty="0">
                <a:solidFill>
                  <a:srgbClr val="FFBC22"/>
                </a:solidFill>
              </a:rPr>
              <a:t>Sporting Heritage</a:t>
            </a:r>
          </a:p>
          <a:p>
            <a:pPr defTabSz="914400">
              <a:lnSpc>
                <a:spcPct val="120000"/>
              </a:lnSpc>
              <a:spcAft>
                <a:spcPts val="600"/>
              </a:spcAft>
              <a:buClr>
                <a:schemeClr val="accent6"/>
              </a:buClr>
              <a:buSzPct val="90000"/>
            </a:pPr>
            <a:r>
              <a:rPr lang="en-US" sz="2400" b="1" dirty="0">
                <a:solidFill>
                  <a:srgbClr val="FFBC22"/>
                </a:solidFill>
              </a:rPr>
              <a:t>The Berkshire Cricket Foundation</a:t>
            </a:r>
          </a:p>
          <a:p>
            <a:pPr defTabSz="914400">
              <a:lnSpc>
                <a:spcPct val="120000"/>
              </a:lnSpc>
              <a:spcAft>
                <a:spcPts val="600"/>
              </a:spcAft>
              <a:buClr>
                <a:schemeClr val="accent6"/>
              </a:buClr>
              <a:buSzPct val="90000"/>
            </a:pPr>
            <a:r>
              <a:rPr lang="en-US" sz="2400" b="1" dirty="0">
                <a:solidFill>
                  <a:srgbClr val="FFBC22"/>
                </a:solidFill>
              </a:rPr>
              <a:t>Raf Nicholson</a:t>
            </a:r>
          </a:p>
          <a:p>
            <a:pPr defTabSz="914400">
              <a:lnSpc>
                <a:spcPct val="120000"/>
              </a:lnSpc>
              <a:spcAft>
                <a:spcPts val="600"/>
              </a:spcAft>
              <a:buClr>
                <a:schemeClr val="accent6"/>
              </a:buClr>
              <a:buSzPct val="90000"/>
            </a:pPr>
            <a:r>
              <a:rPr lang="en-US" sz="2400" b="1" dirty="0">
                <a:solidFill>
                  <a:srgbClr val="FFBC22"/>
                </a:solidFill>
              </a:rPr>
              <a:t>Lauren Bell</a:t>
            </a:r>
          </a:p>
          <a:p>
            <a:pPr defTabSz="914400">
              <a:lnSpc>
                <a:spcPct val="120000"/>
              </a:lnSpc>
              <a:spcAft>
                <a:spcPts val="600"/>
              </a:spcAft>
              <a:buClr>
                <a:schemeClr val="accent6"/>
              </a:buClr>
              <a:buSzPct val="90000"/>
            </a:pPr>
            <a:r>
              <a:rPr lang="en-US" sz="2400" b="1" dirty="0">
                <a:solidFill>
                  <a:srgbClr val="FFBC22"/>
                </a:solidFill>
              </a:rPr>
              <a:t>Charlotte Edwards</a:t>
            </a:r>
          </a:p>
          <a:p>
            <a:pPr defTabSz="914400">
              <a:lnSpc>
                <a:spcPct val="120000"/>
              </a:lnSpc>
              <a:spcAft>
                <a:spcPts val="600"/>
              </a:spcAft>
              <a:buClr>
                <a:schemeClr val="accent6"/>
              </a:buClr>
              <a:buSzPct val="90000"/>
            </a:pPr>
            <a:r>
              <a:rPr lang="en-US" sz="2400" b="1" dirty="0" err="1">
                <a:solidFill>
                  <a:srgbClr val="FFBC22"/>
                </a:solidFill>
              </a:rPr>
              <a:t>Shristi</a:t>
            </a:r>
            <a:r>
              <a:rPr lang="en-US" sz="2400" b="1" dirty="0">
                <a:solidFill>
                  <a:srgbClr val="FFBC22"/>
                </a:solidFill>
              </a:rPr>
              <a:t> Patil</a:t>
            </a:r>
          </a:p>
          <a:p>
            <a:pPr defTabSz="914400">
              <a:lnSpc>
                <a:spcPct val="120000"/>
              </a:lnSpc>
              <a:spcAft>
                <a:spcPts val="600"/>
              </a:spcAft>
              <a:buClr>
                <a:schemeClr val="accent6"/>
              </a:buClr>
              <a:buSzPct val="90000"/>
            </a:pPr>
            <a:r>
              <a:rPr lang="en-US" sz="2400" b="1" dirty="0">
                <a:solidFill>
                  <a:srgbClr val="FFBC22"/>
                </a:solidFill>
              </a:rPr>
              <a:t>Getty Images</a:t>
            </a:r>
          </a:p>
          <a:p>
            <a:pPr defTabSz="914400">
              <a:lnSpc>
                <a:spcPct val="120000"/>
              </a:lnSpc>
              <a:spcAft>
                <a:spcPts val="600"/>
              </a:spcAft>
              <a:buClr>
                <a:schemeClr val="accent6"/>
              </a:buClr>
              <a:buSzPct val="90000"/>
            </a:pPr>
            <a:r>
              <a:rPr lang="en-US" sz="2400" b="1" dirty="0">
                <a:solidFill>
                  <a:srgbClr val="FFBC22"/>
                </a:solidFill>
              </a:rPr>
              <a:t>ICC</a:t>
            </a:r>
          </a:p>
          <a:p>
            <a:pPr defTabSz="914400">
              <a:lnSpc>
                <a:spcPct val="120000"/>
              </a:lnSpc>
              <a:spcAft>
                <a:spcPts val="600"/>
              </a:spcAft>
              <a:buClr>
                <a:schemeClr val="accent6"/>
              </a:buClr>
              <a:buSzPct val="90000"/>
            </a:pPr>
            <a:r>
              <a:rPr lang="en-US" sz="2400" b="1" dirty="0">
                <a:solidFill>
                  <a:srgbClr val="FFBC22"/>
                </a:solidFill>
              </a:rPr>
              <a:t>Sky Sports</a:t>
            </a:r>
          </a:p>
          <a:p>
            <a:pPr defTabSz="914400">
              <a:lnSpc>
                <a:spcPct val="120000"/>
              </a:lnSpc>
              <a:spcAft>
                <a:spcPts val="600"/>
              </a:spcAft>
              <a:buClr>
                <a:schemeClr val="accent6"/>
              </a:buClr>
              <a:buSzPct val="90000"/>
            </a:pPr>
            <a:r>
              <a:rPr lang="en-US" sz="2400" b="1" dirty="0">
                <a:solidFill>
                  <a:srgbClr val="FFBC22"/>
                </a:solidFill>
              </a:rPr>
              <a:t>ECB</a:t>
            </a:r>
          </a:p>
          <a:p>
            <a:pPr defTabSz="914400">
              <a:lnSpc>
                <a:spcPct val="120000"/>
              </a:lnSpc>
              <a:spcAft>
                <a:spcPts val="600"/>
              </a:spcAft>
              <a:buClr>
                <a:schemeClr val="accent6"/>
              </a:buClr>
              <a:buSzPct val="90000"/>
            </a:pPr>
            <a:r>
              <a:rPr lang="en-US" sz="2400" b="1" dirty="0">
                <a:solidFill>
                  <a:srgbClr val="FFBC22"/>
                </a:solidFill>
              </a:rPr>
              <a:t>Cricket World</a:t>
            </a:r>
          </a:p>
          <a:p>
            <a:pPr defTabSz="914400">
              <a:lnSpc>
                <a:spcPct val="120000"/>
              </a:lnSpc>
              <a:spcAft>
                <a:spcPts val="600"/>
              </a:spcAft>
              <a:buClr>
                <a:schemeClr val="accent6"/>
              </a:buClr>
              <a:buSzPct val="90000"/>
            </a:pPr>
            <a:r>
              <a:rPr lang="en-US" sz="2400" b="1" dirty="0">
                <a:solidFill>
                  <a:srgbClr val="FFBC22"/>
                </a:solidFill>
              </a:rPr>
              <a:t>The Cricketer</a:t>
            </a:r>
            <a:endParaRPr lang="en-US" b="1" dirty="0"/>
          </a:p>
          <a:p>
            <a:pPr defTabSz="914400">
              <a:lnSpc>
                <a:spcPct val="120000"/>
              </a:lnSpc>
              <a:spcAft>
                <a:spcPts val="600"/>
              </a:spcAft>
              <a:buClr>
                <a:schemeClr val="accent6"/>
              </a:buClr>
              <a:buSzPct val="90000"/>
              <a:buFont typeface="Wingdings" panose="05000000000000000000" pitchFamily="2" charset="2"/>
              <a:buChar char="§"/>
            </a:pPr>
            <a:endParaRPr lang="en-US" b="1" dirty="0"/>
          </a:p>
          <a:p>
            <a:pPr defTabSz="914400">
              <a:lnSpc>
                <a:spcPct val="120000"/>
              </a:lnSpc>
              <a:spcAft>
                <a:spcPts val="600"/>
              </a:spcAft>
              <a:buClr>
                <a:schemeClr val="accent6"/>
              </a:buClr>
              <a:buSzPct val="90000"/>
              <a:buFont typeface="Wingdings" panose="05000000000000000000" pitchFamily="2" charset="2"/>
              <a:buChar char="§"/>
            </a:pPr>
            <a:endParaRPr lang="en-US" b="1" dirty="0"/>
          </a:p>
        </p:txBody>
      </p:sp>
      <p:sp>
        <p:nvSpPr>
          <p:cNvPr id="25" name="Rectangle 24">
            <a:extLst>
              <a:ext uri="{FF2B5EF4-FFF2-40B4-BE49-F238E27FC236}">
                <a16:creationId xmlns:a16="http://schemas.microsoft.com/office/drawing/2014/main" id="{2C5CA78E-387F-4DB6-8894-AA38E5EAF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C00E7-9DDB-E44B-BBA6-0DB83C0AB798}"/>
              </a:ext>
            </a:extLst>
          </p:cNvPr>
          <p:cNvSpPr txBox="1"/>
          <p:nvPr/>
        </p:nvSpPr>
        <p:spPr>
          <a:xfrm>
            <a:off x="4860099" y="5874707"/>
            <a:ext cx="184731" cy="369332"/>
          </a:xfrm>
          <a:prstGeom prst="rect">
            <a:avLst/>
          </a:prstGeom>
          <a:noFill/>
        </p:spPr>
        <p:txBody>
          <a:bodyPr wrap="none" rtlCol="0">
            <a:spAutoFit/>
          </a:bodyPr>
          <a:lstStyle/>
          <a:p>
            <a:endParaRPr lang="en-US" dirty="0"/>
          </a:p>
        </p:txBody>
      </p:sp>
      <p:pic>
        <p:nvPicPr>
          <p:cNvPr id="24" name="Picture 23" descr="Logo&#10;&#10;Description automatically generated">
            <a:extLst>
              <a:ext uri="{FF2B5EF4-FFF2-40B4-BE49-F238E27FC236}">
                <a16:creationId xmlns:a16="http://schemas.microsoft.com/office/drawing/2014/main" id="{BB944D9E-BB72-B247-B0D7-922BBEE10DE6}"/>
              </a:ext>
            </a:extLst>
          </p:cNvPr>
          <p:cNvPicPr>
            <a:picLocks noChangeAspect="1"/>
          </p:cNvPicPr>
          <p:nvPr/>
        </p:nvPicPr>
        <p:blipFill>
          <a:blip r:embed="rId5"/>
          <a:stretch>
            <a:fillRect/>
          </a:stretch>
        </p:blipFill>
        <p:spPr>
          <a:xfrm>
            <a:off x="5752502" y="4568903"/>
            <a:ext cx="3906331" cy="2259985"/>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3DA7E7FF-E1F4-4D6C-AE8F-900B1A9D0593}"/>
              </a:ext>
            </a:extLst>
          </p:cNvPr>
          <p:cNvPicPr>
            <a:picLocks noChangeAspect="1"/>
          </p:cNvPicPr>
          <p:nvPr/>
        </p:nvPicPr>
        <p:blipFill>
          <a:blip r:embed="rId6"/>
          <a:stretch>
            <a:fillRect/>
          </a:stretch>
        </p:blipFill>
        <p:spPr>
          <a:xfrm>
            <a:off x="6906638" y="1910689"/>
            <a:ext cx="2596502" cy="2149904"/>
          </a:xfrm>
          <a:prstGeom prst="rect">
            <a:avLst/>
          </a:prstGeom>
        </p:spPr>
      </p:pic>
    </p:spTree>
    <p:extLst>
      <p:ext uri="{BB962C8B-B14F-4D97-AF65-F5344CB8AC3E}">
        <p14:creationId xmlns:p14="http://schemas.microsoft.com/office/powerpoint/2010/main" val="178847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a:xfrm>
            <a:off x="2759638" y="737416"/>
            <a:ext cx="7106355" cy="549202"/>
          </a:xfrm>
        </p:spPr>
        <p:txBody>
          <a:bodyPr>
            <a:noAutofit/>
          </a:bodyPr>
          <a:lstStyle/>
          <a:p>
            <a:pPr algn="l"/>
            <a:r>
              <a:rPr lang="en-GB" b="1" dirty="0">
                <a:solidFill>
                  <a:srgbClr val="FFBC22"/>
                </a:solidFill>
              </a:rPr>
              <a:t>What is The Hundred?</a:t>
            </a:r>
            <a:endParaRPr lang="en-GB" dirty="0">
              <a:solidFill>
                <a:srgbClr val="FFBC22"/>
              </a:solidFill>
            </a:endParaRPr>
          </a:p>
        </p:txBody>
      </p:sp>
      <p:pic>
        <p:nvPicPr>
          <p:cNvPr id="6" name="Content Placeholder 5" descr="Team crests and colours">
            <a:extLst>
              <a:ext uri="{FF2B5EF4-FFF2-40B4-BE49-F238E27FC236}">
                <a16:creationId xmlns:a16="http://schemas.microsoft.com/office/drawing/2014/main" id="{A0D6756E-E81B-6345-BA55-52412B944BC9}"/>
              </a:ext>
            </a:extLst>
          </p:cNvPr>
          <p:cNvPicPr>
            <a:picLocks noGrp="1" noChangeAspect="1"/>
          </p:cNvPicPr>
          <p:nvPr>
            <p:ph idx="1"/>
          </p:nvPr>
        </p:nvPicPr>
        <p:blipFill>
          <a:blip r:embed="rId2"/>
          <a:srcRect/>
          <a:stretch/>
        </p:blipFill>
        <p:spPr>
          <a:xfrm>
            <a:off x="2759639" y="1551432"/>
            <a:ext cx="7106355" cy="3499790"/>
          </a:xfrm>
          <a:prstGeom prst="rect">
            <a:avLst/>
          </a:prstGeom>
        </p:spPr>
      </p:pic>
      <p:sp>
        <p:nvSpPr>
          <p:cNvPr id="7" name="TextBox 6">
            <a:extLst>
              <a:ext uri="{FF2B5EF4-FFF2-40B4-BE49-F238E27FC236}">
                <a16:creationId xmlns:a16="http://schemas.microsoft.com/office/drawing/2014/main" id="{B0A75513-2543-4942-ADA5-0013C6166C61}"/>
              </a:ext>
            </a:extLst>
          </p:cNvPr>
          <p:cNvSpPr txBox="1"/>
          <p:nvPr/>
        </p:nvSpPr>
        <p:spPr>
          <a:xfrm>
            <a:off x="6004875" y="5288436"/>
            <a:ext cx="3861119" cy="615553"/>
          </a:xfrm>
          <a:prstGeom prst="rect">
            <a:avLst/>
          </a:prstGeom>
          <a:noFill/>
        </p:spPr>
        <p:txBody>
          <a:bodyPr wrap="square" rtlCol="0">
            <a:spAutoFit/>
          </a:bodyPr>
          <a:lstStyle/>
          <a:p>
            <a:pPr algn="r"/>
            <a:r>
              <a:rPr lang="en-GB" sz="3400" b="1" dirty="0">
                <a:solidFill>
                  <a:srgbClr val="FFBC22"/>
                </a:solidFill>
                <a:hlinkClick r:id="rId3">
                  <a:extLst>
                    <a:ext uri="{A12FA001-AC4F-418D-AE19-62706E023703}">
                      <ahyp:hlinkClr xmlns:ahyp="http://schemas.microsoft.com/office/drawing/2018/hyperlinkcolor" val="tx"/>
                    </a:ext>
                  </a:extLst>
                </a:hlinkClick>
              </a:rPr>
              <a:t>Watch the promo!</a:t>
            </a:r>
            <a:endParaRPr lang="en-GB" sz="3400" dirty="0">
              <a:solidFill>
                <a:srgbClr val="FFBC22"/>
              </a:solidFill>
            </a:endParaRPr>
          </a:p>
        </p:txBody>
      </p:sp>
      <p:sp>
        <p:nvSpPr>
          <p:cNvPr id="8" name="Action Button: Go Forward or Next 7">
            <a:hlinkClick r:id="rId3" highlightClick="1"/>
            <a:extLst>
              <a:ext uri="{FF2B5EF4-FFF2-40B4-BE49-F238E27FC236}">
                <a16:creationId xmlns:a16="http://schemas.microsoft.com/office/drawing/2014/main" id="{14CE32E9-D28D-4C8B-A069-E9C6D40A305C}"/>
              </a:ext>
            </a:extLst>
          </p:cNvPr>
          <p:cNvSpPr/>
          <p:nvPr/>
        </p:nvSpPr>
        <p:spPr>
          <a:xfrm>
            <a:off x="5373278" y="5335608"/>
            <a:ext cx="631597" cy="521208"/>
          </a:xfrm>
          <a:prstGeom prst="actionButtonForwardNext">
            <a:avLst/>
          </a:prstGeom>
          <a:solidFill>
            <a:srgbClr val="FFB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872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9A65-1E61-0B4B-BF73-2F455656EF17}"/>
              </a:ext>
            </a:extLst>
          </p:cNvPr>
          <p:cNvSpPr>
            <a:spLocks noGrp="1"/>
          </p:cNvSpPr>
          <p:nvPr>
            <p:ph type="title"/>
          </p:nvPr>
        </p:nvSpPr>
        <p:spPr/>
        <p:txBody>
          <a:bodyPr/>
          <a:lstStyle/>
          <a:p>
            <a:r>
              <a:rPr lang="en-GB" b="1" dirty="0">
                <a:solidFill>
                  <a:srgbClr val="FFBC22"/>
                </a:solidFill>
              </a:rPr>
              <a:t>What do you notice about The Hundred? </a:t>
            </a:r>
            <a:endParaRPr lang="en-US" b="1" dirty="0">
              <a:solidFill>
                <a:srgbClr val="FFBC22"/>
              </a:solidFill>
            </a:endParaRPr>
          </a:p>
        </p:txBody>
      </p:sp>
      <p:pic>
        <p:nvPicPr>
          <p:cNvPr id="5" name="Content Placeholder 5">
            <a:extLst>
              <a:ext uri="{FF2B5EF4-FFF2-40B4-BE49-F238E27FC236}">
                <a16:creationId xmlns:a16="http://schemas.microsoft.com/office/drawing/2014/main" id="{5D0E6DA1-DBCD-1942-BBCB-69D58DD41AB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18291" y="2052638"/>
            <a:ext cx="7106355" cy="3997325"/>
          </a:xfrm>
          <a:prstGeom prst="rect">
            <a:avLst/>
          </a:prstGeom>
        </p:spPr>
      </p:pic>
    </p:spTree>
    <p:extLst>
      <p:ext uri="{BB962C8B-B14F-4D97-AF65-F5344CB8AC3E}">
        <p14:creationId xmlns:p14="http://schemas.microsoft.com/office/powerpoint/2010/main" val="88441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FE89-7FCF-8F4F-9B4D-DD90F86C2871}"/>
              </a:ext>
            </a:extLst>
          </p:cNvPr>
          <p:cNvSpPr>
            <a:spLocks noGrp="1"/>
          </p:cNvSpPr>
          <p:nvPr>
            <p:ph type="title"/>
          </p:nvPr>
        </p:nvSpPr>
        <p:spPr>
          <a:xfrm>
            <a:off x="948802" y="408005"/>
            <a:ext cx="10356507" cy="4932217"/>
          </a:xfrm>
        </p:spPr>
        <p:txBody>
          <a:bodyPr>
            <a:noAutofit/>
          </a:bodyPr>
          <a:lstStyle/>
          <a:p>
            <a:pPr algn="ctr"/>
            <a:r>
              <a:rPr lang="en-GB" sz="7200" b="1" dirty="0">
                <a:solidFill>
                  <a:srgbClr val="FFBC22"/>
                </a:solidFill>
              </a:rPr>
              <a:t>But it hasn’t always been like this…</a:t>
            </a:r>
            <a:endParaRPr lang="en-US" sz="7200" b="1" dirty="0">
              <a:solidFill>
                <a:srgbClr val="FFBC22"/>
              </a:solidFill>
            </a:endParaRPr>
          </a:p>
        </p:txBody>
      </p:sp>
      <p:sp>
        <p:nvSpPr>
          <p:cNvPr id="3" name="Content Placeholder 2">
            <a:extLst>
              <a:ext uri="{FF2B5EF4-FFF2-40B4-BE49-F238E27FC236}">
                <a16:creationId xmlns:a16="http://schemas.microsoft.com/office/drawing/2014/main" id="{72657782-6E3E-8746-9E65-F200794818A4}"/>
              </a:ext>
            </a:extLst>
          </p:cNvPr>
          <p:cNvSpPr>
            <a:spLocks noGrp="1"/>
          </p:cNvSpPr>
          <p:nvPr>
            <p:ph type="body" idx="1"/>
          </p:nvPr>
        </p:nvSpPr>
        <p:spPr>
          <a:xfrm>
            <a:off x="4168478" y="1995647"/>
            <a:ext cx="7791931" cy="878468"/>
          </a:xfrm>
        </p:spPr>
        <p:txBody>
          <a:bodyPr/>
          <a:lstStyle/>
          <a:p>
            <a:endParaRPr lang="en-US" sz="1800" dirty="0">
              <a:solidFill>
                <a:srgbClr val="FFBC22"/>
              </a:solidFill>
            </a:endParaRPr>
          </a:p>
          <a:p>
            <a:endParaRPr lang="en-US" dirty="0"/>
          </a:p>
        </p:txBody>
      </p:sp>
      <p:pic>
        <p:nvPicPr>
          <p:cNvPr id="5" name="Picture 4" descr="A picture containing text, outdoor, person, group&#10;&#10;Description automatically generated">
            <a:extLst>
              <a:ext uri="{FF2B5EF4-FFF2-40B4-BE49-F238E27FC236}">
                <a16:creationId xmlns:a16="http://schemas.microsoft.com/office/drawing/2014/main" id="{EF4BF04F-2D94-C645-B9DF-3A94552931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06110" y="2653849"/>
            <a:ext cx="5579779" cy="4012932"/>
          </a:xfrm>
          <a:prstGeom prst="rect">
            <a:avLst/>
          </a:prstGeom>
        </p:spPr>
      </p:pic>
    </p:spTree>
    <p:extLst>
      <p:ext uri="{BB962C8B-B14F-4D97-AF65-F5344CB8AC3E}">
        <p14:creationId xmlns:p14="http://schemas.microsoft.com/office/powerpoint/2010/main" val="79779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2773599" y="0"/>
            <a:ext cx="8580701" cy="1200329"/>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GB" sz="4000" b="1" dirty="0">
                <a:solidFill>
                  <a:srgbClr val="FFBC22"/>
                </a:solidFill>
              </a:rPr>
              <a:t>We’ll learn…</a:t>
            </a:r>
            <a:endParaRPr lang="en-US" sz="4000" b="1" dirty="0">
              <a:solidFill>
                <a:srgbClr val="FFBC22"/>
              </a:solidFill>
            </a:endParaRPr>
          </a:p>
        </p:txBody>
      </p:sp>
      <p:sp>
        <p:nvSpPr>
          <p:cNvPr id="7" name="TextBox 6">
            <a:extLst>
              <a:ext uri="{FF2B5EF4-FFF2-40B4-BE49-F238E27FC236}">
                <a16:creationId xmlns:a16="http://schemas.microsoft.com/office/drawing/2014/main" id="{41F97843-68AF-7841-BB93-DDFAEA360D47}"/>
              </a:ext>
            </a:extLst>
          </p:cNvPr>
          <p:cNvSpPr txBox="1"/>
          <p:nvPr/>
        </p:nvSpPr>
        <p:spPr>
          <a:xfrm>
            <a:off x="926757" y="1431579"/>
            <a:ext cx="4337222" cy="5262979"/>
          </a:xfrm>
          <a:prstGeom prst="rect">
            <a:avLst/>
          </a:prstGeom>
          <a:noFill/>
        </p:spPr>
        <p:txBody>
          <a:bodyPr wrap="square" rtlCol="0">
            <a:spAutoFit/>
          </a:bodyPr>
          <a:lstStyle/>
          <a:p>
            <a:r>
              <a:rPr lang="en-US" sz="2800" b="1" dirty="0">
                <a:solidFill>
                  <a:srgbClr val="FFBC22"/>
                </a:solidFill>
              </a:rPr>
              <a:t>How</a:t>
            </a:r>
            <a:r>
              <a:rPr lang="en-GB" sz="2800" b="1" dirty="0">
                <a:solidFill>
                  <a:srgbClr val="FFBC22"/>
                </a:solidFill>
              </a:rPr>
              <a:t> </a:t>
            </a:r>
            <a:r>
              <a:rPr lang="en-US" sz="2800" b="1" dirty="0">
                <a:solidFill>
                  <a:srgbClr val="FFBC22"/>
                </a:solidFill>
              </a:rPr>
              <a:t>Women &amp; Girl</a:t>
            </a:r>
            <a:r>
              <a:rPr lang="en-GB" sz="2800" b="1" dirty="0">
                <a:solidFill>
                  <a:srgbClr val="FFBC22"/>
                </a:solidFill>
              </a:rPr>
              <a:t>’</a:t>
            </a:r>
            <a:r>
              <a:rPr lang="en-US" sz="2800" b="1" dirty="0">
                <a:solidFill>
                  <a:srgbClr val="FFBC22"/>
                </a:solidFill>
              </a:rPr>
              <a:t>s Cricket </a:t>
            </a:r>
            <a:r>
              <a:rPr lang="en-GB" sz="2800" b="1" dirty="0">
                <a:solidFill>
                  <a:srgbClr val="FFBC22"/>
                </a:solidFill>
              </a:rPr>
              <a:t>has developed</a:t>
            </a:r>
            <a:endParaRPr lang="en-US" sz="2800" b="1" dirty="0">
              <a:solidFill>
                <a:srgbClr val="FFBC22"/>
              </a:solidFill>
            </a:endParaRPr>
          </a:p>
          <a:p>
            <a:endParaRPr lang="en-US" sz="2800" b="1" dirty="0">
              <a:solidFill>
                <a:srgbClr val="FFBC22"/>
              </a:solidFill>
            </a:endParaRPr>
          </a:p>
          <a:p>
            <a:r>
              <a:rPr lang="en-GB" sz="2800" b="1" dirty="0">
                <a:solidFill>
                  <a:srgbClr val="FFBC22"/>
                </a:solidFill>
              </a:rPr>
              <a:t>To be inspired by</a:t>
            </a:r>
            <a:r>
              <a:rPr lang="en-US" sz="2800" b="1" dirty="0">
                <a:solidFill>
                  <a:srgbClr val="FFBC22"/>
                </a:solidFill>
              </a:rPr>
              <a:t> stories from game’s leading players of the past, present and </a:t>
            </a:r>
            <a:r>
              <a:rPr lang="en-US" sz="2800" b="1" dirty="0" err="1">
                <a:solidFill>
                  <a:srgbClr val="FFBC22"/>
                </a:solidFill>
              </a:rPr>
              <a:t>futu</a:t>
            </a:r>
            <a:r>
              <a:rPr lang="en-GB" sz="2800" b="1" dirty="0">
                <a:solidFill>
                  <a:srgbClr val="FFBC22"/>
                </a:solidFill>
              </a:rPr>
              <a:t>re</a:t>
            </a:r>
            <a:endParaRPr lang="en-US" sz="2800" b="1" dirty="0">
              <a:solidFill>
                <a:srgbClr val="FFBC22"/>
              </a:solidFill>
            </a:endParaRPr>
          </a:p>
          <a:p>
            <a:endParaRPr lang="en-US" sz="2800" b="1" dirty="0">
              <a:solidFill>
                <a:srgbClr val="FFBC22"/>
              </a:solidFill>
            </a:endParaRPr>
          </a:p>
          <a:p>
            <a:r>
              <a:rPr lang="en-US" sz="2800" b="1" dirty="0">
                <a:solidFill>
                  <a:srgbClr val="FFBC22"/>
                </a:solidFill>
              </a:rPr>
              <a:t>What the future holds</a:t>
            </a:r>
          </a:p>
          <a:p>
            <a:endParaRPr lang="en-US" sz="2800" b="1" dirty="0">
              <a:solidFill>
                <a:srgbClr val="FFBC22"/>
              </a:solidFill>
            </a:endParaRPr>
          </a:p>
          <a:p>
            <a:r>
              <a:rPr lang="en-US" sz="2800" b="1" dirty="0">
                <a:solidFill>
                  <a:srgbClr val="FFBC22"/>
                </a:solidFill>
              </a:rPr>
              <a:t>How </a:t>
            </a:r>
            <a:r>
              <a:rPr lang="en-GB" sz="2800" b="1" dirty="0">
                <a:solidFill>
                  <a:srgbClr val="FFBC22"/>
                </a:solidFill>
              </a:rPr>
              <a:t>you can </a:t>
            </a:r>
            <a:r>
              <a:rPr lang="en-US" sz="2800" b="1" dirty="0">
                <a:solidFill>
                  <a:srgbClr val="FFBC22"/>
                </a:solidFill>
              </a:rPr>
              <a:t>get involved</a:t>
            </a:r>
            <a:r>
              <a:rPr lang="en-GB" sz="2800" b="1" dirty="0">
                <a:solidFill>
                  <a:srgbClr val="FFBC22"/>
                </a:solidFill>
              </a:rPr>
              <a:t> in the game! </a:t>
            </a:r>
            <a:endParaRPr lang="en-US" sz="2800" b="1" dirty="0">
              <a:solidFill>
                <a:srgbClr val="FFBC22"/>
              </a:solidFill>
            </a:endParaRPr>
          </a:p>
        </p:txBody>
      </p:sp>
      <p:pic>
        <p:nvPicPr>
          <p:cNvPr id="1026" name="Picture 2" descr="England celebrate with the trophy after the ICC Women&amp;#39;s World Cup... News  Photo - Getty Images">
            <a:extLst>
              <a:ext uri="{FF2B5EF4-FFF2-40B4-BE49-F238E27FC236}">
                <a16:creationId xmlns:a16="http://schemas.microsoft.com/office/drawing/2014/main" id="{D85C19C0-1422-4641-B518-AD8262762D7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2897" y="2486285"/>
            <a:ext cx="5972346" cy="39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8DD6DE-9AF1-2B45-8C49-108234169A98}"/>
              </a:ext>
            </a:extLst>
          </p:cNvPr>
          <p:cNvPicPr>
            <a:picLocks noGrp="1" noChangeAspect="1"/>
          </p:cNvPicPr>
          <p:nvPr>
            <p:ph idx="1"/>
          </p:nvPr>
        </p:nvPicPr>
        <p:blipFill>
          <a:blip r:embed="rId2"/>
          <a:srcRect/>
          <a:stretch/>
        </p:blipFill>
        <p:spPr>
          <a:xfrm>
            <a:off x="5949337" y="2356238"/>
            <a:ext cx="5727797" cy="4027358"/>
          </a:xfrm>
        </p:spPr>
      </p:pic>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754326"/>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US" sz="4000" b="1" dirty="0">
                <a:solidFill>
                  <a:srgbClr val="FFBC22"/>
                </a:solidFill>
              </a:rPr>
              <a:t>THE HISTORY OF WOMEN &amp; GIRLS CRICKET</a:t>
            </a:r>
          </a:p>
        </p:txBody>
      </p:sp>
      <p:sp>
        <p:nvSpPr>
          <p:cNvPr id="7" name="TextBox 6">
            <a:extLst>
              <a:ext uri="{FF2B5EF4-FFF2-40B4-BE49-F238E27FC236}">
                <a16:creationId xmlns:a16="http://schemas.microsoft.com/office/drawing/2014/main" id="{41F97843-68AF-7841-BB93-DDFAEA360D47}"/>
              </a:ext>
            </a:extLst>
          </p:cNvPr>
          <p:cNvSpPr txBox="1"/>
          <p:nvPr/>
        </p:nvSpPr>
        <p:spPr>
          <a:xfrm>
            <a:off x="1026966" y="1720781"/>
            <a:ext cx="4337222" cy="4662815"/>
          </a:xfrm>
          <a:prstGeom prst="rect">
            <a:avLst/>
          </a:prstGeom>
          <a:noFill/>
        </p:spPr>
        <p:txBody>
          <a:bodyPr wrap="square" rtlCol="0">
            <a:spAutoFit/>
          </a:bodyPr>
          <a:lstStyle/>
          <a:p>
            <a:r>
              <a:rPr lang="en-US" sz="2700" b="1" dirty="0">
                <a:solidFill>
                  <a:srgbClr val="FFBC22"/>
                </a:solidFill>
              </a:rPr>
              <a:t>Women's Cricket has been played for 100’s of years all across the world. </a:t>
            </a:r>
            <a:r>
              <a:rPr lang="en-GB" sz="2700" b="1" dirty="0">
                <a:solidFill>
                  <a:srgbClr val="FFBC22"/>
                </a:solidFill>
              </a:rPr>
              <a:t>Here’s</a:t>
            </a:r>
            <a:r>
              <a:rPr lang="en-US" sz="2700" b="1" dirty="0">
                <a:solidFill>
                  <a:srgbClr val="FFBC22"/>
                </a:solidFill>
              </a:rPr>
              <a:t> Raf Nicholson</a:t>
            </a:r>
            <a:r>
              <a:rPr lang="en-GB" sz="2700" b="1" dirty="0">
                <a:solidFill>
                  <a:srgbClr val="FFBC22"/>
                </a:solidFill>
              </a:rPr>
              <a:t>,</a:t>
            </a:r>
            <a:r>
              <a:rPr lang="en-US" sz="2700" b="1" dirty="0">
                <a:solidFill>
                  <a:srgbClr val="FFBC22"/>
                </a:solidFill>
              </a:rPr>
              <a:t> one of the world’s experts on the history of the Game, desc</a:t>
            </a:r>
            <a:r>
              <a:rPr lang="en-GB" sz="2700" b="1" dirty="0" err="1">
                <a:solidFill>
                  <a:srgbClr val="FFBC22"/>
                </a:solidFill>
              </a:rPr>
              <a:t>ribing</a:t>
            </a:r>
            <a:r>
              <a:rPr lang="en-GB" sz="2700" b="1" dirty="0">
                <a:solidFill>
                  <a:srgbClr val="FFBC22"/>
                </a:solidFill>
              </a:rPr>
              <a:t> </a:t>
            </a:r>
            <a:r>
              <a:rPr lang="en-US" sz="2700" b="1" dirty="0">
                <a:solidFill>
                  <a:srgbClr val="FFBC22"/>
                </a:solidFill>
              </a:rPr>
              <a:t>how </a:t>
            </a:r>
            <a:r>
              <a:rPr lang="en-GB" sz="2700" b="1" dirty="0">
                <a:solidFill>
                  <a:srgbClr val="FFBC22"/>
                </a:solidFill>
              </a:rPr>
              <a:t>the game </a:t>
            </a:r>
            <a:r>
              <a:rPr lang="en-US" sz="2700" b="1" dirty="0">
                <a:solidFill>
                  <a:srgbClr val="FFBC22"/>
                </a:solidFill>
              </a:rPr>
              <a:t>has developed from its </a:t>
            </a:r>
            <a:r>
              <a:rPr lang="en-GB" sz="2700" b="1" dirty="0">
                <a:solidFill>
                  <a:srgbClr val="FFBC22"/>
                </a:solidFill>
              </a:rPr>
              <a:t>early </a:t>
            </a:r>
            <a:r>
              <a:rPr lang="en-US" sz="2700" b="1" dirty="0">
                <a:solidFill>
                  <a:srgbClr val="FFBC22"/>
                </a:solidFill>
              </a:rPr>
              <a:t>beginnings to the present</a:t>
            </a:r>
            <a:r>
              <a:rPr lang="en-GB" sz="2700" b="1" dirty="0">
                <a:solidFill>
                  <a:srgbClr val="FFBC22"/>
                </a:solidFill>
              </a:rPr>
              <a:t>…</a:t>
            </a:r>
            <a:endParaRPr lang="en-US" sz="2700" b="1" dirty="0">
              <a:solidFill>
                <a:srgbClr val="FFBC22"/>
              </a:solidFill>
            </a:endParaRPr>
          </a:p>
        </p:txBody>
      </p:sp>
      <p:sp>
        <p:nvSpPr>
          <p:cNvPr id="2" name="TextBox 1">
            <a:extLst>
              <a:ext uri="{FF2B5EF4-FFF2-40B4-BE49-F238E27FC236}">
                <a16:creationId xmlns:a16="http://schemas.microsoft.com/office/drawing/2014/main" id="{C8CE0487-667D-454F-8378-85633BCE99D6}"/>
              </a:ext>
            </a:extLst>
          </p:cNvPr>
          <p:cNvSpPr txBox="1"/>
          <p:nvPr/>
        </p:nvSpPr>
        <p:spPr>
          <a:xfrm>
            <a:off x="5799024" y="6383596"/>
            <a:ext cx="5727797" cy="369332"/>
          </a:xfrm>
          <a:prstGeom prst="rect">
            <a:avLst/>
          </a:prstGeom>
          <a:noFill/>
        </p:spPr>
        <p:txBody>
          <a:bodyPr wrap="square" rtlCol="0">
            <a:spAutoFit/>
          </a:bodyPr>
          <a:lstStyle/>
          <a:p>
            <a:r>
              <a:rPr lang="en-GB" u="sng" dirty="0">
                <a:hlinkClick r:id="rId3"/>
              </a:rPr>
              <a:t>https://www.icc-cricket.com/womens-world-cup/history</a:t>
            </a:r>
            <a:r>
              <a:rPr lang="en-GB" dirty="0"/>
              <a:t> </a:t>
            </a:r>
          </a:p>
        </p:txBody>
      </p:sp>
    </p:spTree>
    <p:extLst>
      <p:ext uri="{BB962C8B-B14F-4D97-AF65-F5344CB8AC3E}">
        <p14:creationId xmlns:p14="http://schemas.microsoft.com/office/powerpoint/2010/main" val="28271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A5B-5BF1-D44F-BBCA-CA42798C35D0}"/>
              </a:ext>
            </a:extLst>
          </p:cNvPr>
          <p:cNvSpPr>
            <a:spLocks noGrp="1"/>
          </p:cNvSpPr>
          <p:nvPr>
            <p:ph type="title"/>
          </p:nvPr>
        </p:nvSpPr>
        <p:spPr>
          <a:xfrm>
            <a:off x="2360296" y="662743"/>
            <a:ext cx="6233354" cy="549202"/>
          </a:xfrm>
        </p:spPr>
        <p:txBody>
          <a:bodyPr>
            <a:noAutofit/>
          </a:bodyPr>
          <a:lstStyle/>
          <a:p>
            <a:pPr algn="l"/>
            <a:r>
              <a:rPr lang="en-GB" sz="4000" b="1" dirty="0">
                <a:solidFill>
                  <a:srgbClr val="FFBC22"/>
                </a:solidFill>
              </a:rPr>
              <a:t>Explore The History…</a:t>
            </a:r>
            <a:endParaRPr lang="en-GB" sz="4000" dirty="0">
              <a:solidFill>
                <a:srgbClr val="FFBC22"/>
              </a:solidFill>
            </a:endParaRPr>
          </a:p>
        </p:txBody>
      </p:sp>
      <p:pic>
        <p:nvPicPr>
          <p:cNvPr id="6" name="Content Placeholder 5">
            <a:extLst>
              <a:ext uri="{FF2B5EF4-FFF2-40B4-BE49-F238E27FC236}">
                <a16:creationId xmlns:a16="http://schemas.microsoft.com/office/drawing/2014/main" id="{A0D6756E-E81B-6345-BA55-52412B944BC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855"/>
          <a:stretch/>
        </p:blipFill>
        <p:spPr>
          <a:xfrm>
            <a:off x="3005944" y="1560870"/>
            <a:ext cx="6180112" cy="3120708"/>
          </a:xfrm>
          <a:prstGeom prst="rect">
            <a:avLst/>
          </a:prstGeom>
        </p:spPr>
      </p:pic>
      <p:sp>
        <p:nvSpPr>
          <p:cNvPr id="7" name="TextBox 6">
            <a:extLst>
              <a:ext uri="{FF2B5EF4-FFF2-40B4-BE49-F238E27FC236}">
                <a16:creationId xmlns:a16="http://schemas.microsoft.com/office/drawing/2014/main" id="{B0A75513-2543-4942-ADA5-0013C6166C61}"/>
              </a:ext>
            </a:extLst>
          </p:cNvPr>
          <p:cNvSpPr txBox="1"/>
          <p:nvPr/>
        </p:nvSpPr>
        <p:spPr>
          <a:xfrm>
            <a:off x="4815890" y="5065841"/>
            <a:ext cx="4370166" cy="615553"/>
          </a:xfrm>
          <a:prstGeom prst="rect">
            <a:avLst/>
          </a:prstGeom>
          <a:noFill/>
        </p:spPr>
        <p:txBody>
          <a:bodyPr wrap="square" rtlCol="0">
            <a:spAutoFit/>
          </a:bodyPr>
          <a:lstStyle/>
          <a:p>
            <a:pPr algn="r"/>
            <a:r>
              <a:rPr lang="en-GB" sz="3400" b="1" dirty="0">
                <a:solidFill>
                  <a:srgbClr val="FFBC22"/>
                </a:solidFill>
                <a:hlinkClick r:id="rId3">
                  <a:extLst>
                    <a:ext uri="{A12FA001-AC4F-418D-AE19-62706E023703}">
                      <ahyp:hlinkClr xmlns:ahyp="http://schemas.microsoft.com/office/drawing/2018/hyperlinkcolor" val="tx"/>
                    </a:ext>
                  </a:extLst>
                </a:hlinkClick>
              </a:rPr>
              <a:t>Watch the video!</a:t>
            </a:r>
            <a:endParaRPr lang="en-GB" sz="3400" dirty="0">
              <a:solidFill>
                <a:srgbClr val="FFBC22"/>
              </a:solidFill>
            </a:endParaRPr>
          </a:p>
        </p:txBody>
      </p:sp>
      <p:sp>
        <p:nvSpPr>
          <p:cNvPr id="8" name="Action Button: Go Forward or Next 7">
            <a:hlinkClick r:id="rId3" highlightClick="1"/>
            <a:extLst>
              <a:ext uri="{FF2B5EF4-FFF2-40B4-BE49-F238E27FC236}">
                <a16:creationId xmlns:a16="http://schemas.microsoft.com/office/drawing/2014/main" id="{14CE32E9-D28D-4C8B-A069-E9C6D40A305C}"/>
              </a:ext>
            </a:extLst>
          </p:cNvPr>
          <p:cNvSpPr/>
          <p:nvPr/>
        </p:nvSpPr>
        <p:spPr>
          <a:xfrm>
            <a:off x="4892511" y="5111189"/>
            <a:ext cx="631597" cy="521208"/>
          </a:xfrm>
          <a:prstGeom prst="actionButtonForwardNext">
            <a:avLst/>
          </a:prstGeom>
          <a:solidFill>
            <a:srgbClr val="FFB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19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8DD6DE-9AF1-2B45-8C49-108234169A9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392464" y="2205925"/>
            <a:ext cx="4961837" cy="3894250"/>
          </a:xfrm>
        </p:spPr>
      </p:pic>
      <p:sp>
        <p:nvSpPr>
          <p:cNvPr id="4" name="Title 3">
            <a:extLst>
              <a:ext uri="{FF2B5EF4-FFF2-40B4-BE49-F238E27FC236}">
                <a16:creationId xmlns:a16="http://schemas.microsoft.com/office/drawing/2014/main" id="{E7E8317D-A4E7-8546-90E3-31D81D0F9DD0}"/>
              </a:ext>
            </a:extLst>
          </p:cNvPr>
          <p:cNvSpPr txBox="1">
            <a:spLocks noGrp="1"/>
          </p:cNvSpPr>
          <p:nvPr>
            <p:ph type="title"/>
          </p:nvPr>
        </p:nvSpPr>
        <p:spPr>
          <a:xfrm>
            <a:off x="1124465" y="0"/>
            <a:ext cx="10229836" cy="1200329"/>
          </a:xfrm>
          <a:prstGeom prst="rect">
            <a:avLst/>
          </a:prstGeom>
          <a:solidFill>
            <a:srgbClr val="2D3C35"/>
          </a:solidFill>
        </p:spPr>
        <p:txBody>
          <a:bodyPr wrap="square" rtlCol="0" anchor="t">
            <a:spAutoFit/>
          </a:bodyPr>
          <a:lstStyle/>
          <a:p>
            <a:endParaRPr lang="en-US" sz="4000" b="1" dirty="0">
              <a:solidFill>
                <a:srgbClr val="FFBC22"/>
              </a:solidFill>
            </a:endParaRPr>
          </a:p>
          <a:p>
            <a:pPr algn="ctr"/>
            <a:r>
              <a:rPr lang="en-US" sz="4000" b="1" dirty="0">
                <a:solidFill>
                  <a:srgbClr val="FFBC22"/>
                </a:solidFill>
              </a:rPr>
              <a:t> OVER TO YOU 1</a:t>
            </a:r>
            <a:r>
              <a:rPr lang="en-GB" sz="4000" b="1" dirty="0">
                <a:solidFill>
                  <a:srgbClr val="FFBC22"/>
                </a:solidFill>
              </a:rPr>
              <a:t>:</a:t>
            </a:r>
            <a:r>
              <a:rPr lang="en-US" sz="4000" b="1" dirty="0">
                <a:solidFill>
                  <a:srgbClr val="FFBC22"/>
                </a:solidFill>
              </a:rPr>
              <a:t> THINK . . . .</a:t>
            </a:r>
          </a:p>
        </p:txBody>
      </p:sp>
      <p:sp>
        <p:nvSpPr>
          <p:cNvPr id="8" name="TextBox 7">
            <a:extLst>
              <a:ext uri="{FF2B5EF4-FFF2-40B4-BE49-F238E27FC236}">
                <a16:creationId xmlns:a16="http://schemas.microsoft.com/office/drawing/2014/main" id="{02D4FF4F-C169-8048-BBCA-F284019BE9E0}"/>
              </a:ext>
            </a:extLst>
          </p:cNvPr>
          <p:cNvSpPr txBox="1"/>
          <p:nvPr/>
        </p:nvSpPr>
        <p:spPr>
          <a:xfrm>
            <a:off x="1003309" y="1843950"/>
            <a:ext cx="5389155" cy="3170099"/>
          </a:xfrm>
          <a:prstGeom prst="rect">
            <a:avLst/>
          </a:prstGeom>
          <a:noFill/>
        </p:spPr>
        <p:txBody>
          <a:bodyPr wrap="square">
            <a:spAutoFit/>
          </a:bodyPr>
          <a:lstStyle/>
          <a:p>
            <a:r>
              <a:rPr lang="en-GB" sz="2000" b="1" dirty="0">
                <a:solidFill>
                  <a:srgbClr val="FFBC22"/>
                </a:solidFill>
              </a:rPr>
              <a:t>Does anything surprise you in what you have just learnt about the history of the    women’s game – and why?</a:t>
            </a:r>
          </a:p>
          <a:p>
            <a:pPr marL="285750" indent="-285750">
              <a:buFont typeface="Arial" panose="020B0604020202020204" pitchFamily="34" charset="0"/>
              <a:buChar char="•"/>
            </a:pPr>
            <a:endParaRPr lang="en-GB" sz="2000" b="1" dirty="0">
              <a:solidFill>
                <a:srgbClr val="FFBC22"/>
              </a:solidFill>
            </a:endParaRPr>
          </a:p>
          <a:p>
            <a:r>
              <a:rPr lang="en-GB" sz="2000" b="1" dirty="0">
                <a:solidFill>
                  <a:srgbClr val="FFBC22"/>
                </a:solidFill>
              </a:rPr>
              <a:t>What have been the major turning points in the development of the women’s game?</a:t>
            </a:r>
          </a:p>
          <a:p>
            <a:pPr marL="285750" indent="-285750">
              <a:buFont typeface="Arial" panose="020B0604020202020204" pitchFamily="34" charset="0"/>
              <a:buChar char="•"/>
            </a:pPr>
            <a:endParaRPr lang="en-GB" sz="2000" b="1" dirty="0">
              <a:solidFill>
                <a:srgbClr val="FFBC22"/>
              </a:solidFill>
            </a:endParaRPr>
          </a:p>
          <a:p>
            <a:r>
              <a:rPr lang="en-GB" sz="2000" b="1" dirty="0">
                <a:solidFill>
                  <a:srgbClr val="FFBC22"/>
                </a:solidFill>
              </a:rPr>
              <a:t>How have some of the barriers to the growth of the women’s game been overcome?</a:t>
            </a:r>
            <a:endParaRPr lang="en-US" sz="2000" b="1" dirty="0">
              <a:solidFill>
                <a:srgbClr val="FFBC22"/>
              </a:solidFill>
            </a:endParaRPr>
          </a:p>
        </p:txBody>
      </p:sp>
    </p:spTree>
    <p:extLst>
      <p:ext uri="{BB962C8B-B14F-4D97-AF65-F5344CB8AC3E}">
        <p14:creationId xmlns:p14="http://schemas.microsoft.com/office/powerpoint/2010/main" val="17659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{B42A1836-8BAB-2447-B0AF-5462708944AF}tf16401378</Template>
  <TotalTime>17920</TotalTime>
  <Words>883</Words>
  <Application>Microsoft Office PowerPoint</Application>
  <PresentationFormat>Widescreen</PresentationFormat>
  <Paragraphs>90</Paragraphs>
  <Slides>25</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MS Shell Dlg 2</vt:lpstr>
      <vt:lpstr>UICTFontTextStyleTallBody</vt:lpstr>
      <vt:lpstr>Wingdings</vt:lpstr>
      <vt:lpstr>Wingdings 3</vt:lpstr>
      <vt:lpstr>Madison</vt:lpstr>
      <vt:lpstr>PowerPoint Presentation</vt:lpstr>
      <vt:lpstr>The Hundred… a brilliant new version of the game! </vt:lpstr>
      <vt:lpstr>What is The Hundred?</vt:lpstr>
      <vt:lpstr>What do you notice about The Hundred? </vt:lpstr>
      <vt:lpstr>But it hasn’t always been like this…</vt:lpstr>
      <vt:lpstr> We’ll learn…</vt:lpstr>
      <vt:lpstr> THE HISTORY OF WOMEN &amp; GIRLS CRICKET</vt:lpstr>
      <vt:lpstr>Explore The History…</vt:lpstr>
      <vt:lpstr>  OVER TO YOU 1: THINK . . . .</vt:lpstr>
      <vt:lpstr>PowerPoint Presentation</vt:lpstr>
      <vt:lpstr> CHARLOTTE EDWARDS – ENGLAND’S GREATEST PLAYER?</vt:lpstr>
      <vt:lpstr>Introducing…</vt:lpstr>
      <vt:lpstr> OVER TO YOU 2: THINK . . . . </vt:lpstr>
      <vt:lpstr> OVER TO YOU 2: THINK . . . . </vt:lpstr>
      <vt:lpstr> OVER TO YOU 2: THINKING FURTHER </vt:lpstr>
      <vt:lpstr> OVER TO YOU 2: THINKING FURTHER  </vt:lpstr>
      <vt:lpstr> LAUREN BELL – STARTING A PROFESSIONAL CRICKET CAREER</vt:lpstr>
      <vt:lpstr>Introducing…</vt:lpstr>
      <vt:lpstr> OVER TO YOU 3: THINK…  </vt:lpstr>
      <vt:lpstr> WHY GET INVOLVED IN CRICKET?</vt:lpstr>
      <vt:lpstr>Get Involved…</vt:lpstr>
      <vt:lpstr> HOW CAN I GET  INVOLVED? </vt:lpstr>
      <vt:lpstr> THINKING IT ALL THROUGH...</vt:lpstr>
      <vt:lpstr> THINKING IT ALL THROUGH…</vt:lpstr>
      <vt:lpstr> CREDITS &amp;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Foster</dc:creator>
  <cp:lastModifiedBy>Kevin Reilly</cp:lastModifiedBy>
  <cp:revision>50</cp:revision>
  <dcterms:created xsi:type="dcterms:W3CDTF">2021-06-15T09:36:36Z</dcterms:created>
  <dcterms:modified xsi:type="dcterms:W3CDTF">2021-09-29T13:52:38Z</dcterms:modified>
</cp:coreProperties>
</file>