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"/>
  </p:notesMasterIdLst>
  <p:sldIdLst>
    <p:sldId id="2147482177" r:id="rId6"/>
    <p:sldId id="214748217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1ECB676-D5A5-4B8A-90D8-3B66395A42CD}">
          <p14:sldIdLst>
            <p14:sldId id="2147482177"/>
            <p14:sldId id="21474821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26590B-0A36-64EA-A2DB-423F49F12589}" name="Bonfa' Tiziana (External Relations)" initials="BR" userId="S::tiziana.bonfa@enel.com::85e97edd-89bf-4038-8ae2-12833aeb530b" providerId="AD"/>
  <p188:author id="{C053829F-8B19-393F-0220-9CDB1F90424F}" name="Grassia Ornella (Innovation EGP&amp;TGX)" initials="OG" userId="S::ornella.grassia@enel.com::c5969a44-652d-4948-835d-50533d6272f1" providerId="AD"/>
  <p188:author id="{AB6B68C4-7A1E-F2D6-A00C-F19CFA14D54B}" name="Vertuccio Maria Giovanna (Innovation)" initials="MV" userId="S::mariagiovanna.vertuccio@enel.com::c2fb7160-fd9d-4b48-bf80-7954fced86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6"/>
    <a:srgbClr val="EAF7FC"/>
    <a:srgbClr val="0555FA"/>
    <a:srgbClr val="FF0F6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AB10C-C1DB-4D58-8780-F63A3769EDB0}" v="825" dt="2026-01-21T12:35:59.062"/>
    <p1510:client id="{73A78025-1568-4723-9528-9473DD98828B}" v="174" dt="2026-01-22T10:04:28.188"/>
    <p1510:client id="{88EEE58B-4361-4EEA-944F-F948E5EC78D0}" v="96" dt="2026-01-20T15:58:13.999"/>
    <p1510:client id="{F6F9574C-2B7C-3BD3-8084-41B8B7616F0B}" v="571" dt="2026-01-21T11:33:58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9A0E2-C2B1-4618-A54B-F7A3DECD6949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B8E0-44E1-4279-B4F5-2388D4097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88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C9248-261C-5D91-0724-8B08B3D7F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2D7984-2C1E-95B1-35AE-C7064A0FC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CEF6F2-02B9-6CCD-DAC6-31DF4862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06273E-7F7E-62BD-F4F7-BF866E6F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BF369A-D379-7F9E-32F4-D28E5BB9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56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2CA0B-A468-F05A-C251-09338A88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305677-A8C3-8951-4061-899470008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DC87B7-7FC1-5F9F-B72F-68ECC7F9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1133D-F2EA-95D6-D312-59D37B9B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1A250-A924-37DA-8B38-58FF3FF0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2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86B8AF1-5C79-203A-7C3A-D392A245C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A9F63C-ACDC-5D5F-471B-C8D5B7022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9CB8E2-4473-6388-13D8-89BAEAA3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836658-0F88-4806-54F2-288321CC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2FCD3C-CAFB-7CED-0B32-EA2494C8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65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0584A1-DF4D-5C4B-8116-BFE5D42F8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702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E51D3E93-B4CC-E145-A5EF-359F29F29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397001" y="60570"/>
            <a:ext cx="508001" cy="1778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endParaRPr sz="9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Immagine 5">
            <a:extLst>
              <a:ext uri="{FF2B5EF4-FFF2-40B4-BE49-F238E27FC236}">
                <a16:creationId xmlns:a16="http://schemas.microsoft.com/office/drawing/2014/main" id="{E8CD4351-A4C5-5A41-BF47-1C053A410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27" y="5811549"/>
            <a:ext cx="996698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0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 -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 picture showing a valley with wind turbines.">
            <a:extLst>
              <a:ext uri="{FF2B5EF4-FFF2-40B4-BE49-F238E27FC236}">
                <a16:creationId xmlns:a16="http://schemas.microsoft.com/office/drawing/2014/main" id="{5A4BE3B2-286A-47F5-9140-590F6C73D5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3368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E51D3E93-B4CC-E145-A5EF-359F29F29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397001" y="60570"/>
            <a:ext cx="508001" cy="1778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endParaRPr sz="9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Immagine 7">
            <a:extLst>
              <a:ext uri="{FF2B5EF4-FFF2-40B4-BE49-F238E27FC236}">
                <a16:creationId xmlns:a16="http://schemas.microsoft.com/office/drawing/2014/main" id="{99D170F0-50DE-F54D-B612-F3521E960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23" y="5820232"/>
            <a:ext cx="996698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2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82541F-1236-6A4C-9032-972F737A9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5C204D-177B-C440-8AAB-8A66C4D9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150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7">
            <a:extLst>
              <a:ext uri="{FF2B5EF4-FFF2-40B4-BE49-F238E27FC236}">
                <a16:creationId xmlns:a16="http://schemas.microsoft.com/office/drawing/2014/main" id="{B156F0AC-10C7-0041-8651-6A0C9D81A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2E91CA37-7707-4A40-BFCE-832DA5F3F4FE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C7D01B0-A845-EC41-9781-44CA5EF4D2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0ED439-6E9B-464B-95F0-6EC67FD2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9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7">
            <a:extLst>
              <a:ext uri="{FF2B5EF4-FFF2-40B4-BE49-F238E27FC236}">
                <a16:creationId xmlns:a16="http://schemas.microsoft.com/office/drawing/2014/main" id="{89AE7B80-CF34-3341-8071-099F4B944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5" name="Rectangle 8">
            <a:extLst>
              <a:ext uri="{FF2B5EF4-FFF2-40B4-BE49-F238E27FC236}">
                <a16:creationId xmlns:a16="http://schemas.microsoft.com/office/drawing/2014/main" id="{01DFB21A-DD09-2841-AB77-DB5F85C47A03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D296549-81E9-FB4E-BC44-EE9720636D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A22E8A-6061-9941-8A0F-D7A65C809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01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rgbClr val="008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7">
            <a:extLst>
              <a:ext uri="{FF2B5EF4-FFF2-40B4-BE49-F238E27FC236}">
                <a16:creationId xmlns:a16="http://schemas.microsoft.com/office/drawing/2014/main" id="{D3FED8A7-FC87-C247-96BD-49B62886C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9EDCA231-FEAA-E341-AD22-A49570614E3A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5B532FE-4BB2-804F-8B34-6E2FCFC2D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6E7282-EBC0-2540-8969-013424044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328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21DA595B-42FE-C04D-B0E0-0903E4F78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70121"/>
            <a:ext cx="8375651" cy="394980"/>
          </a:xfrm>
        </p:spPr>
        <p:txBody>
          <a:bodyPr/>
          <a:lstStyle/>
          <a:p>
            <a:r>
              <a:rPr lang="it-IT"/>
              <a:t>Agenda</a:t>
            </a:r>
            <a:endParaRPr lang="en-GB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6BF876CB-524A-EB4B-9B7D-B619C4D6C5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1CA7DA0-B635-0E47-840F-9B4C076EC4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328" y="1998986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01. Click to add chapter title</a:t>
            </a:r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67D588-0B3B-D049-920B-9ED7EA193C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328" y="2480213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subtitle if required</a:t>
            </a:r>
            <a:endParaRPr lang="en-US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723EF504-F6D3-3045-9B57-B9B7508743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328" y="3019291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02. Click to add chapter title</a:t>
            </a:r>
            <a:endParaRPr lang="it-IT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60F7784-D662-BC4F-91D8-2D33211A20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328" y="3500518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subtitle if required</a:t>
            </a:r>
            <a:endParaRPr lang="en-US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8DC4B8B3-BE4C-3B4C-A06C-AEA19F77E0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2328" y="4026683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03. Click to add chapter title</a:t>
            </a:r>
            <a:endParaRPr lang="it-IT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6E480EE-5BBD-AF49-BEE1-ABC98E1A79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328" y="4507910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subtitle if required</a:t>
            </a:r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51544D9-EF30-A040-889B-526F140563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328" y="5034071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04. Click to add chapter title</a:t>
            </a:r>
            <a:endParaRPr lang="it-IT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E803D4F-4B1C-B643-832A-05F08C3531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2328" y="5515298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subtitle if required</a:t>
            </a:r>
            <a:endParaRPr lang="en-US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617FD578-689F-024F-8998-5C860ACF0D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5630" y="1996403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05. Click to add chapter title</a:t>
            </a:r>
            <a:endParaRPr lang="it-IT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A7DCCB2-1A16-2145-AEAA-B8E3E39BBA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05630" y="2477630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subtitle if required</a:t>
            </a:r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BC897CB6-3D6F-CA47-BBFE-A3EBA65502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5630" y="3016708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06. Click to add chapter title</a:t>
            </a:r>
            <a:endParaRPr lang="it-IT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B9F32A43-9C23-524B-B7EA-6B9CB7BE80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5630" y="3497935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subtitle if required</a:t>
            </a:r>
            <a:endParaRPr lang="en-US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E16B8EB3-C8EE-AC4F-AD72-5BC945B30C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5630" y="4024100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07. Click to add chapter title</a:t>
            </a:r>
            <a:endParaRPr lang="it-IT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EBFFE72-5316-F540-B15C-EF6141109B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5630" y="4505327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subtitle if required</a:t>
            </a:r>
            <a:endParaRPr lang="en-US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4F53C41C-D748-1746-9D56-7AFD32BE76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05630" y="5031488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08. Click to add chapter title</a:t>
            </a:r>
            <a:endParaRPr lang="it-IT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97DDE32-4020-FC49-BE05-F767FA6C9C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5630" y="5512715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subtitle if required</a:t>
            </a:r>
            <a:endParaRPr lang="en-US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0F4F9C2-E60F-8B44-8836-ECE24F48F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F2B1E328-CCAD-F941-AC2D-F92158846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8070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E79B9-9818-928D-7664-686A8B72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CB6B2E-7873-2D9D-607F-2FDCC5404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A57985-0D50-6C2B-01AC-9CCFF1E6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DB83DF-846F-AB70-88A9-A6C34B92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CA411D-C0E7-6ADB-13AC-36E3306E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683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7B42C86-015E-F848-B548-8EFBFC461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70121"/>
            <a:ext cx="8375651" cy="3949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it-IT"/>
              <a:t>Agenda</a:t>
            </a:r>
            <a:endParaRPr lang="en-GB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0DB1EC3-63BA-7841-8C96-E417130DD44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1CA7DA0-B635-0E47-840F-9B4C076EC4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329" y="1988820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01</a:t>
            </a:r>
            <a:endParaRPr lang="it-IT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E40C95-74BB-C545-8620-3C91D1FB87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80125" y="2007704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7AA31F-1C02-4D48-BA95-4C061F108B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3365" y="2988385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02</a:t>
            </a:r>
            <a:endParaRPr lang="it-IT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0D20617-CFC6-B94F-99C8-9605979CEE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71161" y="3007269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4659BF7E-FBF5-1041-98FF-92711B48F1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9917" y="3996914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03</a:t>
            </a:r>
            <a:endParaRPr lang="it-IT"/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D8DB8A7E-2299-8B49-9689-75E3B1C383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7713" y="4015798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DD349463-B21B-F04A-BDF1-12BEB8B9D90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399" y="4996478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04</a:t>
            </a:r>
            <a:endParaRPr lang="it-IT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1F086754-EFB1-0349-B2C9-DE00E75966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62195" y="5015362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BE80DF37-1EDC-A943-AC1C-5DDB1FEEEF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82494" y="2006750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05</a:t>
            </a:r>
            <a:endParaRPr lang="it-IT"/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96F6BD7-3ECA-7F4E-9086-B6A180AF50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0290" y="2025634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6A26439D-DBE8-BC40-A3C1-A23681C1DB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73530" y="3006315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06</a:t>
            </a:r>
            <a:endParaRPr lang="it-IT"/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4A64148E-AA23-764D-BE27-34E645531A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1326" y="3025199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AED8B25A-8E3F-AB47-87AA-B62E337DF0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0082" y="4014844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07</a:t>
            </a:r>
            <a:endParaRPr lang="it-IT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BC40AB15-B73E-374D-B193-DE689CB7B40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57878" y="4033728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1F623258-E515-C645-A6F9-170CF05FC6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38364" y="4985618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08</a:t>
            </a:r>
            <a:endParaRPr lang="it-IT"/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6EACFA3-C561-1040-AB40-D83DB26EE0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36160" y="5004502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6C9F872-7765-FC45-9731-D8D2E9678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499FE0F-64FB-D244-9E6C-82A29EBAA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4929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9EDCA231-FEAA-E341-AD22-A49570614E3A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marL="0" indent="0" algn="ctr">
              <a:buFont typeface="Arial" panose="020B0604020202020204" pitchFamily="34" charset="0"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pic>
        <p:nvPicPr>
          <p:cNvPr id="23" name="Immagine 7">
            <a:extLst>
              <a:ext uri="{FF2B5EF4-FFF2-40B4-BE49-F238E27FC236}">
                <a16:creationId xmlns:a16="http://schemas.microsoft.com/office/drawing/2014/main" id="{D3FED8A7-FC87-C247-96BD-49B62886C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5B532FE-4BB2-804F-8B34-6E2FCFC2D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2303928" cy="1368425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Agenda</a:t>
            </a:r>
            <a:endParaRPr lang="en-GB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CDCD36B-198B-7744-ADE1-13CBA89DA3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74519" y="1025115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01</a:t>
            </a:r>
            <a:endParaRPr lang="it-IT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CC33B5A-B625-A54F-A45C-E9D5108164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83103" y="1877716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CF6386B-13E0-8B47-A639-6531D08AF7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4966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02</a:t>
            </a:r>
            <a:endParaRPr lang="it-IT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319389D0-704A-EE47-8594-0DFA91F371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63550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AC9A943-3D52-5C48-A5B7-2FDD4E43A6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57825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03</a:t>
            </a:r>
            <a:endParaRPr lang="it-IT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AB4821B-339B-014F-99B6-EE5C5559A6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66409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9C341713-23F4-4E4D-B663-65E9405BC7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3483" y="2741856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04</a:t>
            </a:r>
            <a:endParaRPr lang="it-IT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EB38375-3C03-CF4D-86C8-DFF3A0F01A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2067" y="3594457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D2A2C20-FE41-6942-9269-4869B645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63930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05</a:t>
            </a:r>
            <a:endParaRPr lang="it-IT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FC30061-5622-E34A-9DE1-7B51E1442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2514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AF714C-7A9C-234B-807C-4F664CF69A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66789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06</a:t>
            </a:r>
            <a:endParaRPr lang="it-IT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B51BA56C-7F8E-284E-922F-1A2D37BDCB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373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0C7E36D2-D399-5D42-9322-EC2A11E0E6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87966" y="4427221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07</a:t>
            </a:r>
            <a:endParaRPr lang="it-IT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F8D3647E-5355-944C-BEBF-9803EFACE7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96550" y="5279822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6979AA52-9D67-7D41-9282-B494968C5C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68413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08</a:t>
            </a:r>
            <a:endParaRPr lang="it-IT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046EFCC6-89EE-114C-97E0-95029AC0D1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76997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C4F6283-BA22-EF46-82D1-7402865AC7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1272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09</a:t>
            </a:r>
            <a:endParaRPr lang="it-IT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6760D3-98A2-634C-BE39-7A199F1EB0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79856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6ECFAC0-7B41-AB44-8AF8-40ADEFDC4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EFB0CC8-38D1-AE40-A9CA-DC6A31E23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53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4">
    <p:bg>
      <p:bgPr>
        <a:solidFill>
          <a:srgbClr val="008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9EDCA231-FEAA-E341-AD22-A49570614E3A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marL="0" indent="0" algn="ctr">
              <a:buFont typeface="Arial" panose="020B0604020202020204" pitchFamily="34" charset="0"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pic>
        <p:nvPicPr>
          <p:cNvPr id="23" name="Immagine 7">
            <a:extLst>
              <a:ext uri="{FF2B5EF4-FFF2-40B4-BE49-F238E27FC236}">
                <a16:creationId xmlns:a16="http://schemas.microsoft.com/office/drawing/2014/main" id="{D3FED8A7-FC87-C247-96BD-49B62886C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5B532FE-4BB2-804F-8B34-6E2FCFC2D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2303928" cy="1368425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Agenda</a:t>
            </a:r>
            <a:endParaRPr lang="en-GB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CDCD36B-198B-7744-ADE1-13CBA89DA3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74519" y="1025115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01</a:t>
            </a:r>
            <a:endParaRPr lang="it-IT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CC33B5A-B625-A54F-A45C-E9D5108164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83103" y="1877716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CF6386B-13E0-8B47-A639-6531D08AF7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4966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02</a:t>
            </a:r>
            <a:endParaRPr lang="it-IT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319389D0-704A-EE47-8594-0DFA91F371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63550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AC9A943-3D52-5C48-A5B7-2FDD4E43A6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57825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03</a:t>
            </a:r>
            <a:endParaRPr lang="it-IT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AB4821B-339B-014F-99B6-EE5C5559A6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66409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9C341713-23F4-4E4D-B663-65E9405BC7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3483" y="2741856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04</a:t>
            </a:r>
            <a:endParaRPr lang="it-IT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EB38375-3C03-CF4D-86C8-DFF3A0F01A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2067" y="3594457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D2A2C20-FE41-6942-9269-4869B645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63930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05</a:t>
            </a:r>
            <a:endParaRPr lang="it-IT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FC30061-5622-E34A-9DE1-7B51E1442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2514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AF714C-7A9C-234B-807C-4F664CF69A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66789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06</a:t>
            </a:r>
            <a:endParaRPr lang="it-IT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B51BA56C-7F8E-284E-922F-1A2D37BDCB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373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0C7E36D2-D399-5D42-9322-EC2A11E0E6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87966" y="4427221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07</a:t>
            </a:r>
            <a:endParaRPr lang="it-IT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F8D3647E-5355-944C-BEBF-9803EFACE7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96550" y="5279822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6979AA52-9D67-7D41-9282-B494968C5C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68413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08</a:t>
            </a:r>
            <a:endParaRPr lang="it-IT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046EFCC6-89EE-114C-97E0-95029AC0D1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76997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C4F6283-BA22-EF46-82D1-7402865AC7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1272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09</a:t>
            </a:r>
            <a:endParaRPr lang="it-IT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6760D3-98A2-634C-BE39-7A199F1EB0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79856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EDBF7B0-4EC2-F541-9E82-3663D0317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33BE4D9-A94C-F549-9D78-F1BD66867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41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9EDCA231-FEAA-E341-AD22-A49570614E3A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marL="0" indent="0" algn="ctr">
              <a:buFont typeface="Arial" panose="020B0604020202020204" pitchFamily="34" charset="0"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pic>
        <p:nvPicPr>
          <p:cNvPr id="23" name="Immagine 7">
            <a:extLst>
              <a:ext uri="{FF2B5EF4-FFF2-40B4-BE49-F238E27FC236}">
                <a16:creationId xmlns:a16="http://schemas.microsoft.com/office/drawing/2014/main" id="{D3FED8A7-FC87-C247-96BD-49B62886C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5B532FE-4BB2-804F-8B34-6E2FCFC2D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2303928" cy="1368425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Agenda</a:t>
            </a:r>
            <a:endParaRPr lang="en-GB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CDCD36B-198B-7744-ADE1-13CBA89DA3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74519" y="1025115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01</a:t>
            </a:r>
            <a:endParaRPr lang="it-IT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CC33B5A-B625-A54F-A45C-E9D5108164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83103" y="1877716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CF6386B-13E0-8B47-A639-6531D08AF7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4966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02</a:t>
            </a:r>
            <a:endParaRPr lang="it-IT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319389D0-704A-EE47-8594-0DFA91F371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63550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AC9A943-3D52-5C48-A5B7-2FDD4E43A6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57825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03</a:t>
            </a:r>
            <a:endParaRPr lang="it-IT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AB4821B-339B-014F-99B6-EE5C5559A6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66409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9C341713-23F4-4E4D-B663-65E9405BC7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3483" y="2741856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04</a:t>
            </a:r>
            <a:endParaRPr lang="it-IT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EB38375-3C03-CF4D-86C8-DFF3A0F01A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2067" y="3594457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D2A2C20-FE41-6942-9269-4869B645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63930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05</a:t>
            </a:r>
            <a:endParaRPr lang="it-IT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FC30061-5622-E34A-9DE1-7B51E1442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2514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AF714C-7A9C-234B-807C-4F664CF69A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66789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06</a:t>
            </a:r>
            <a:endParaRPr lang="it-IT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B51BA56C-7F8E-284E-922F-1A2D37BDCB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373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0C7E36D2-D399-5D42-9322-EC2A11E0E6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87966" y="4427221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07</a:t>
            </a:r>
            <a:endParaRPr lang="it-IT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F8D3647E-5355-944C-BEBF-9803EFACE7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96550" y="5279822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6979AA52-9D67-7D41-9282-B494968C5C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68413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08</a:t>
            </a:r>
            <a:endParaRPr lang="it-IT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046EFCC6-89EE-114C-97E0-95029AC0D1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76997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C4F6283-BA22-EF46-82D1-7402865AC7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1272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09</a:t>
            </a:r>
            <a:endParaRPr lang="it-IT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6760D3-98A2-634C-BE39-7A199F1EB0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79856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236F63CB-C580-7640-93BC-AF743990D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F0505F7-9971-AA47-960B-BF4B85FF5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185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9EDCA231-FEAA-E341-AD22-A49570614E3A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marL="0" indent="0" algn="ctr">
              <a:buFont typeface="Arial" panose="020B0604020202020204" pitchFamily="34" charset="0"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pic>
        <p:nvPicPr>
          <p:cNvPr id="23" name="Immagine 7">
            <a:extLst>
              <a:ext uri="{FF2B5EF4-FFF2-40B4-BE49-F238E27FC236}">
                <a16:creationId xmlns:a16="http://schemas.microsoft.com/office/drawing/2014/main" id="{D3FED8A7-FC87-C247-96BD-49B62886C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5B532FE-4BB2-804F-8B34-6E2FCFC2D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2303928" cy="1368425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Agenda</a:t>
            </a:r>
            <a:endParaRPr lang="en-GB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CDCD36B-198B-7744-ADE1-13CBA89DA3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74519" y="1025115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01</a:t>
            </a:r>
            <a:endParaRPr lang="it-IT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CC33B5A-B625-A54F-A45C-E9D5108164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83103" y="1877716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CF6386B-13E0-8B47-A639-6531D08AF7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4966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02</a:t>
            </a:r>
            <a:endParaRPr lang="it-IT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319389D0-704A-EE47-8594-0DFA91F371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63550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AC9A943-3D52-5C48-A5B7-2FDD4E43A6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57825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03</a:t>
            </a:r>
            <a:endParaRPr lang="it-IT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AB4821B-339B-014F-99B6-EE5C5559A6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66409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9C341713-23F4-4E4D-B663-65E9405BC7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3483" y="2741856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04</a:t>
            </a:r>
            <a:endParaRPr lang="it-IT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EB38375-3C03-CF4D-86C8-DFF3A0F01A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2067" y="3594457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D2A2C20-FE41-6942-9269-4869B645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63930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05</a:t>
            </a:r>
            <a:endParaRPr lang="it-IT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FC30061-5622-E34A-9DE1-7B51E1442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2514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AF714C-7A9C-234B-807C-4F664CF69A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66789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06</a:t>
            </a:r>
            <a:endParaRPr lang="it-IT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B51BA56C-7F8E-284E-922F-1A2D37BDCB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373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0C7E36D2-D399-5D42-9322-EC2A11E0E6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87966" y="4427221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07</a:t>
            </a:r>
            <a:endParaRPr lang="it-IT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F8D3647E-5355-944C-BEBF-9803EFACE7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96550" y="5279822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6979AA52-9D67-7D41-9282-B494968C5C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68413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08</a:t>
            </a:r>
            <a:endParaRPr lang="it-IT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046EFCC6-89EE-114C-97E0-95029AC0D1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76997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C4F6283-BA22-EF46-82D1-7402865AC7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1272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09</a:t>
            </a:r>
            <a:endParaRPr lang="it-IT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6760D3-98A2-634C-BE39-7A199F1EB0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79856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chapter title in max. 2 lines</a:t>
            </a:r>
            <a:endParaRPr lang="it-IT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E780C923-B58D-8646-92FA-EA0B551C1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CED743C-4CAB-3B46-866D-4E726FF0E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22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Key Point - Full image">
    <p:bg>
      <p:bgPr>
        <a:solidFill>
          <a:srgbClr val="C6C6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DF7CD-7B1E-4947-8A8D-C0CB91DB1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pic>
        <p:nvPicPr>
          <p:cNvPr id="11" name="Immagine 7">
            <a:extLst>
              <a:ext uri="{FF2B5EF4-FFF2-40B4-BE49-F238E27FC236}">
                <a16:creationId xmlns:a16="http://schemas.microsoft.com/office/drawing/2014/main" id="{7AEDC9B0-5E01-4344-A13E-26BC7193F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1389E4EE-81BD-6941-B839-7233BBE1ABB6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marL="0" indent="0" algn="ctr">
              <a:buFont typeface="Arial" panose="020B0604020202020204" pitchFamily="34" charset="0"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B392C5-DCB6-E24F-B45A-FEC052F66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2211" y="1134706"/>
            <a:ext cx="7606614" cy="1727247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Insert key point on your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B43D13-DFA6-8942-B6AA-9D1C96E4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69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2000" y="1548580"/>
            <a:ext cx="5334000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/>
            </a:lvl2pPr>
            <a:lvl3pPr marL="254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057275" algn="l"/>
              </a:tabLst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3819" y="1548580"/>
            <a:ext cx="5203005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CB1EB-1AD6-D54B-98A1-F4AFD459B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699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554622-E911-FE4F-AFAE-295567289CE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71832" y="1543664"/>
            <a:ext cx="3382297" cy="46615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1pPr>
            <a:lvl2pPr marL="0" indent="0">
              <a:buNone/>
              <a:defRPr/>
            </a:lvl2pPr>
            <a:lvl3pPr marL="254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057275" algn="l"/>
              </a:tabLst>
              <a:defRPr/>
            </a:lvl3pPr>
            <a:lvl4pPr marL="541338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4pPr>
          </a:lstStyle>
          <a:p>
            <a:pPr lvl="0"/>
            <a:r>
              <a:rPr lang="en-GB"/>
              <a:t>Master text style 18PT regular</a:t>
            </a:r>
          </a:p>
          <a:p>
            <a:pPr lvl="1"/>
            <a:r>
              <a:rPr lang="en-GB"/>
              <a:t>First level: Master bullet style 18PT regular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GB"/>
              <a:t>Second level: Master</a:t>
            </a:r>
            <a:br>
              <a:rPr lang="en-GB"/>
            </a:br>
            <a:r>
              <a:rPr lang="en-GB"/>
              <a:t>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 bullet style 18PT regular</a:t>
            </a:r>
          </a:p>
          <a:p>
            <a:pPr lvl="1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3D448D0-4623-664F-8E51-28B17CF3436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12225" y="1543664"/>
            <a:ext cx="3382297" cy="4661515"/>
          </a:xfrm>
        </p:spPr>
        <p:txBody>
          <a:bodyPr/>
          <a:lstStyle>
            <a:lvl1pPr marL="0" indent="0">
              <a:buNone/>
              <a:defRPr sz="1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/>
            </a:lvl2pPr>
            <a:lvl3pPr marL="254000" indent="0">
              <a:buNone/>
              <a:defRPr sz="1800"/>
            </a:lvl3pPr>
            <a:lvl4pPr marL="541338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4pPr>
          </a:lstStyle>
          <a:p>
            <a:pPr lvl="0"/>
            <a:r>
              <a:rPr lang="en-GB"/>
              <a:t>Master text style 18PT regular</a:t>
            </a:r>
          </a:p>
          <a:p>
            <a:pPr lvl="1"/>
            <a:r>
              <a:rPr lang="en-GB"/>
              <a:t>First level: Master bullet style 18PT regular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GB"/>
              <a:t>Second level: Master</a:t>
            </a:r>
            <a:br>
              <a:rPr lang="en-GB"/>
            </a:br>
            <a:r>
              <a:rPr lang="en-GB"/>
              <a:t>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 bullet style 18PT regular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Char char="-"/>
              <a:tabLst>
                <a:tab pos="1057275" algn="l"/>
              </a:tabLst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AE4F1F6-02D5-674A-88A8-6DDBCA2CE13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52619" y="1543664"/>
            <a:ext cx="3382297" cy="46615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1pPr>
            <a:lvl2pPr marL="0" indent="0">
              <a:buNone/>
              <a:defRPr/>
            </a:lvl2pPr>
            <a:lvl3pPr marL="254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057275" algn="l"/>
              </a:tabLst>
              <a:defRPr/>
            </a:lvl3pPr>
            <a:lvl4pPr marL="541338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4pPr>
          </a:lstStyle>
          <a:p>
            <a:pPr lvl="0"/>
            <a:r>
              <a:rPr lang="en-GB"/>
              <a:t>Master text style 18PT regular</a:t>
            </a:r>
          </a:p>
          <a:p>
            <a:pPr lvl="1"/>
            <a:r>
              <a:rPr lang="en-GB"/>
              <a:t>First level: Master bullet style 18PT regular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GB"/>
              <a:t>Second level: Master</a:t>
            </a:r>
            <a:br>
              <a:rPr lang="en-GB"/>
            </a:br>
            <a:r>
              <a:rPr lang="en-GB"/>
              <a:t>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 bullet style 18PT regular</a:t>
            </a:r>
          </a:p>
          <a:p>
            <a:pPr lvl="1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E361F5-0D6D-9940-8ECE-6E9C6FFDC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6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2C9728-A8D5-1347-8D53-C60DCD7D464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1999" y="1548580"/>
            <a:ext cx="10697497" cy="46615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1pPr>
            <a:lvl2pPr>
              <a:defRPr/>
            </a:lvl2pPr>
            <a:lvl3pPr marL="254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for key messages </a:t>
            </a:r>
            <a:br>
              <a:rPr kumimoji="0" lang="en-GB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38PT black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for key messages </a:t>
            </a:r>
            <a:br>
              <a:rPr kumimoji="0" lang="en-GB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38PT black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AADD94-86A3-8844-A619-8F178D90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53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0584A1-DF4D-5C4B-8116-BFE5D42F8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11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F27FD-8AE0-2F4F-0CB8-026CAC22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D40F7D-C22D-B122-1C2E-43DA9302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F69801-A466-E271-2C27-2EACB321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BEE968-E636-30A4-0CAF-B4C24FE4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8526E1-3BA5-1ED9-E3FC-D430DCFF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992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79D66B-3803-E846-9566-8CCC9CD52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3716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85D2FE-42E5-48A5-8910-8A08FA28E16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1548580"/>
            <a:ext cx="3392129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D5E26B9-F91A-4D0B-81E7-6D0E3F5665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12225" y="1548580"/>
            <a:ext cx="7014599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00760-F0BF-504A-8F0D-A2B6F398A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70121"/>
            <a:ext cx="8375651" cy="3949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3FAB27-E0FC-2A41-A4BC-89ED5E000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41B84A-C8FF-524A-8DAE-121E7E452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7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439B7-D1A7-41FB-B083-7EE93F34B63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1548580"/>
            <a:ext cx="6936658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5D9F3D5-97B2-4B71-84BB-42E84CEDFC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96083" y="1548580"/>
            <a:ext cx="3430741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00760-F0BF-504A-8F0D-A2B6F398A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70121"/>
            <a:ext cx="8375651" cy="3949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3FAB27-E0FC-2A41-A4BC-89ED5E000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to edit Master subtitle style if required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29A5C5-30BF-6942-82F5-F9BD53B7A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18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BB4C81F-CB83-4190-9603-1B8DA179333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72160" y="1543663"/>
            <a:ext cx="3430741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27ACF70-2492-4134-9876-9466CC8C59D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545350" y="1543663"/>
            <a:ext cx="3430741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6E09493-129D-4AF9-A130-128349F340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96083" y="1543663"/>
            <a:ext cx="3382297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C94A30E-0A9C-6D41-94EF-F88BFC822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11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852B57-0E0F-ED41-A725-843B48781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E6B5932-4024-9A4F-B0B0-8110E3DF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F8C5E5-E630-4060-8D93-0EF4B737D5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57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3C7B633-1079-4DF0-8613-6FC54AFB78E6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047167" y="3850311"/>
            <a:ext cx="5304174" cy="228600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742C94C-75D3-4AFC-BCB5-001E3739E93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782320" y="3850311"/>
            <a:ext cx="5250427" cy="228600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05B0DD-E462-4724-A648-C7FF9782F701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47167" y="1533831"/>
            <a:ext cx="5304174" cy="229583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44752D7-4C15-49E4-A44F-3D3A421FA6BC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782320" y="1543663"/>
            <a:ext cx="5250427" cy="228600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00760-F0BF-504A-8F0D-A2B6F398A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70121"/>
            <a:ext cx="8375651" cy="3949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3FAB27-E0FC-2A41-A4BC-89ED5E000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A7CF32-AE2E-6148-BE2F-AB0B97492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071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18916-A8E9-4E7C-8475-2215A0211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66400"/>
            <a:ext cx="9288000" cy="457201"/>
          </a:xfrm>
        </p:spPr>
        <p:txBody>
          <a:bodyPr anchor="t"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BC5D68-CD32-4B6C-823D-8C9CA8599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829761"/>
            <a:ext cx="9288000" cy="457201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77348A-C981-47FA-B9A8-9FB179471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88800" y="6173787"/>
            <a:ext cx="2743200" cy="365125"/>
          </a:xfrm>
        </p:spPr>
        <p:txBody>
          <a:bodyPr/>
          <a:lstStyle/>
          <a:p>
            <a:fld id="{A299C143-65AA-4D28-A4EC-5712101CF5F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" descr="Immagine">
            <a:extLst>
              <a:ext uri="{FF2B5EF4-FFF2-40B4-BE49-F238E27FC236}">
                <a16:creationId xmlns:a16="http://schemas.microsoft.com/office/drawing/2014/main" id="{ABEE2049-09B6-4FF6-A0DC-BBDE87ADA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6880" y="372560"/>
            <a:ext cx="181939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66C51BD-7DFB-4260-B04B-BC46C5E447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6173786"/>
            <a:ext cx="6629400" cy="365126"/>
          </a:xfrm>
        </p:spPr>
        <p:txBody>
          <a:bodyPr anchor="b"/>
          <a:lstStyle>
            <a:lvl1pPr marL="0" indent="0"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D2EAEE2E-3738-9441-B79D-709E4D4D11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6880" y="360000"/>
            <a:ext cx="1819390" cy="457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471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90625-AA05-A3C8-86DB-44F49818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E506F-BF0D-F38C-77FA-9179F196B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7C532A-860A-03B5-F2BE-4394F86DD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553211-52AA-91F6-0D91-C7254136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9F03B8-4BD5-2C6E-D693-1F6419A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F7E843-2EE8-36EA-4AA9-3E42C7C7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49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0C66CE-9B9F-30FC-0F99-57454F01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4DDF86-2B49-F99D-FF0A-035D3C07A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E18F73-40FC-7CE1-2FF6-D45983618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E41270D-0306-EB8F-EFC8-D537DD3BD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62A3B1-2D6A-F5ED-6731-8B57BA770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E9E530F-661E-81CB-6916-AA191477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886631A-523E-7D50-E2C5-2199D4B5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09B46CC-26B9-550D-82D3-1C889C67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0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50F4C-BB37-609B-CF17-2B35F29D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C64F45-1FD1-6763-3EDE-F149497B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FF2B17-62E7-BDB8-81CB-DC1CE3DA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D96085-9892-F71C-2C02-56E6DEC0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24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3B682B-A0D5-EB5E-79BB-8BEA0860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743B6D-AD8B-0EB9-8D7D-ACA7DB4F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FABFD6-7195-7AD5-3AB7-C2F53BCB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59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27088-3F04-BF9E-7EC1-E971324F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B6D32E-C5CD-02A0-C31A-8CBD9CFC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1BC19B-FFFE-EEC3-3F83-FE203A17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2CDF89-B0B7-DDEC-FB29-3B1B4791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64C024-489F-BAFE-F402-9C00774A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AB1788-DDBA-8139-ACF7-D7373123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9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06526-2109-678C-1023-0C687BF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EF8E69F-2A56-C244-BC92-F0FEBA77C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B2D3ED-61AC-36B1-D178-0AD72C046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671DA3-B55C-75D6-F71F-4DECC2C5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EC4CEB-CA46-6348-5455-EE84D197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71F33A-9A63-050C-77DA-3E3BEC09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20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E5FD2D6-F502-B86E-FA0E-FDCA7076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5F62EB-EE9F-2EAB-E570-6BE310D12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3FFB9D-3510-B3FE-C2C1-7058E2BAB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8A0B80-09E8-4C01-A999-F20F68C38098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A77954-8335-BFA4-6913-EDBA56ABD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CE4583-6378-9376-E306-7CDF5AA1C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3B5D8A-8784-4B63-92E7-6EC4F880F05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0763B9-A2D5-F245-5776-A762697CEAB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181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8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64042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5">
            <a:extLst>
              <a:ext uri="{FF2B5EF4-FFF2-40B4-BE49-F238E27FC236}">
                <a16:creationId xmlns:a16="http://schemas.microsoft.com/office/drawing/2014/main" id="{D38DA18B-41A5-BA47-AD36-2B79774F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56" y="693202"/>
            <a:ext cx="996698" cy="362713"/>
          </a:xfrm>
          <a:prstGeom prst="rect">
            <a:avLst/>
          </a:prstGeom>
        </p:spPr>
      </p:pic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/>
              <a:t>Click to edit Master Title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1519085"/>
            <a:ext cx="10664825" cy="4646766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70F753-BBB5-E84C-801B-39BA68C82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Copyright © 2021 Enel S.p.A. All rights reserved. 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787BF8-1BAA-4A1B-01B4-9C3CBA497C2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181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8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5474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Lucida Grande"/>
        <a:buNone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31CFC-6AF7-65F8-1AB2-7372B10D7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61C58E-6C16-0D73-11E8-A1376725FE27}"/>
              </a:ext>
            </a:extLst>
          </p:cNvPr>
          <p:cNvSpPr txBox="1"/>
          <p:nvPr/>
        </p:nvSpPr>
        <p:spPr>
          <a:xfrm>
            <a:off x="458510" y="-140619"/>
            <a:ext cx="8031727" cy="193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latin typeface="+mj-lt"/>
                <a:ea typeface="+mj-ea"/>
                <a:cs typeface="+mj-cs"/>
              </a:rPr>
              <a:t>Innovation Lab Catania</a:t>
            </a:r>
            <a:br>
              <a:rPr lang="en-US" sz="2400" b="1" kern="1200">
                <a:latin typeface="+mj-lt"/>
                <a:ea typeface="+mj-ea"/>
                <a:cs typeface="+mj-cs"/>
              </a:rPr>
            </a:br>
            <a:r>
              <a:rPr lang="en-US" b="1" kern="1200">
                <a:latin typeface="+mj-lt"/>
                <a:ea typeface="+mj-ea"/>
                <a:cs typeface="+mj-cs"/>
              </a:rPr>
              <a:t>A living lab to accelerate the adoption of innovative solutions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5CCFB7-6887-E5AB-4957-89594BED5AC1}"/>
              </a:ext>
            </a:extLst>
          </p:cNvPr>
          <p:cNvSpPr txBox="1"/>
          <p:nvPr/>
        </p:nvSpPr>
        <p:spPr>
          <a:xfrm>
            <a:off x="423786" y="1124011"/>
            <a:ext cx="11772995" cy="110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358775" lvl="0" algn="ctr" fontAlgn="base">
              <a:lnSpc>
                <a:spcPct val="170000"/>
              </a:lnSpc>
              <a:spcAft>
                <a:spcPts val="600"/>
              </a:spcAft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Innovation Lab in Catania is a reference experimental facility in Italy dedicated to the study and validation of innovative technologies for the energy transition.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3C67CA-E933-B31F-BF29-A838D987593D}"/>
              </a:ext>
            </a:extLst>
          </p:cNvPr>
          <p:cNvSpPr txBox="1"/>
          <p:nvPr/>
        </p:nvSpPr>
        <p:spPr>
          <a:xfrm>
            <a:off x="5930110" y="4939671"/>
            <a:ext cx="6096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endParaRPr lang="it-IT"/>
          </a:p>
          <a:p>
            <a:pPr>
              <a:spcAft>
                <a:spcPts val="600"/>
              </a:spcAft>
            </a:pPr>
            <a:endParaRPr lang="it-IT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7956A970-E451-7106-BFC6-061E0E40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546" y="659491"/>
            <a:ext cx="1011365" cy="364447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457954F-CBB0-F00A-E32A-70ADF032A730}"/>
              </a:ext>
            </a:extLst>
          </p:cNvPr>
          <p:cNvSpPr/>
          <p:nvPr/>
        </p:nvSpPr>
        <p:spPr>
          <a:xfrm>
            <a:off x="281156" y="2043639"/>
            <a:ext cx="7728988" cy="4106927"/>
          </a:xfrm>
          <a:prstGeom prst="roundRect">
            <a:avLst>
              <a:gd name="adj" fmla="val 31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F5BF46-497A-2EB7-84EA-D1A8C744D7BB}"/>
              </a:ext>
            </a:extLst>
          </p:cNvPr>
          <p:cNvSpPr txBox="1"/>
          <p:nvPr/>
        </p:nvSpPr>
        <p:spPr>
          <a:xfrm>
            <a:off x="573138" y="2120594"/>
            <a:ext cx="7417470" cy="211164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R="358775" lvl="0" algn="just" fontAlgn="base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400" b="1" dirty="0">
                <a:latin typeface="Arial"/>
                <a:cs typeface="Arial"/>
              </a:rPr>
              <a:t>STRENGHTS:</a:t>
            </a:r>
          </a:p>
          <a:p>
            <a:pPr marL="285750" lvl="0" indent="-228600">
              <a:lnSpc>
                <a:spcPct val="150000"/>
              </a:lnSpc>
              <a:spcAft>
                <a:spcPts val="600"/>
              </a:spcAft>
              <a:buClr>
                <a:srgbClr val="0555FA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10 hectares of experimental area</a:t>
            </a:r>
          </a:p>
          <a:p>
            <a:pPr marL="285750" lvl="0" indent="-228600">
              <a:lnSpc>
                <a:spcPct val="150000"/>
              </a:lnSpc>
              <a:spcAft>
                <a:spcPts val="600"/>
              </a:spcAft>
              <a:buClr>
                <a:srgbClr val="0555FA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Accredited ISO17025 for the IEC 61215 standard</a:t>
            </a:r>
          </a:p>
          <a:p>
            <a:pPr marL="285750" lvl="0" indent="-228600">
              <a:lnSpc>
                <a:spcPct val="150000"/>
              </a:lnSpc>
              <a:spcAft>
                <a:spcPts val="600"/>
              </a:spcAft>
              <a:buClr>
                <a:srgbClr val="0555FA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Specialized expertise and advanced infrastructure</a:t>
            </a:r>
          </a:p>
          <a:p>
            <a:pPr marL="285750" lvl="0" indent="-228600">
              <a:lnSpc>
                <a:spcPct val="150000"/>
              </a:lnSpc>
              <a:spcAft>
                <a:spcPts val="600"/>
              </a:spcAft>
              <a:buClr>
                <a:srgbClr val="0555FA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  <a:latin typeface="Arial"/>
                <a:cs typeface="Arial"/>
              </a:rPr>
              <a:t>The center also hosts the Enel Innovation Hub Italy location to connect with the external ecosystem: a co‑working space for startup and students</a:t>
            </a:r>
          </a:p>
          <a:p>
            <a:pPr marL="28575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CDDC9F8-FCF9-0F79-A3D7-72ED755E3E8B}"/>
              </a:ext>
            </a:extLst>
          </p:cNvPr>
          <p:cNvSpPr/>
          <p:nvPr/>
        </p:nvSpPr>
        <p:spPr>
          <a:xfrm>
            <a:off x="286909" y="2045216"/>
            <a:ext cx="45719" cy="4068000"/>
          </a:xfrm>
          <a:prstGeom prst="rect">
            <a:avLst/>
          </a:prstGeom>
          <a:solidFill>
            <a:srgbClr val="055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err="1"/>
          </a:p>
        </p:txBody>
      </p:sp>
      <p:pic>
        <p:nvPicPr>
          <p:cNvPr id="9" name="Immagine 8" descr="Immagine che contiene interno, arredo, muro, pavimento&#10;&#10;Descrizione generata automaticamente">
            <a:extLst>
              <a:ext uri="{FF2B5EF4-FFF2-40B4-BE49-F238E27FC236}">
                <a16:creationId xmlns:a16="http://schemas.microsoft.com/office/drawing/2014/main" id="{FE14F6A6-D5DD-C876-F396-7AD2D176A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22592" r="-1" b="9816"/>
          <a:stretch>
            <a:fillRect/>
          </a:stretch>
        </p:blipFill>
        <p:spPr>
          <a:xfrm>
            <a:off x="8153021" y="4303521"/>
            <a:ext cx="3039419" cy="1842658"/>
          </a:xfrm>
          <a:prstGeom prst="roundRect">
            <a:avLst>
              <a:gd name="adj" fmla="val 5220"/>
            </a:avLst>
          </a:prstGeom>
          <a:ln>
            <a:solidFill>
              <a:srgbClr val="0555FA"/>
            </a:solidFill>
          </a:ln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5CCFC12B-66B0-B15D-0321-B8C5A77D3B31}"/>
              </a:ext>
            </a:extLst>
          </p:cNvPr>
          <p:cNvSpPr/>
          <p:nvPr/>
        </p:nvSpPr>
        <p:spPr>
          <a:xfrm>
            <a:off x="242360" y="384048"/>
            <a:ext cx="150832" cy="5467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CEE94A6-0D6A-1CBE-D094-65D41F7175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6" r="-1" b="12077"/>
          <a:stretch>
            <a:fillRect/>
          </a:stretch>
        </p:blipFill>
        <p:spPr>
          <a:xfrm>
            <a:off x="8125409" y="1993817"/>
            <a:ext cx="3928742" cy="2230098"/>
          </a:xfrm>
          <a:prstGeom prst="roundRect">
            <a:avLst>
              <a:gd name="adj" fmla="val 3524"/>
            </a:avLst>
          </a:prstGeom>
          <a:ln>
            <a:solidFill>
              <a:srgbClr val="0555FA"/>
            </a:solidFill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05A5B1D-0320-EC72-C1C9-D3DDDDE110D0}"/>
              </a:ext>
            </a:extLst>
          </p:cNvPr>
          <p:cNvSpPr txBox="1"/>
          <p:nvPr/>
        </p:nvSpPr>
        <p:spPr>
          <a:xfrm>
            <a:off x="758952" y="5733989"/>
            <a:ext cx="6272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rgbClr val="0555FA"/>
                </a:solidFill>
              </a:rPr>
              <a:t>Catania Innovation </a:t>
            </a:r>
            <a:r>
              <a:rPr lang="it-IT" sz="1400" err="1">
                <a:solidFill>
                  <a:srgbClr val="0555FA"/>
                </a:solidFill>
              </a:rPr>
              <a:t>Hub&amp;Lab</a:t>
            </a:r>
            <a:r>
              <a:rPr lang="it-IT" sz="1400">
                <a:solidFill>
                  <a:srgbClr val="0555FA"/>
                </a:solidFill>
              </a:rPr>
              <a:t> video </a:t>
            </a:r>
            <a:r>
              <a:rPr lang="it-IT" sz="1400" err="1">
                <a:solidFill>
                  <a:srgbClr val="0555FA"/>
                </a:solidFill>
              </a:rPr>
              <a:t>available</a:t>
            </a:r>
            <a:r>
              <a:rPr lang="it-IT" sz="1400">
                <a:solidFill>
                  <a:srgbClr val="0555FA"/>
                </a:solidFill>
              </a:rPr>
              <a:t> </a:t>
            </a:r>
            <a:r>
              <a:rPr lang="it-IT" sz="1400" u="sng" err="1">
                <a:solidFill>
                  <a:srgbClr val="0555FA"/>
                </a:solidFill>
                <a:highlight>
                  <a:srgbClr val="FFFF00"/>
                </a:highlight>
              </a:rPr>
              <a:t>here</a:t>
            </a:r>
            <a:endParaRPr lang="it-IT" sz="1400" u="sng">
              <a:solidFill>
                <a:srgbClr val="0555FA"/>
              </a:solidFill>
              <a:highlight>
                <a:srgbClr val="FFFF00"/>
              </a:highlight>
            </a:endParaRPr>
          </a:p>
        </p:txBody>
      </p:sp>
      <p:sp>
        <p:nvSpPr>
          <p:cNvPr id="22" name="Freeform 451">
            <a:extLst>
              <a:ext uri="{FF2B5EF4-FFF2-40B4-BE49-F238E27FC236}">
                <a16:creationId xmlns:a16="http://schemas.microsoft.com/office/drawing/2014/main" id="{1854B9F5-3777-828E-29B3-A0E87C69721F}"/>
              </a:ext>
            </a:extLst>
          </p:cNvPr>
          <p:cNvSpPr/>
          <p:nvPr/>
        </p:nvSpPr>
        <p:spPr>
          <a:xfrm>
            <a:off x="281156" y="1286639"/>
            <a:ext cx="142630" cy="199165"/>
          </a:xfrm>
          <a:custGeom>
            <a:avLst/>
            <a:gdLst/>
            <a:ahLst/>
            <a:cxnLst/>
            <a:rect l="l" t="t" r="r" b="b"/>
            <a:pathLst>
              <a:path w="252485" h="468766">
                <a:moveTo>
                  <a:pt x="69326" y="0"/>
                </a:moveTo>
                <a:lnTo>
                  <a:pt x="161727" y="0"/>
                </a:lnTo>
                <a:cubicBezTo>
                  <a:pt x="165295" y="0"/>
                  <a:pt x="168300" y="1174"/>
                  <a:pt x="170741" y="3521"/>
                </a:cubicBezTo>
                <a:cubicBezTo>
                  <a:pt x="173182" y="5869"/>
                  <a:pt x="174404" y="8639"/>
                  <a:pt x="174404" y="11832"/>
                </a:cubicBezTo>
                <a:cubicBezTo>
                  <a:pt x="174404" y="13334"/>
                  <a:pt x="173934" y="15025"/>
                  <a:pt x="172995" y="16903"/>
                </a:cubicBezTo>
                <a:lnTo>
                  <a:pt x="124823" y="147334"/>
                </a:lnTo>
                <a:lnTo>
                  <a:pt x="236380" y="119727"/>
                </a:lnTo>
                <a:cubicBezTo>
                  <a:pt x="237883" y="119351"/>
                  <a:pt x="239009" y="119163"/>
                  <a:pt x="239760" y="119163"/>
                </a:cubicBezTo>
                <a:cubicBezTo>
                  <a:pt x="243329" y="119163"/>
                  <a:pt x="246522" y="120572"/>
                  <a:pt x="249339" y="123389"/>
                </a:cubicBezTo>
                <a:cubicBezTo>
                  <a:pt x="252719" y="127145"/>
                  <a:pt x="253376" y="131277"/>
                  <a:pt x="251311" y="135784"/>
                </a:cubicBezTo>
                <a:lnTo>
                  <a:pt x="99188" y="461723"/>
                </a:lnTo>
                <a:cubicBezTo>
                  <a:pt x="96746" y="466418"/>
                  <a:pt x="92802" y="468766"/>
                  <a:pt x="87355" y="468766"/>
                </a:cubicBezTo>
                <a:cubicBezTo>
                  <a:pt x="86605" y="468766"/>
                  <a:pt x="85290" y="468578"/>
                  <a:pt x="83411" y="468203"/>
                </a:cubicBezTo>
                <a:cubicBezTo>
                  <a:pt x="80219" y="467263"/>
                  <a:pt x="77824" y="465479"/>
                  <a:pt x="76228" y="462850"/>
                </a:cubicBezTo>
                <a:cubicBezTo>
                  <a:pt x="74632" y="460221"/>
                  <a:pt x="74209" y="457404"/>
                  <a:pt x="74961" y="454399"/>
                </a:cubicBezTo>
                <a:lnTo>
                  <a:pt x="130457" y="226777"/>
                </a:lnTo>
                <a:lnTo>
                  <a:pt x="16083" y="255230"/>
                </a:lnTo>
                <a:cubicBezTo>
                  <a:pt x="15332" y="255417"/>
                  <a:pt x="14205" y="255511"/>
                  <a:pt x="12702" y="255511"/>
                </a:cubicBezTo>
                <a:cubicBezTo>
                  <a:pt x="9322" y="255511"/>
                  <a:pt x="6411" y="254478"/>
                  <a:pt x="3970" y="252412"/>
                </a:cubicBezTo>
                <a:cubicBezTo>
                  <a:pt x="589" y="249595"/>
                  <a:pt x="-632" y="245933"/>
                  <a:pt x="307" y="241426"/>
                </a:cubicBezTo>
                <a:lnTo>
                  <a:pt x="56931" y="9015"/>
                </a:lnTo>
                <a:cubicBezTo>
                  <a:pt x="57682" y="6385"/>
                  <a:pt x="59184" y="4225"/>
                  <a:pt x="61438" y="2535"/>
                </a:cubicBezTo>
                <a:cubicBezTo>
                  <a:pt x="63692" y="845"/>
                  <a:pt x="66322" y="0"/>
                  <a:pt x="69326" y="0"/>
                </a:cubicBezTo>
                <a:close/>
              </a:path>
            </a:pathLst>
          </a:custGeom>
          <a:solidFill>
            <a:srgbClr val="055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060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3D328-D5DA-7699-EA53-4F09C296A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D0852E-41C5-70AB-4209-DE23D77D2C0E}"/>
              </a:ext>
            </a:extLst>
          </p:cNvPr>
          <p:cNvSpPr txBox="1"/>
          <p:nvPr/>
        </p:nvSpPr>
        <p:spPr>
          <a:xfrm>
            <a:off x="608001" y="618755"/>
            <a:ext cx="6096000" cy="7709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Innovation Lab Catania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5EC3AB4-4AC2-3A32-C320-A2801019A58C}"/>
              </a:ext>
            </a:extLst>
          </p:cNvPr>
          <p:cNvSpPr/>
          <p:nvPr/>
        </p:nvSpPr>
        <p:spPr>
          <a:xfrm>
            <a:off x="677485" y="4581902"/>
            <a:ext cx="5376048" cy="1955057"/>
          </a:xfrm>
          <a:prstGeom prst="roundRect">
            <a:avLst>
              <a:gd name="adj" fmla="val 31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B831A95-B6F6-FD17-1350-433F45ED64DC}"/>
              </a:ext>
            </a:extLst>
          </p:cNvPr>
          <p:cNvSpPr/>
          <p:nvPr/>
        </p:nvSpPr>
        <p:spPr>
          <a:xfrm>
            <a:off x="669643" y="1890898"/>
            <a:ext cx="5376049" cy="2174242"/>
          </a:xfrm>
          <a:prstGeom prst="roundRect">
            <a:avLst>
              <a:gd name="adj" fmla="val 31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numero diapositiva 1">
            <a:extLst>
              <a:ext uri="{FF2B5EF4-FFF2-40B4-BE49-F238E27FC236}">
                <a16:creationId xmlns:a16="http://schemas.microsoft.com/office/drawing/2014/main" id="{B4B7D688-B945-CE68-4DAB-EDDC807E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1869" y="6555343"/>
            <a:ext cx="762000" cy="129429"/>
          </a:xfrm>
        </p:spPr>
        <p:txBody>
          <a:bodyPr/>
          <a:lstStyle/>
          <a:p>
            <a:fld id="{1ED2235E-0982-3B42-A838-A74550CD444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ED4D93B2-84B4-66D1-566F-D3791879F64A}"/>
              </a:ext>
            </a:extLst>
          </p:cNvPr>
          <p:cNvSpPr txBox="1">
            <a:spLocks/>
          </p:cNvSpPr>
          <p:nvPr/>
        </p:nvSpPr>
        <p:spPr>
          <a:xfrm>
            <a:off x="544259" y="4613576"/>
            <a:ext cx="8375651" cy="394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8BF7FC7-54FD-B3D8-05D4-9A314E1C6448}"/>
              </a:ext>
            </a:extLst>
          </p:cNvPr>
          <p:cNvSpPr txBox="1"/>
          <p:nvPr/>
        </p:nvSpPr>
        <p:spPr>
          <a:xfrm>
            <a:off x="994070" y="1989770"/>
            <a:ext cx="4953884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1600" dirty="0">
                <a:latin typeface="Arial"/>
                <a:cs typeface="Arial"/>
              </a:rPr>
              <a:t>Testing in controlled laboratory environments to validate functionality, performance and operational reliability of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technologies enabling the energy transition, including innovative energy storage solutions, PV technologies, micro‑ and smart‑grid systems, automation and control systems, as well as edge computing architectures</a:t>
            </a:r>
            <a:r>
              <a:rPr lang="en-US" sz="1600" dirty="0">
                <a:effectLst/>
                <a:latin typeface="Segoe UI" panose="020B0502040204020203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1442CA4-EEF9-1DD7-EE87-DFE568E0BAEB}"/>
              </a:ext>
            </a:extLst>
          </p:cNvPr>
          <p:cNvSpPr/>
          <p:nvPr/>
        </p:nvSpPr>
        <p:spPr>
          <a:xfrm rot="5400000" flipH="1">
            <a:off x="3334299" y="-912967"/>
            <a:ext cx="84594" cy="5425088"/>
          </a:xfrm>
          <a:prstGeom prst="rect">
            <a:avLst/>
          </a:prstGeom>
          <a:solidFill>
            <a:srgbClr val="055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err="1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0D9599E-4718-978A-E7B3-23A1B68C37BE}"/>
              </a:ext>
            </a:extLst>
          </p:cNvPr>
          <p:cNvSpPr txBox="1"/>
          <p:nvPr/>
        </p:nvSpPr>
        <p:spPr>
          <a:xfrm>
            <a:off x="920883" y="4077039"/>
            <a:ext cx="5175117" cy="21703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The outdoor area is dedicated to side‑by‑side test and in‑field sensors validation.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It facilitates benchmarking across technologies to compare real operating performances and degradation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EA5FF71-4C79-CA66-5E32-8AF995D462AB}"/>
              </a:ext>
            </a:extLst>
          </p:cNvPr>
          <p:cNvSpPr txBox="1"/>
          <p:nvPr/>
        </p:nvSpPr>
        <p:spPr>
          <a:xfrm>
            <a:off x="685416" y="1523392"/>
            <a:ext cx="2204088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700" b="1">
                <a:solidFill>
                  <a:srgbClr val="0555FA"/>
                </a:solidFill>
              </a:rPr>
              <a:t>INDOOR AREA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9BA0227-A12F-9C59-9612-73E91F1A6E27}"/>
              </a:ext>
            </a:extLst>
          </p:cNvPr>
          <p:cNvSpPr txBox="1"/>
          <p:nvPr/>
        </p:nvSpPr>
        <p:spPr>
          <a:xfrm>
            <a:off x="685416" y="4208393"/>
            <a:ext cx="1854624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>
              <a:defRPr sz="1700" b="1">
                <a:solidFill>
                  <a:srgbClr val="0555FA"/>
                </a:solidFill>
              </a:defRPr>
            </a:lvl1pPr>
          </a:lstStyle>
          <a:p>
            <a:r>
              <a:rPr lang="it-IT">
                <a:solidFill>
                  <a:srgbClr val="FF0F64"/>
                </a:solidFill>
              </a:rPr>
              <a:t>OUTDOOR AREA</a:t>
            </a:r>
          </a:p>
        </p:txBody>
      </p:sp>
      <p:sp>
        <p:nvSpPr>
          <p:cNvPr id="27" name="Freeform 451">
            <a:extLst>
              <a:ext uri="{FF2B5EF4-FFF2-40B4-BE49-F238E27FC236}">
                <a16:creationId xmlns:a16="http://schemas.microsoft.com/office/drawing/2014/main" id="{83368A59-0BB7-8EB5-A512-33A47A5431C4}"/>
              </a:ext>
            </a:extLst>
          </p:cNvPr>
          <p:cNvSpPr/>
          <p:nvPr/>
        </p:nvSpPr>
        <p:spPr>
          <a:xfrm>
            <a:off x="859720" y="2043909"/>
            <a:ext cx="142630" cy="199165"/>
          </a:xfrm>
          <a:custGeom>
            <a:avLst/>
            <a:gdLst/>
            <a:ahLst/>
            <a:cxnLst/>
            <a:rect l="l" t="t" r="r" b="b"/>
            <a:pathLst>
              <a:path w="252485" h="468766">
                <a:moveTo>
                  <a:pt x="69326" y="0"/>
                </a:moveTo>
                <a:lnTo>
                  <a:pt x="161727" y="0"/>
                </a:lnTo>
                <a:cubicBezTo>
                  <a:pt x="165295" y="0"/>
                  <a:pt x="168300" y="1174"/>
                  <a:pt x="170741" y="3521"/>
                </a:cubicBezTo>
                <a:cubicBezTo>
                  <a:pt x="173182" y="5869"/>
                  <a:pt x="174404" y="8639"/>
                  <a:pt x="174404" y="11832"/>
                </a:cubicBezTo>
                <a:cubicBezTo>
                  <a:pt x="174404" y="13334"/>
                  <a:pt x="173934" y="15025"/>
                  <a:pt x="172995" y="16903"/>
                </a:cubicBezTo>
                <a:lnTo>
                  <a:pt x="124823" y="147334"/>
                </a:lnTo>
                <a:lnTo>
                  <a:pt x="236380" y="119727"/>
                </a:lnTo>
                <a:cubicBezTo>
                  <a:pt x="237883" y="119351"/>
                  <a:pt x="239009" y="119163"/>
                  <a:pt x="239760" y="119163"/>
                </a:cubicBezTo>
                <a:cubicBezTo>
                  <a:pt x="243329" y="119163"/>
                  <a:pt x="246522" y="120572"/>
                  <a:pt x="249339" y="123389"/>
                </a:cubicBezTo>
                <a:cubicBezTo>
                  <a:pt x="252719" y="127145"/>
                  <a:pt x="253376" y="131277"/>
                  <a:pt x="251311" y="135784"/>
                </a:cubicBezTo>
                <a:lnTo>
                  <a:pt x="99188" y="461723"/>
                </a:lnTo>
                <a:cubicBezTo>
                  <a:pt x="96746" y="466418"/>
                  <a:pt x="92802" y="468766"/>
                  <a:pt x="87355" y="468766"/>
                </a:cubicBezTo>
                <a:cubicBezTo>
                  <a:pt x="86605" y="468766"/>
                  <a:pt x="85290" y="468578"/>
                  <a:pt x="83411" y="468203"/>
                </a:cubicBezTo>
                <a:cubicBezTo>
                  <a:pt x="80219" y="467263"/>
                  <a:pt x="77824" y="465479"/>
                  <a:pt x="76228" y="462850"/>
                </a:cubicBezTo>
                <a:cubicBezTo>
                  <a:pt x="74632" y="460221"/>
                  <a:pt x="74209" y="457404"/>
                  <a:pt x="74961" y="454399"/>
                </a:cubicBezTo>
                <a:lnTo>
                  <a:pt x="130457" y="226777"/>
                </a:lnTo>
                <a:lnTo>
                  <a:pt x="16083" y="255230"/>
                </a:lnTo>
                <a:cubicBezTo>
                  <a:pt x="15332" y="255417"/>
                  <a:pt x="14205" y="255511"/>
                  <a:pt x="12702" y="255511"/>
                </a:cubicBezTo>
                <a:cubicBezTo>
                  <a:pt x="9322" y="255511"/>
                  <a:pt x="6411" y="254478"/>
                  <a:pt x="3970" y="252412"/>
                </a:cubicBezTo>
                <a:cubicBezTo>
                  <a:pt x="589" y="249595"/>
                  <a:pt x="-632" y="245933"/>
                  <a:pt x="307" y="241426"/>
                </a:cubicBezTo>
                <a:lnTo>
                  <a:pt x="56931" y="9015"/>
                </a:lnTo>
                <a:cubicBezTo>
                  <a:pt x="57682" y="6385"/>
                  <a:pt x="59184" y="4225"/>
                  <a:pt x="61438" y="2535"/>
                </a:cubicBezTo>
                <a:cubicBezTo>
                  <a:pt x="63692" y="845"/>
                  <a:pt x="66322" y="0"/>
                  <a:pt x="69326" y="0"/>
                </a:cubicBezTo>
                <a:close/>
              </a:path>
            </a:pathLst>
          </a:custGeom>
          <a:solidFill>
            <a:srgbClr val="055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BF1BCC9C-28FD-3982-3D7C-ABF798764E94}"/>
              </a:ext>
            </a:extLst>
          </p:cNvPr>
          <p:cNvSpPr/>
          <p:nvPr/>
        </p:nvSpPr>
        <p:spPr>
          <a:xfrm rot="5400000">
            <a:off x="3290707" y="2016535"/>
            <a:ext cx="100564" cy="5268416"/>
          </a:xfrm>
          <a:prstGeom prst="rect">
            <a:avLst/>
          </a:prstGeom>
          <a:solidFill>
            <a:srgbClr val="FF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err="1"/>
          </a:p>
        </p:txBody>
      </p:sp>
      <p:sp>
        <p:nvSpPr>
          <p:cNvPr id="30" name="Freeform 451">
            <a:extLst>
              <a:ext uri="{FF2B5EF4-FFF2-40B4-BE49-F238E27FC236}">
                <a16:creationId xmlns:a16="http://schemas.microsoft.com/office/drawing/2014/main" id="{EEFA6D45-665D-40B4-84DA-DF2A145644BE}"/>
              </a:ext>
            </a:extLst>
          </p:cNvPr>
          <p:cNvSpPr/>
          <p:nvPr/>
        </p:nvSpPr>
        <p:spPr>
          <a:xfrm>
            <a:off x="801068" y="4861163"/>
            <a:ext cx="142630" cy="199165"/>
          </a:xfrm>
          <a:custGeom>
            <a:avLst/>
            <a:gdLst/>
            <a:ahLst/>
            <a:cxnLst/>
            <a:rect l="l" t="t" r="r" b="b"/>
            <a:pathLst>
              <a:path w="252485" h="468766">
                <a:moveTo>
                  <a:pt x="69326" y="0"/>
                </a:moveTo>
                <a:lnTo>
                  <a:pt x="161727" y="0"/>
                </a:lnTo>
                <a:cubicBezTo>
                  <a:pt x="165295" y="0"/>
                  <a:pt x="168300" y="1174"/>
                  <a:pt x="170741" y="3521"/>
                </a:cubicBezTo>
                <a:cubicBezTo>
                  <a:pt x="173182" y="5869"/>
                  <a:pt x="174404" y="8639"/>
                  <a:pt x="174404" y="11832"/>
                </a:cubicBezTo>
                <a:cubicBezTo>
                  <a:pt x="174404" y="13334"/>
                  <a:pt x="173934" y="15025"/>
                  <a:pt x="172995" y="16903"/>
                </a:cubicBezTo>
                <a:lnTo>
                  <a:pt x="124823" y="147334"/>
                </a:lnTo>
                <a:lnTo>
                  <a:pt x="236380" y="119727"/>
                </a:lnTo>
                <a:cubicBezTo>
                  <a:pt x="237883" y="119351"/>
                  <a:pt x="239009" y="119163"/>
                  <a:pt x="239760" y="119163"/>
                </a:cubicBezTo>
                <a:cubicBezTo>
                  <a:pt x="243329" y="119163"/>
                  <a:pt x="246522" y="120572"/>
                  <a:pt x="249339" y="123389"/>
                </a:cubicBezTo>
                <a:cubicBezTo>
                  <a:pt x="252719" y="127145"/>
                  <a:pt x="253376" y="131277"/>
                  <a:pt x="251311" y="135784"/>
                </a:cubicBezTo>
                <a:lnTo>
                  <a:pt x="99188" y="461723"/>
                </a:lnTo>
                <a:cubicBezTo>
                  <a:pt x="96746" y="466418"/>
                  <a:pt x="92802" y="468766"/>
                  <a:pt x="87355" y="468766"/>
                </a:cubicBezTo>
                <a:cubicBezTo>
                  <a:pt x="86605" y="468766"/>
                  <a:pt x="85290" y="468578"/>
                  <a:pt x="83411" y="468203"/>
                </a:cubicBezTo>
                <a:cubicBezTo>
                  <a:pt x="80219" y="467263"/>
                  <a:pt x="77824" y="465479"/>
                  <a:pt x="76228" y="462850"/>
                </a:cubicBezTo>
                <a:cubicBezTo>
                  <a:pt x="74632" y="460221"/>
                  <a:pt x="74209" y="457404"/>
                  <a:pt x="74961" y="454399"/>
                </a:cubicBezTo>
                <a:lnTo>
                  <a:pt x="130457" y="226777"/>
                </a:lnTo>
                <a:lnTo>
                  <a:pt x="16083" y="255230"/>
                </a:lnTo>
                <a:cubicBezTo>
                  <a:pt x="15332" y="255417"/>
                  <a:pt x="14205" y="255511"/>
                  <a:pt x="12702" y="255511"/>
                </a:cubicBezTo>
                <a:cubicBezTo>
                  <a:pt x="9322" y="255511"/>
                  <a:pt x="6411" y="254478"/>
                  <a:pt x="3970" y="252412"/>
                </a:cubicBezTo>
                <a:cubicBezTo>
                  <a:pt x="589" y="249595"/>
                  <a:pt x="-632" y="245933"/>
                  <a:pt x="307" y="241426"/>
                </a:cubicBezTo>
                <a:lnTo>
                  <a:pt x="56931" y="9015"/>
                </a:lnTo>
                <a:cubicBezTo>
                  <a:pt x="57682" y="6385"/>
                  <a:pt x="59184" y="4225"/>
                  <a:pt x="61438" y="2535"/>
                </a:cubicBezTo>
                <a:cubicBezTo>
                  <a:pt x="63692" y="845"/>
                  <a:pt x="66322" y="0"/>
                  <a:pt x="69326" y="0"/>
                </a:cubicBezTo>
                <a:close/>
              </a:path>
            </a:pathLst>
          </a:custGeom>
          <a:solidFill>
            <a:srgbClr val="FF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magine 3" descr="Immagine che contiene interno, soffitto&#10;&#10;Il contenuto generato dall&amp;#39;IA potrebbe non essere corretto.">
            <a:extLst>
              <a:ext uri="{FF2B5EF4-FFF2-40B4-BE49-F238E27FC236}">
                <a16:creationId xmlns:a16="http://schemas.microsoft.com/office/drawing/2014/main" id="{2B81CD57-A65F-E584-0FDD-BAF7D76C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72" y="1377143"/>
            <a:ext cx="3476527" cy="2314678"/>
          </a:xfrm>
          <a:prstGeom prst="rect">
            <a:avLst/>
          </a:prstGeom>
          <a:ln>
            <a:solidFill>
              <a:srgbClr val="0555FA"/>
            </a:solidFill>
          </a:ln>
        </p:spPr>
      </p:pic>
      <p:pic>
        <p:nvPicPr>
          <p:cNvPr id="7" name="Immagine 6" descr="Immagine che contiene macchina, elettronica, Impianto elettrico, pannello di controllo&#10;&#10;Il contenuto generato dall&amp;#39;IA potrebbe non essere corretto.">
            <a:extLst>
              <a:ext uri="{FF2B5EF4-FFF2-40B4-BE49-F238E27FC236}">
                <a16:creationId xmlns:a16="http://schemas.microsoft.com/office/drawing/2014/main" id="{3DDC4118-6B59-AA03-54C4-02B1B66AD0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500"/>
          <a:stretch/>
        </p:blipFill>
        <p:spPr>
          <a:xfrm>
            <a:off x="6217964" y="1935126"/>
            <a:ext cx="3477394" cy="2608018"/>
          </a:xfrm>
          <a:prstGeom prst="rect">
            <a:avLst/>
          </a:prstGeom>
          <a:ln>
            <a:solidFill>
              <a:srgbClr val="0555FA"/>
            </a:solidFill>
          </a:ln>
        </p:spPr>
      </p:pic>
      <p:pic>
        <p:nvPicPr>
          <p:cNvPr id="10" name="Immagine 9" descr="Immagine che contiene macchina, interno, ingegneria, pavimento&#10;&#10;Il contenuto generato dall&amp;#39;IA potrebbe non essere corretto.">
            <a:extLst>
              <a:ext uri="{FF2B5EF4-FFF2-40B4-BE49-F238E27FC236}">
                <a16:creationId xmlns:a16="http://schemas.microsoft.com/office/drawing/2014/main" id="{35CBF495-4664-6A55-D4D6-089086B00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956" y="3650665"/>
            <a:ext cx="2450716" cy="1921287"/>
          </a:xfrm>
          <a:prstGeom prst="rect">
            <a:avLst/>
          </a:prstGeom>
        </p:spPr>
      </p:pic>
      <p:pic>
        <p:nvPicPr>
          <p:cNvPr id="12" name="Picture 2" descr="Enel to combine floating PV, hydropower – pv magazine International">
            <a:extLst>
              <a:ext uri="{FF2B5EF4-FFF2-40B4-BE49-F238E27FC236}">
                <a16:creationId xmlns:a16="http://schemas.microsoft.com/office/drawing/2014/main" id="{B5FC3CA2-761E-7F98-9FA5-C3F5ED61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18" y="4650587"/>
            <a:ext cx="3660543" cy="2024207"/>
          </a:xfrm>
          <a:prstGeom prst="rect">
            <a:avLst/>
          </a:prstGeom>
          <a:ln w="38100">
            <a:solidFill>
              <a:srgbClr val="FF0F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69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Enel Template v2.6 [JPEG+VECTOR LOGO]">
  <a:themeElements>
    <a:clrScheme name="Enel">
      <a:dk1>
        <a:srgbClr val="000000"/>
      </a:dk1>
      <a:lt1>
        <a:srgbClr val="FFFFFF"/>
      </a:lt1>
      <a:dk2>
        <a:srgbClr val="C6C6C6"/>
      </a:dk2>
      <a:lt2>
        <a:srgbClr val="FFFFFF"/>
      </a:lt2>
      <a:accent1>
        <a:srgbClr val="E61400"/>
      </a:accent1>
      <a:accent2>
        <a:srgbClr val="0555FA"/>
      </a:accent2>
      <a:accent3>
        <a:srgbClr val="EB0051"/>
      </a:accent3>
      <a:accent4>
        <a:srgbClr val="008556"/>
      </a:accent4>
      <a:accent5>
        <a:srgbClr val="D64100"/>
      </a:accent5>
      <a:accent6>
        <a:srgbClr val="157EA3"/>
      </a:accent6>
      <a:hlink>
        <a:srgbClr val="FF4687"/>
      </a:hlink>
      <a:folHlink>
        <a:srgbClr val="32853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10303_Enel PowerPoint Template  Presentation Guidelines" id="{25EDB51A-E878-4640-8325-CD29D7FB7A35}" vid="{0671D1AE-E100-4F14-87B0-E9F42BBE82A5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8EFBDD32AD52479F5E5BDC023059E9" ma:contentTypeVersion="3" ma:contentTypeDescription="Creare un nuovo documento." ma:contentTypeScope="" ma:versionID="991a3bcefcd3e036bd03201c37d392fe">
  <xsd:schema xmlns:xsd="http://www.w3.org/2001/XMLSchema" xmlns:xs="http://www.w3.org/2001/XMLSchema" xmlns:p="http://schemas.microsoft.com/office/2006/metadata/properties" xmlns:ns2="99c61a69-7184-4fdb-b4ea-aad00a291286" targetNamespace="http://schemas.microsoft.com/office/2006/metadata/properties" ma:root="true" ma:fieldsID="d3033330eb647f6080dd1a64346629d9" ns2:_="">
    <xsd:import namespace="99c61a69-7184-4fdb-b4ea-aad00a291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61a69-7184-4fdb-b4ea-aad00a291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498D6E-31CD-4B2A-99E5-C9A5A45648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4EC814-2C52-40FB-AD44-F1D12F9DA6F1}">
  <ds:schemaRefs>
    <ds:schemaRef ds:uri="99c61a69-7184-4fdb-b4ea-aad00a2912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F25EBC-B466-46D9-8E0C-B1D9F6DB0A10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99c61a69-7184-4fdb-b4ea-aad00a29128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Arial Black</vt:lpstr>
      <vt:lpstr>Lucida Grande</vt:lpstr>
      <vt:lpstr>Segoe UI</vt:lpstr>
      <vt:lpstr>Tema di Office</vt:lpstr>
      <vt:lpstr>3_Enel Template v2.6 [JPEG+VECTOR LOGO]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Formicola Maria Gabriella</dc:creator>
  <cp:lastModifiedBy>Vertuccio Maria Giovanna (Innovation)</cp:lastModifiedBy>
  <cp:revision>3</cp:revision>
  <dcterms:created xsi:type="dcterms:W3CDTF">2025-12-09T08:40:45Z</dcterms:created>
  <dcterms:modified xsi:type="dcterms:W3CDTF">2026-01-22T10:06:49Z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7ad33d-ed35-43c0-b526-22bc83c17deb_Enabled">
    <vt:lpwstr>true</vt:lpwstr>
  </property>
  <property fmtid="{D5CDD505-2E9C-101B-9397-08002B2CF9AE}" pid="3" name="MSIP_Label_797ad33d-ed35-43c0-b526-22bc83c17deb_SetDate">
    <vt:lpwstr>2025-12-09T09:40:44Z</vt:lpwstr>
  </property>
  <property fmtid="{D5CDD505-2E9C-101B-9397-08002B2CF9AE}" pid="4" name="MSIP_Label_797ad33d-ed35-43c0-b526-22bc83c17deb_Method">
    <vt:lpwstr>Standard</vt:lpwstr>
  </property>
  <property fmtid="{D5CDD505-2E9C-101B-9397-08002B2CF9AE}" pid="5" name="MSIP_Label_797ad33d-ed35-43c0-b526-22bc83c17deb_Name">
    <vt:lpwstr>797ad33d-ed35-43c0-b526-22bc83c17deb</vt:lpwstr>
  </property>
  <property fmtid="{D5CDD505-2E9C-101B-9397-08002B2CF9AE}" pid="6" name="MSIP_Label_797ad33d-ed35-43c0-b526-22bc83c17deb_SiteId">
    <vt:lpwstr>d539d4bf-5610-471a-afc2-1c76685cfefa</vt:lpwstr>
  </property>
  <property fmtid="{D5CDD505-2E9C-101B-9397-08002B2CF9AE}" pid="7" name="MSIP_Label_797ad33d-ed35-43c0-b526-22bc83c17deb_ActionId">
    <vt:lpwstr>e27e8c99-7fbb-48aa-8d50-933f241d3aee</vt:lpwstr>
  </property>
  <property fmtid="{D5CDD505-2E9C-101B-9397-08002B2CF9AE}" pid="8" name="MSIP_Label_797ad33d-ed35-43c0-b526-22bc83c17deb_ContentBits">
    <vt:lpwstr>1</vt:lpwstr>
  </property>
  <property fmtid="{D5CDD505-2E9C-101B-9397-08002B2CF9AE}" pid="9" name="MSIP_Label_797ad33d-ed35-43c0-b526-22bc83c17deb_Tag">
    <vt:lpwstr>10, 3, 0, 1</vt:lpwstr>
  </property>
  <property fmtid="{D5CDD505-2E9C-101B-9397-08002B2CF9AE}" pid="10" name="ClassificationContentMarkingHeaderLocations">
    <vt:lpwstr>Tema di Office:8\3_Enel Template v2.6 [JPEG+VECTOR LOGO]:5</vt:lpwstr>
  </property>
  <property fmtid="{D5CDD505-2E9C-101B-9397-08002B2CF9AE}" pid="11" name="ClassificationContentMarkingHeaderText">
    <vt:lpwstr>INTERNAL</vt:lpwstr>
  </property>
  <property fmtid="{D5CDD505-2E9C-101B-9397-08002B2CF9AE}" pid="12" name="ContentTypeId">
    <vt:lpwstr>0x010100668EFBDD32AD52479F5E5BDC023059E9</vt:lpwstr>
  </property>
  <property fmtid="{D5CDD505-2E9C-101B-9397-08002B2CF9AE}" pid="13" name="Order">
    <vt:r8>20900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