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93455" r:id="rId4"/>
  </p:sldMasterIdLst>
  <p:notesMasterIdLst>
    <p:notesMasterId r:id="rId27"/>
  </p:notesMasterIdLst>
  <p:sldIdLst>
    <p:sldId id="261" r:id="rId5"/>
    <p:sldId id="259" r:id="rId6"/>
    <p:sldId id="283" r:id="rId7"/>
    <p:sldId id="284" r:id="rId8"/>
    <p:sldId id="285" r:id="rId9"/>
    <p:sldId id="258" r:id="rId10"/>
    <p:sldId id="286" r:id="rId11"/>
    <p:sldId id="262" r:id="rId12"/>
    <p:sldId id="287" r:id="rId13"/>
    <p:sldId id="288" r:id="rId14"/>
    <p:sldId id="289" r:id="rId15"/>
    <p:sldId id="290" r:id="rId16"/>
    <p:sldId id="291" r:id="rId17"/>
    <p:sldId id="292" r:id="rId18"/>
    <p:sldId id="293" r:id="rId19"/>
    <p:sldId id="294" r:id="rId20"/>
    <p:sldId id="295" r:id="rId21"/>
    <p:sldId id="296" r:id="rId22"/>
    <p:sldId id="297" r:id="rId23"/>
    <p:sldId id="299" r:id="rId24"/>
    <p:sldId id="298" r:id="rId25"/>
    <p:sldId id="257" r:id="rId26"/>
  </p:sldIdLst>
  <p:sldSz cx="9144000" cy="6858000" type="screen4x3"/>
  <p:notesSz cx="6858000" cy="9144000"/>
  <p:defaultTextStyle>
    <a:defPPr>
      <a:defRPr lang="en-US"/>
    </a:defPPr>
    <a:lvl1pPr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1pPr>
    <a:lvl2pPr marL="4572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4458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23BE389-A6F2-43EA-A08E-4EA58DD4E583}" v="2" dt="2022-08-31T10:44:43.38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59197" autoAdjust="0"/>
  </p:normalViewPr>
  <p:slideViewPr>
    <p:cSldViewPr snapToGrid="0" snapToObjects="1" showGuides="1">
      <p:cViewPr varScale="1">
        <p:scale>
          <a:sx n="75" d="100"/>
          <a:sy n="75" d="100"/>
        </p:scale>
        <p:origin x="2634" y="60"/>
      </p:cViewPr>
      <p:guideLst>
        <p:guide orient="horz" pos="2160"/>
        <p:guide pos="2880"/>
      </p:guideLst>
    </p:cSldViewPr>
  </p:slideViewPr>
  <p:notesTextViewPr>
    <p:cViewPr>
      <p:scale>
        <a:sx n="100" d="100"/>
        <a:sy n="100" d="100"/>
      </p:scale>
      <p:origin x="0" y="0"/>
    </p:cViewPr>
  </p:notesTextViewPr>
  <p:sorterViewPr>
    <p:cViewPr>
      <p:scale>
        <a:sx n="149" d="100"/>
        <a:sy n="149" d="100"/>
      </p:scale>
      <p:origin x="0" y="0"/>
    </p:cViewPr>
  </p:sorterViewPr>
  <p:gridSpacing cx="72008" cy="72008"/>
</p:viewPr>
</file>

<file path=ppt/_rels/presentation.xml.rels>&#65279;<?xml version="1.0" encoding="utf-8"?><Relationships xmlns="http://schemas.openxmlformats.org/package/2006/relationships"><Relationship Type="http://schemas.openxmlformats.org/officeDocument/2006/relationships/slide" Target="slides/slide9.xml" Id="rId13" /><Relationship Type="http://schemas.openxmlformats.org/officeDocument/2006/relationships/slide" Target="slides/slide14.xml" Id="rId18" /><Relationship Type="http://schemas.openxmlformats.org/officeDocument/2006/relationships/slide" Target="slides/slide22.xml" Id="rId26" /><Relationship Type="http://schemas.openxmlformats.org/officeDocument/2006/relationships/customXml" Target="../customXml/item3.xml" Id="rId3" /><Relationship Type="http://schemas.openxmlformats.org/officeDocument/2006/relationships/slide" Target="slides/slide17.xml" Id="rId21" /><Relationship Type="http://schemas.openxmlformats.org/officeDocument/2006/relationships/slide" Target="slides/slide3.xml" Id="rId7" /><Relationship Type="http://schemas.openxmlformats.org/officeDocument/2006/relationships/slide" Target="slides/slide8.xml" Id="rId12" /><Relationship Type="http://schemas.openxmlformats.org/officeDocument/2006/relationships/slide" Target="slides/slide13.xml" Id="rId17" /><Relationship Type="http://schemas.openxmlformats.org/officeDocument/2006/relationships/slide" Target="slides/slide21.xml" Id="rId25" /><Relationship Type="http://schemas.microsoft.com/office/2015/10/relationships/revisionInfo" Target="revisionInfo.xml" Id="rId33" /><Relationship Type="http://schemas.openxmlformats.org/officeDocument/2006/relationships/customXml" Target="../customXml/item2.xml" Id="rId2" /><Relationship Type="http://schemas.openxmlformats.org/officeDocument/2006/relationships/slide" Target="slides/slide12.xml" Id="rId16" /><Relationship Type="http://schemas.openxmlformats.org/officeDocument/2006/relationships/slide" Target="slides/slide16.xml" Id="rId20" /><Relationship Type="http://schemas.openxmlformats.org/officeDocument/2006/relationships/viewProps" Target="viewProps.xml" Id="rId29" /><Relationship Type="http://schemas.openxmlformats.org/officeDocument/2006/relationships/customXml" Target="../customXml/item1.xml" Id="rId1" /><Relationship Type="http://schemas.openxmlformats.org/officeDocument/2006/relationships/slide" Target="slides/slide2.xml" Id="rId6" /><Relationship Type="http://schemas.openxmlformats.org/officeDocument/2006/relationships/slide" Target="slides/slide7.xml" Id="rId11" /><Relationship Type="http://schemas.openxmlformats.org/officeDocument/2006/relationships/slide" Target="slides/slide20.xml" Id="rId24" /><Relationship Type="http://schemas.openxmlformats.org/officeDocument/2006/relationships/slide" Target="slides/slide1.xml" Id="rId5" /><Relationship Type="http://schemas.openxmlformats.org/officeDocument/2006/relationships/slide" Target="slides/slide11.xml" Id="rId15" /><Relationship Type="http://schemas.openxmlformats.org/officeDocument/2006/relationships/slide" Target="slides/slide19.xml" Id="rId23" /><Relationship Type="http://schemas.openxmlformats.org/officeDocument/2006/relationships/presProps" Target="presProps.xml" Id="rId28" /><Relationship Type="http://schemas.openxmlformats.org/officeDocument/2006/relationships/slide" Target="slides/slide6.xml" Id="rId10" /><Relationship Type="http://schemas.openxmlformats.org/officeDocument/2006/relationships/slide" Target="slides/slide15.xml" Id="rId19" /><Relationship Type="http://schemas.openxmlformats.org/officeDocument/2006/relationships/tableStyles" Target="tableStyles.xml" Id="rId31" /><Relationship Type="http://schemas.openxmlformats.org/officeDocument/2006/relationships/slideMaster" Target="slideMasters/slideMaster1.xml" Id="rId4" /><Relationship Type="http://schemas.openxmlformats.org/officeDocument/2006/relationships/slide" Target="slides/slide5.xml" Id="rId9" /><Relationship Type="http://schemas.openxmlformats.org/officeDocument/2006/relationships/slide" Target="slides/slide10.xml" Id="rId14" /><Relationship Type="http://schemas.openxmlformats.org/officeDocument/2006/relationships/slide" Target="slides/slide18.xml" Id="rId22" /><Relationship Type="http://schemas.openxmlformats.org/officeDocument/2006/relationships/notesMaster" Target="notesMasters/notesMaster1.xml" Id="rId27" /><Relationship Type="http://schemas.openxmlformats.org/officeDocument/2006/relationships/theme" Target="theme/theme1.xml" Id="rId30" /><Relationship Type="http://schemas.openxmlformats.org/officeDocument/2006/relationships/slide" Target="slides/slide4.xml" Id="rId8"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11A3F1A-DFF1-4693-8B46-40E749FA9901}" type="datetimeFigureOut">
              <a:rPr lang="en-GB" smtClean="0"/>
              <a:t>31/08/2022</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ADCAFE3-52B0-46D1-A56B-6BFABDC0A1BF}" type="slidenum">
              <a:rPr lang="en-GB" smtClean="0"/>
              <a:t>‹#›</a:t>
            </a:fld>
            <a:endParaRPr lang="en-GB"/>
          </a:p>
        </p:txBody>
      </p:sp>
    </p:spTree>
    <p:extLst>
      <p:ext uri="{BB962C8B-B14F-4D97-AF65-F5344CB8AC3E}">
        <p14:creationId xmlns:p14="http://schemas.microsoft.com/office/powerpoint/2010/main" val="22958474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unsplash.com/photos/YQYacLW8o2U"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unsplash.com/photos/YQYacLW8o2U"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Image from https://ichef.bbci.co.uk/news/2048/cpsprodpb/CD59/production/_98296525_gettyimages-539017648.jpg </a:t>
            </a:r>
          </a:p>
        </p:txBody>
      </p:sp>
      <p:sp>
        <p:nvSpPr>
          <p:cNvPr id="4" name="Slide Number Placeholder 3"/>
          <p:cNvSpPr>
            <a:spLocks noGrp="1"/>
          </p:cNvSpPr>
          <p:nvPr>
            <p:ph type="sldNum" sz="quarter" idx="10"/>
          </p:nvPr>
        </p:nvSpPr>
        <p:spPr/>
        <p:txBody>
          <a:bodyPr/>
          <a:lstStyle/>
          <a:p>
            <a:fld id="{8ADCAFE3-52B0-46D1-A56B-6BFABDC0A1BF}" type="slidenum">
              <a:rPr lang="en-GB" smtClean="0"/>
              <a:t>3</a:t>
            </a:fld>
            <a:endParaRPr lang="en-GB"/>
          </a:p>
        </p:txBody>
      </p:sp>
    </p:spTree>
    <p:extLst>
      <p:ext uri="{BB962C8B-B14F-4D97-AF65-F5344CB8AC3E}">
        <p14:creationId xmlns:p14="http://schemas.microsoft.com/office/powerpoint/2010/main" val="3485772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15 minutes</a:t>
            </a:r>
          </a:p>
        </p:txBody>
      </p:sp>
      <p:sp>
        <p:nvSpPr>
          <p:cNvPr id="4" name="Slide Number Placeholder 3"/>
          <p:cNvSpPr>
            <a:spLocks noGrp="1"/>
          </p:cNvSpPr>
          <p:nvPr>
            <p:ph type="sldNum" sz="quarter" idx="10"/>
          </p:nvPr>
        </p:nvSpPr>
        <p:spPr/>
        <p:txBody>
          <a:bodyPr/>
          <a:lstStyle/>
          <a:p>
            <a:fld id="{8ADCAFE3-52B0-46D1-A56B-6BFABDC0A1BF}" type="slidenum">
              <a:rPr lang="en-GB" smtClean="0"/>
              <a:t>5</a:t>
            </a:fld>
            <a:endParaRPr lang="en-GB"/>
          </a:p>
        </p:txBody>
      </p:sp>
    </p:spTree>
    <p:extLst>
      <p:ext uri="{BB962C8B-B14F-4D97-AF65-F5344CB8AC3E}">
        <p14:creationId xmlns:p14="http://schemas.microsoft.com/office/powerpoint/2010/main" val="18551554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GB" dirty="0"/>
              <a:t>You will have been categorised as one of the following four student types (read descriptions of each type)</a:t>
            </a:r>
          </a:p>
          <a:p>
            <a:pPr marL="0" lvl="0" indent="0" algn="l" rtl="0">
              <a:spcBef>
                <a:spcPts val="0"/>
              </a:spcBef>
              <a:spcAft>
                <a:spcPts val="0"/>
              </a:spcAft>
              <a:buNone/>
            </a:pPr>
            <a:r>
              <a:rPr lang="en-GB" dirty="0"/>
              <a:t>[You might like to write down your scores and student type on the handout]</a:t>
            </a:r>
          </a:p>
          <a:p>
            <a:pPr marL="0" lvl="0" indent="0" algn="l" rtl="0">
              <a:spcBef>
                <a:spcPts val="0"/>
              </a:spcBef>
              <a:spcAft>
                <a:spcPts val="0"/>
              </a:spcAft>
              <a:buNone/>
            </a:pPr>
            <a:r>
              <a:rPr lang="en-GB" dirty="0"/>
              <a:t>These descriptions are simplistic, and may not fully describe you, but they give an indication of some of the characteristics  of each student type</a:t>
            </a:r>
          </a:p>
          <a:p>
            <a:endParaRPr lang="en-GB" dirty="0"/>
          </a:p>
        </p:txBody>
      </p:sp>
      <p:sp>
        <p:nvSpPr>
          <p:cNvPr id="4" name="Slide Number Placeholder 3"/>
          <p:cNvSpPr>
            <a:spLocks noGrp="1"/>
          </p:cNvSpPr>
          <p:nvPr>
            <p:ph type="sldNum" sz="quarter" idx="10"/>
          </p:nvPr>
        </p:nvSpPr>
        <p:spPr/>
        <p:txBody>
          <a:bodyPr/>
          <a:lstStyle/>
          <a:p>
            <a:fld id="{8ADCAFE3-52B0-46D1-A56B-6BFABDC0A1BF}" type="slidenum">
              <a:rPr lang="en-GB" smtClean="0"/>
              <a:t>6</a:t>
            </a:fld>
            <a:endParaRPr lang="en-GB"/>
          </a:p>
        </p:txBody>
      </p:sp>
    </p:spTree>
    <p:extLst>
      <p:ext uri="{BB962C8B-B14F-4D97-AF65-F5344CB8AC3E}">
        <p14:creationId xmlns:p14="http://schemas.microsoft.com/office/powerpoint/2010/main" val="13399477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GB" dirty="0"/>
              <a:t>Research shows that the majority of students are ‘Thinkers’ (53%) or ‘</a:t>
            </a:r>
            <a:r>
              <a:rPr lang="en-GB" dirty="0" err="1"/>
              <a:t>Strivers</a:t>
            </a:r>
            <a:r>
              <a:rPr lang="en-GB" dirty="0"/>
              <a:t>’ (39%)</a:t>
            </a:r>
          </a:p>
          <a:p>
            <a:pPr marL="0" lvl="0" indent="0" algn="l" rtl="0">
              <a:spcBef>
                <a:spcPts val="0"/>
              </a:spcBef>
              <a:spcAft>
                <a:spcPts val="0"/>
              </a:spcAft>
              <a:buNone/>
            </a:pPr>
            <a:r>
              <a:rPr lang="en-GB" dirty="0"/>
              <a:t>Although the actual number of customers is small, there are 39% of student who have both a strong customer identity and learner identity (</a:t>
            </a:r>
            <a:r>
              <a:rPr lang="en-GB" dirty="0" err="1"/>
              <a:t>strivers</a:t>
            </a:r>
            <a:r>
              <a:rPr lang="en-GB" dirty="0"/>
              <a:t>). </a:t>
            </a:r>
          </a:p>
          <a:p>
            <a:pPr marL="0" lvl="0" indent="0" algn="l" rtl="0">
              <a:spcBef>
                <a:spcPts val="0"/>
              </a:spcBef>
              <a:spcAft>
                <a:spcPts val="0"/>
              </a:spcAft>
              <a:buNone/>
            </a:pPr>
            <a:endParaRPr lang="en-GB" dirty="0"/>
          </a:p>
          <a:p>
            <a:pPr marL="0" lvl="0" indent="0" algn="l" rtl="0">
              <a:spcBef>
                <a:spcPts val="0"/>
              </a:spcBef>
              <a:spcAft>
                <a:spcPts val="0"/>
              </a:spcAft>
              <a:buNone/>
            </a:pPr>
            <a:r>
              <a:rPr lang="en-GB" dirty="0"/>
              <a:t>[Based on a diverse sample of 780 students across England, UK, who completed a very similar questionnaire (Taylor Bunce, L., Rathbone, C. &amp; King, N. (forthcoming 2022) Students as consumers: A barrier for student engagement? In T. Lowe (Ed.), </a:t>
            </a:r>
            <a:r>
              <a:rPr lang="en-GB" i="1" dirty="0"/>
              <a:t>Critically reflecting on student engagement</a:t>
            </a:r>
            <a:r>
              <a:rPr lang="en-GB" dirty="0"/>
              <a:t>. Routledge)]</a:t>
            </a:r>
          </a:p>
          <a:p>
            <a:endParaRPr lang="en-GB" dirty="0"/>
          </a:p>
        </p:txBody>
      </p:sp>
      <p:sp>
        <p:nvSpPr>
          <p:cNvPr id="4" name="Slide Number Placeholder 3"/>
          <p:cNvSpPr>
            <a:spLocks noGrp="1"/>
          </p:cNvSpPr>
          <p:nvPr>
            <p:ph type="sldNum" sz="quarter" idx="10"/>
          </p:nvPr>
        </p:nvSpPr>
        <p:spPr/>
        <p:txBody>
          <a:bodyPr/>
          <a:lstStyle/>
          <a:p>
            <a:fld id="{8ADCAFE3-52B0-46D1-A56B-6BFABDC0A1BF}" type="slidenum">
              <a:rPr lang="en-GB" smtClean="0"/>
              <a:t>7</a:t>
            </a:fld>
            <a:endParaRPr lang="en-GB"/>
          </a:p>
        </p:txBody>
      </p:sp>
    </p:spTree>
    <p:extLst>
      <p:ext uri="{BB962C8B-B14F-4D97-AF65-F5344CB8AC3E}">
        <p14:creationId xmlns:p14="http://schemas.microsoft.com/office/powerpoint/2010/main" val="10192172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GB" dirty="0"/>
              <a:t>Why does your student identity matter?</a:t>
            </a:r>
          </a:p>
          <a:p>
            <a:pPr marL="0" lvl="0" indent="0" algn="l" rtl="0">
              <a:spcBef>
                <a:spcPts val="0"/>
              </a:spcBef>
              <a:spcAft>
                <a:spcPts val="0"/>
              </a:spcAft>
              <a:buNone/>
            </a:pPr>
            <a:r>
              <a:rPr lang="en-GB" dirty="0"/>
              <a:t>Your identities as learners or consumers will affect your experience of university and your degree outcomes</a:t>
            </a:r>
          </a:p>
          <a:p>
            <a:pPr marL="0" lvl="0" indent="0" algn="l" rtl="0">
              <a:spcBef>
                <a:spcPts val="0"/>
              </a:spcBef>
              <a:spcAft>
                <a:spcPts val="0"/>
              </a:spcAft>
              <a:buNone/>
            </a:pPr>
            <a:r>
              <a:rPr lang="en-GB" dirty="0"/>
              <a:t>We will see that students who identify more as learners have a more satisfying experience, enjoy learning, and have better grades and degree classifications</a:t>
            </a:r>
          </a:p>
          <a:p>
            <a:pPr marL="0" lvl="0" indent="0" algn="l" rtl="0">
              <a:spcBef>
                <a:spcPts val="0"/>
              </a:spcBef>
              <a:spcAft>
                <a:spcPts val="0"/>
              </a:spcAft>
              <a:buNone/>
            </a:pPr>
            <a:r>
              <a:rPr lang="en-GB" dirty="0"/>
              <a:t>However, students who identify more strongly as consumers have a less satisfying experience of learning, and poorer grades </a:t>
            </a:r>
          </a:p>
          <a:p>
            <a:pPr marL="0" lvl="0" indent="0" algn="l" rtl="0">
              <a:spcBef>
                <a:spcPts val="0"/>
              </a:spcBef>
              <a:spcAft>
                <a:spcPts val="0"/>
              </a:spcAft>
              <a:buNone/>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Image from </a:t>
            </a:r>
            <a:r>
              <a:rPr lang="en-GB" u="sng" dirty="0">
                <a:solidFill>
                  <a:schemeClr val="hlink"/>
                </a:solidFill>
                <a:hlinkClick r:id="rId3"/>
              </a:rPr>
              <a:t>https://unsplash.com/photos/YQYacLW8o2U</a:t>
            </a:r>
            <a:r>
              <a:rPr lang="en-GB" dirty="0"/>
              <a:t>  </a:t>
            </a:r>
          </a:p>
          <a:p>
            <a:endParaRPr lang="en-GB" dirty="0"/>
          </a:p>
        </p:txBody>
      </p:sp>
      <p:sp>
        <p:nvSpPr>
          <p:cNvPr id="4" name="Slide Number Placeholder 3"/>
          <p:cNvSpPr>
            <a:spLocks noGrp="1"/>
          </p:cNvSpPr>
          <p:nvPr>
            <p:ph type="sldNum" sz="quarter" idx="10"/>
          </p:nvPr>
        </p:nvSpPr>
        <p:spPr/>
        <p:txBody>
          <a:bodyPr/>
          <a:lstStyle/>
          <a:p>
            <a:fld id="{8ADCAFE3-52B0-46D1-A56B-6BFABDC0A1BF}" type="slidenum">
              <a:rPr lang="en-GB" smtClean="0"/>
              <a:t>8</a:t>
            </a:fld>
            <a:endParaRPr lang="en-GB"/>
          </a:p>
        </p:txBody>
      </p:sp>
    </p:spTree>
    <p:extLst>
      <p:ext uri="{BB962C8B-B14F-4D97-AF65-F5344CB8AC3E}">
        <p14:creationId xmlns:p14="http://schemas.microsoft.com/office/powerpoint/2010/main" val="32672505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GB" dirty="0"/>
              <a:t>We have many identities and they describe who we think we are</a:t>
            </a:r>
          </a:p>
          <a:p>
            <a:pPr marL="0" lvl="0" indent="0" algn="l" rtl="0">
              <a:spcBef>
                <a:spcPts val="0"/>
              </a:spcBef>
              <a:spcAft>
                <a:spcPts val="0"/>
              </a:spcAft>
              <a:buNone/>
            </a:pPr>
            <a:r>
              <a:rPr lang="en-GB" dirty="0"/>
              <a:t>They influence our beliefs and attitudes, which affect how we decide to do things and what we do</a:t>
            </a:r>
          </a:p>
          <a:p>
            <a:pPr marL="0" lvl="0" indent="0" algn="l" rtl="0">
              <a:spcBef>
                <a:spcPts val="0"/>
              </a:spcBef>
              <a:spcAft>
                <a:spcPts val="0"/>
              </a:spcAft>
              <a:buNone/>
            </a:pPr>
            <a:r>
              <a:rPr lang="en-GB" dirty="0"/>
              <a:t>Importantly, identities are influenced by others around us - the social groups that we belong to</a:t>
            </a:r>
          </a:p>
          <a:p>
            <a:pPr marL="0" lvl="0" indent="0" algn="l" rtl="0">
              <a:spcBef>
                <a:spcPts val="0"/>
              </a:spcBef>
              <a:spcAft>
                <a:spcPts val="0"/>
              </a:spcAft>
              <a:buNone/>
            </a:pPr>
            <a:r>
              <a:rPr lang="en-GB" dirty="0"/>
              <a:t>Examples of groups we belong to might be the group of students studying your subject, membership of a sports team or band, membership of a student union society, or member of a group of friends or family </a:t>
            </a:r>
          </a:p>
          <a:p>
            <a:pPr marL="0" lvl="0" indent="0" algn="l" rtl="0">
              <a:spcBef>
                <a:spcPts val="0"/>
              </a:spcBef>
              <a:spcAft>
                <a:spcPts val="0"/>
              </a:spcAft>
              <a:buNone/>
            </a:pPr>
            <a:endParaRPr lang="en-GB" dirty="0"/>
          </a:p>
          <a:p>
            <a:pPr marL="0" lvl="0" indent="0" algn="l" rtl="0">
              <a:spcBef>
                <a:spcPts val="0"/>
              </a:spcBef>
              <a:spcAft>
                <a:spcPts val="0"/>
              </a:spcAft>
              <a:buNone/>
            </a:pPr>
            <a:endParaRPr lang="en-GB" dirty="0"/>
          </a:p>
          <a:p>
            <a:pPr marL="0" lvl="0" indent="0" algn="l" rtl="0">
              <a:spcBef>
                <a:spcPts val="0"/>
              </a:spcBef>
              <a:spcAft>
                <a:spcPts val="0"/>
              </a:spcAft>
              <a:buNone/>
            </a:pPr>
            <a:r>
              <a:rPr lang="en-GB" dirty="0"/>
              <a:t>Image from </a:t>
            </a:r>
            <a:r>
              <a:rPr lang="en-GB" u="sng" dirty="0">
                <a:solidFill>
                  <a:schemeClr val="hlink"/>
                </a:solidFill>
                <a:hlinkClick r:id="rId3"/>
              </a:rPr>
              <a:t>https://unsplash.com/photos/YQYacLW8o2U</a:t>
            </a:r>
            <a:r>
              <a:rPr lang="en-GB" dirty="0"/>
              <a:t>  </a:t>
            </a:r>
          </a:p>
          <a:p>
            <a:endParaRPr lang="en-GB" dirty="0"/>
          </a:p>
        </p:txBody>
      </p:sp>
      <p:sp>
        <p:nvSpPr>
          <p:cNvPr id="4" name="Slide Number Placeholder 3"/>
          <p:cNvSpPr>
            <a:spLocks noGrp="1"/>
          </p:cNvSpPr>
          <p:nvPr>
            <p:ph type="sldNum" sz="quarter" idx="10"/>
          </p:nvPr>
        </p:nvSpPr>
        <p:spPr/>
        <p:txBody>
          <a:bodyPr/>
          <a:lstStyle/>
          <a:p>
            <a:fld id="{8ADCAFE3-52B0-46D1-A56B-6BFABDC0A1BF}" type="slidenum">
              <a:rPr lang="en-GB" smtClean="0"/>
              <a:t>9</a:t>
            </a:fld>
            <a:endParaRPr lang="en-GB"/>
          </a:p>
        </p:txBody>
      </p:sp>
    </p:spTree>
    <p:extLst>
      <p:ext uri="{BB962C8B-B14F-4D97-AF65-F5344CB8AC3E}">
        <p14:creationId xmlns:p14="http://schemas.microsoft.com/office/powerpoint/2010/main" val="1037777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GB" dirty="0"/>
              <a:t>For example, students who identify more strongly as learners or scholars are more likely to complete their studies (</a:t>
            </a:r>
            <a:r>
              <a:rPr lang="en-GB" dirty="0" err="1"/>
              <a:t>Jetten</a:t>
            </a:r>
            <a:r>
              <a:rPr lang="en-GB" dirty="0"/>
              <a:t> et al., 2017) and have better motivation and concentration (</a:t>
            </a:r>
            <a:r>
              <a:rPr lang="en-GB" dirty="0" err="1"/>
              <a:t>Ommundsen</a:t>
            </a:r>
            <a:r>
              <a:rPr lang="en-GB" dirty="0"/>
              <a:t> et al., 2005; Zimmerman, 2000)</a:t>
            </a:r>
          </a:p>
          <a:p>
            <a:pPr marL="0" lvl="0" indent="0" algn="l" rtl="0">
              <a:spcBef>
                <a:spcPts val="0"/>
              </a:spcBef>
              <a:spcAft>
                <a:spcPts val="0"/>
              </a:spcAft>
              <a:buNone/>
            </a:pPr>
            <a:r>
              <a:rPr lang="en-GB" dirty="0"/>
              <a:t>In contrast, students who have strong identities as socialisers or party-goers are less invested understanding material, and more invested in just getting good grades (</a:t>
            </a:r>
            <a:r>
              <a:rPr lang="en-GB" dirty="0" err="1"/>
              <a:t>Komarraju</a:t>
            </a:r>
            <a:r>
              <a:rPr lang="en-GB" dirty="0"/>
              <a:t> &amp; Dial 2014)</a:t>
            </a:r>
          </a:p>
          <a:p>
            <a:pPr marL="0" lvl="0" indent="0" algn="l" rtl="0">
              <a:spcBef>
                <a:spcPts val="0"/>
              </a:spcBef>
              <a:spcAft>
                <a:spcPts val="0"/>
              </a:spcAft>
              <a:buNone/>
            </a:pPr>
            <a:r>
              <a:rPr lang="en-GB" dirty="0"/>
              <a:t>Identities will change over time, for example, in response to doing well in as assessment or getting help from a tutor, a student may feel a stronger learner identity, whereas if a student isn’t able to get help from tutors or access to resources they need, they may identify more strongly as a consumer</a:t>
            </a:r>
          </a:p>
          <a:p>
            <a:endParaRPr lang="en-GB" dirty="0"/>
          </a:p>
        </p:txBody>
      </p:sp>
      <p:sp>
        <p:nvSpPr>
          <p:cNvPr id="4" name="Slide Number Placeholder 3"/>
          <p:cNvSpPr>
            <a:spLocks noGrp="1"/>
          </p:cNvSpPr>
          <p:nvPr>
            <p:ph type="sldNum" sz="quarter" idx="10"/>
          </p:nvPr>
        </p:nvSpPr>
        <p:spPr/>
        <p:txBody>
          <a:bodyPr/>
          <a:lstStyle/>
          <a:p>
            <a:fld id="{8ADCAFE3-52B0-46D1-A56B-6BFABDC0A1BF}" type="slidenum">
              <a:rPr lang="en-GB" smtClean="0"/>
              <a:t>10</a:t>
            </a:fld>
            <a:endParaRPr lang="en-GB"/>
          </a:p>
        </p:txBody>
      </p:sp>
    </p:spTree>
    <p:extLst>
      <p:ext uri="{BB962C8B-B14F-4D97-AF65-F5344CB8AC3E}">
        <p14:creationId xmlns:p14="http://schemas.microsoft.com/office/powerpoint/2010/main" val="4300008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GB" dirty="0"/>
              <a:t>[read slide first]</a:t>
            </a:r>
          </a:p>
          <a:p>
            <a:pPr marL="0" lvl="0" indent="0" algn="l" rtl="0">
              <a:spcBef>
                <a:spcPts val="0"/>
              </a:spcBef>
              <a:spcAft>
                <a:spcPts val="0"/>
              </a:spcAft>
              <a:buClr>
                <a:schemeClr val="dk1"/>
              </a:buClr>
              <a:buSzPts val="1100"/>
              <a:buFont typeface="Arial"/>
              <a:buNone/>
            </a:pPr>
            <a:r>
              <a:rPr lang="en-GB" dirty="0"/>
              <a:t>Identities as learners have been understood particularly in relation to a particular subject or field of study. Students with a strong identity as a learner in their discipline, such as a ‘psychology student’ or ‘music student’ agree with statements such as ‘I feel strong ties to other students in my subject’ and ‘I’m pleased to be student in my field of study’ and ‘I identify with other students in my field of study’. </a:t>
            </a:r>
          </a:p>
          <a:p>
            <a:pPr marL="0" lvl="0" indent="0" algn="l" rtl="0">
              <a:spcBef>
                <a:spcPts val="0"/>
              </a:spcBef>
              <a:spcAft>
                <a:spcPts val="0"/>
              </a:spcAft>
              <a:buNone/>
            </a:pPr>
            <a:endParaRPr lang="en-GB" dirty="0"/>
          </a:p>
          <a:p>
            <a:pPr marL="0" lvl="0" indent="0" algn="l" rtl="0">
              <a:spcBef>
                <a:spcPts val="0"/>
              </a:spcBef>
              <a:spcAft>
                <a:spcPts val="0"/>
              </a:spcAft>
              <a:buNone/>
            </a:pPr>
            <a:r>
              <a:rPr lang="en-GB" dirty="0"/>
              <a:t>In other words, students with a sense of belonging to their peers studying their subject have strong learner identities, more positive attitudes towards learning, a more positive learning experience, and approach studying in a way that produces better grades</a:t>
            </a:r>
          </a:p>
          <a:p>
            <a:pPr marL="0" lvl="0" indent="0" algn="l" rtl="0">
              <a:spcBef>
                <a:spcPts val="0"/>
              </a:spcBef>
              <a:spcAft>
                <a:spcPts val="0"/>
              </a:spcAft>
              <a:buNone/>
            </a:pPr>
            <a:endParaRPr lang="en-GB" dirty="0"/>
          </a:p>
          <a:p>
            <a:pPr marL="0" lvl="0" indent="0" algn="l" rtl="0">
              <a:spcBef>
                <a:spcPts val="0"/>
              </a:spcBef>
              <a:spcAft>
                <a:spcPts val="0"/>
              </a:spcAft>
              <a:buNone/>
            </a:pPr>
            <a:r>
              <a:rPr lang="en-GB" dirty="0" err="1"/>
              <a:t>Bliuc</a:t>
            </a:r>
            <a:r>
              <a:rPr lang="en-GB" dirty="0"/>
              <a:t> et al., 2011</a:t>
            </a:r>
          </a:p>
          <a:p>
            <a:endParaRPr lang="en-GB" dirty="0"/>
          </a:p>
        </p:txBody>
      </p:sp>
      <p:sp>
        <p:nvSpPr>
          <p:cNvPr id="4" name="Slide Number Placeholder 3"/>
          <p:cNvSpPr>
            <a:spLocks noGrp="1"/>
          </p:cNvSpPr>
          <p:nvPr>
            <p:ph type="sldNum" sz="quarter" idx="10"/>
          </p:nvPr>
        </p:nvSpPr>
        <p:spPr/>
        <p:txBody>
          <a:bodyPr/>
          <a:lstStyle/>
          <a:p>
            <a:fld id="{8ADCAFE3-52B0-46D1-A56B-6BFABDC0A1BF}" type="slidenum">
              <a:rPr lang="en-GB" smtClean="0"/>
              <a:t>11</a:t>
            </a:fld>
            <a:endParaRPr lang="en-GB"/>
          </a:p>
        </p:txBody>
      </p:sp>
    </p:spTree>
    <p:extLst>
      <p:ext uri="{BB962C8B-B14F-4D97-AF65-F5344CB8AC3E}">
        <p14:creationId xmlns:p14="http://schemas.microsoft.com/office/powerpoint/2010/main" val="40465847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GB" dirty="0"/>
              <a:t>A relatively new identity that contrasts a learner identity is that of a consumer. </a:t>
            </a:r>
          </a:p>
          <a:p>
            <a:pPr marL="0" lvl="0" indent="0" algn="l" rtl="0">
              <a:spcBef>
                <a:spcPts val="0"/>
              </a:spcBef>
              <a:spcAft>
                <a:spcPts val="0"/>
              </a:spcAft>
              <a:buNone/>
            </a:pPr>
            <a:r>
              <a:rPr lang="en-GB" dirty="0"/>
              <a:t>In many countries in the global north, responsibility for the cost of tuition has been transferred away from the state and onto individual students.  This means that students are now technically their university’s customers, and they are protected by policies and legislation to ensure that they are getting value for money, e.g. in England and Wales, UK, they are protected by the Consumer Rights Act</a:t>
            </a:r>
          </a:p>
          <a:p>
            <a:pPr marL="0" lvl="0" indent="0" algn="l" rtl="0">
              <a:spcBef>
                <a:spcPts val="0"/>
              </a:spcBef>
              <a:spcAft>
                <a:spcPts val="0"/>
              </a:spcAft>
              <a:buNone/>
            </a:pPr>
            <a:endParaRPr lang="en-GB" dirty="0"/>
          </a:p>
          <a:p>
            <a:pPr marL="0" lvl="0" indent="0" algn="l" rtl="0">
              <a:spcBef>
                <a:spcPts val="0"/>
              </a:spcBef>
              <a:spcAft>
                <a:spcPts val="0"/>
              </a:spcAft>
              <a:buNone/>
            </a:pPr>
            <a:r>
              <a:rPr lang="en-GB" dirty="0"/>
              <a:t>Image from https://unsplash.com/photos/QsYXYSwV3NU </a:t>
            </a:r>
          </a:p>
          <a:p>
            <a:endParaRPr lang="en-GB" dirty="0"/>
          </a:p>
        </p:txBody>
      </p:sp>
      <p:sp>
        <p:nvSpPr>
          <p:cNvPr id="4" name="Slide Number Placeholder 3"/>
          <p:cNvSpPr>
            <a:spLocks noGrp="1"/>
          </p:cNvSpPr>
          <p:nvPr>
            <p:ph type="sldNum" sz="quarter" idx="10"/>
          </p:nvPr>
        </p:nvSpPr>
        <p:spPr/>
        <p:txBody>
          <a:bodyPr/>
          <a:lstStyle/>
          <a:p>
            <a:fld id="{8ADCAFE3-52B0-46D1-A56B-6BFABDC0A1BF}" type="slidenum">
              <a:rPr lang="en-GB" smtClean="0"/>
              <a:t>12</a:t>
            </a:fld>
            <a:endParaRPr lang="en-GB"/>
          </a:p>
        </p:txBody>
      </p:sp>
    </p:spTree>
    <p:extLst>
      <p:ext uri="{BB962C8B-B14F-4D97-AF65-F5344CB8AC3E}">
        <p14:creationId xmlns:p14="http://schemas.microsoft.com/office/powerpoint/2010/main" val="35531643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[OPTIONAL SLIDE]</a:t>
            </a:r>
          </a:p>
        </p:txBody>
      </p:sp>
      <p:sp>
        <p:nvSpPr>
          <p:cNvPr id="4" name="Slide Number Placeholder 3"/>
          <p:cNvSpPr>
            <a:spLocks noGrp="1"/>
          </p:cNvSpPr>
          <p:nvPr>
            <p:ph type="sldNum" sz="quarter" idx="10"/>
          </p:nvPr>
        </p:nvSpPr>
        <p:spPr/>
        <p:txBody>
          <a:bodyPr/>
          <a:lstStyle/>
          <a:p>
            <a:fld id="{8ADCAFE3-52B0-46D1-A56B-6BFABDC0A1BF}" type="slidenum">
              <a:rPr lang="en-GB" smtClean="0"/>
              <a:t>18</a:t>
            </a:fld>
            <a:endParaRPr lang="en-GB" dirty="0"/>
          </a:p>
        </p:txBody>
      </p:sp>
    </p:spTree>
    <p:extLst>
      <p:ext uri="{BB962C8B-B14F-4D97-AF65-F5344CB8AC3E}">
        <p14:creationId xmlns:p14="http://schemas.microsoft.com/office/powerpoint/2010/main" val="25317339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GB" dirty="0"/>
              <a:t>Notes to educator:</a:t>
            </a:r>
          </a:p>
          <a:p>
            <a:pPr marL="0" lvl="0" indent="0" algn="l" rtl="0">
              <a:lnSpc>
                <a:spcPct val="115000"/>
              </a:lnSpc>
              <a:spcBef>
                <a:spcPts val="1200"/>
              </a:spcBef>
              <a:spcAft>
                <a:spcPts val="0"/>
              </a:spcAft>
              <a:buClr>
                <a:schemeClr val="dk1"/>
              </a:buClr>
              <a:buSzPts val="1100"/>
              <a:buFont typeface="Arial"/>
              <a:buNone/>
            </a:pPr>
            <a:r>
              <a:rPr lang="en-GB" dirty="0"/>
              <a:t>The aim of the plenary is for you and your students to co-create a summary of attitudes and behaviours that support learning in your discipline, in order to create a shared social identity as a ‘X student’, where X = name of discipline (e.g., ‘Psychology student).</a:t>
            </a:r>
          </a:p>
          <a:p>
            <a:pPr marL="0" lvl="0" indent="0" algn="l" rtl="0">
              <a:lnSpc>
                <a:spcPct val="115000"/>
              </a:lnSpc>
              <a:spcBef>
                <a:spcPts val="1200"/>
              </a:spcBef>
              <a:spcAft>
                <a:spcPts val="0"/>
              </a:spcAft>
              <a:buSzPts val="1100"/>
              <a:buNone/>
            </a:pPr>
            <a:r>
              <a:rPr lang="en-GB" dirty="0"/>
              <a:t>You could use the heading ‘Being a X student means….’ (where X = name of discipline) to begin the discussion. Then you could ask students to produce some example attitudes and behaviours that support learning in their discipline, e.g., ‘…being curious about new ideas by using resources available to me to find out more’ or ‘…asking questions of my tutor if I don’t understand something’. This could be done using a tool such as ‘</a:t>
            </a:r>
            <a:r>
              <a:rPr lang="en-GB" dirty="0" err="1"/>
              <a:t>padlet</a:t>
            </a:r>
            <a:r>
              <a:rPr lang="en-GB" dirty="0"/>
              <a:t>’ or ‘poll everywhere’, which enables students to write their ideas anonymously, and be visible to everyone. If they are finding this difficult, they could take inspiration from statements in the self-assessment questionnaire, or get back into their small groups and brainstorm some ideas.</a:t>
            </a:r>
          </a:p>
          <a:p>
            <a:pPr marL="0" lvl="0" indent="0" algn="l" rtl="0">
              <a:lnSpc>
                <a:spcPct val="115000"/>
              </a:lnSpc>
              <a:spcBef>
                <a:spcPts val="1200"/>
              </a:spcBef>
              <a:spcAft>
                <a:spcPts val="0"/>
              </a:spcAft>
              <a:buSzPts val="1100"/>
              <a:buNone/>
            </a:pPr>
            <a:r>
              <a:rPr lang="en-GB" dirty="0"/>
              <a:t>Students could then vote for the top 3-5 suggestions to create a bullet point list of attitudes and behaviours that describe a successful student of their discipline. </a:t>
            </a:r>
          </a:p>
          <a:p>
            <a:pPr marL="0" lvl="0" indent="0" algn="l" rtl="0">
              <a:lnSpc>
                <a:spcPct val="115000"/>
              </a:lnSpc>
              <a:spcBef>
                <a:spcPts val="1200"/>
              </a:spcBef>
              <a:spcAft>
                <a:spcPts val="0"/>
              </a:spcAft>
              <a:buClr>
                <a:schemeClr val="dk1"/>
              </a:buClr>
              <a:buSzPts val="1100"/>
              <a:buFont typeface="Arial"/>
              <a:buNone/>
            </a:pPr>
            <a:r>
              <a:rPr lang="en-GB" dirty="0"/>
              <a:t>The final agreed list of statements could be shared with students on their online learning platform, and returned to during personal tutoring sessions for their cohort</a:t>
            </a:r>
          </a:p>
          <a:p>
            <a:pPr marL="0" lvl="0" indent="0" algn="l" rtl="0">
              <a:spcBef>
                <a:spcPts val="1200"/>
              </a:spcBef>
              <a:spcAft>
                <a:spcPts val="0"/>
              </a:spcAft>
              <a:buNone/>
            </a:pPr>
            <a:endParaRPr lang="en-GB" dirty="0"/>
          </a:p>
          <a:p>
            <a:endParaRPr lang="en-GB" dirty="0"/>
          </a:p>
        </p:txBody>
      </p:sp>
      <p:sp>
        <p:nvSpPr>
          <p:cNvPr id="4" name="Slide Number Placeholder 3"/>
          <p:cNvSpPr>
            <a:spLocks noGrp="1"/>
          </p:cNvSpPr>
          <p:nvPr>
            <p:ph type="sldNum" sz="quarter" idx="10"/>
          </p:nvPr>
        </p:nvSpPr>
        <p:spPr/>
        <p:txBody>
          <a:bodyPr/>
          <a:lstStyle/>
          <a:p>
            <a:fld id="{8ADCAFE3-52B0-46D1-A56B-6BFABDC0A1BF}" type="slidenum">
              <a:rPr lang="en-GB" smtClean="0"/>
              <a:t>19</a:t>
            </a:fld>
            <a:endParaRPr lang="en-GB"/>
          </a:p>
        </p:txBody>
      </p:sp>
    </p:spTree>
    <p:extLst>
      <p:ext uri="{BB962C8B-B14F-4D97-AF65-F5344CB8AC3E}">
        <p14:creationId xmlns:p14="http://schemas.microsoft.com/office/powerpoint/2010/main" val="278912908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A">
    <p:bg>
      <p:bgPr>
        <a:blipFill dpi="0" rotWithShape="1">
          <a:blip r:embed="rId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664854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B">
    <p:bg>
      <p:bgPr>
        <a:blipFill dpi="0" rotWithShape="1">
          <a:blip r:embed="rId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14758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C">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4" name="Title Placeholder 1"/>
          <p:cNvSpPr>
            <a:spLocks noGrp="1"/>
          </p:cNvSpPr>
          <p:nvPr>
            <p:ph type="title"/>
          </p:nvPr>
        </p:nvSpPr>
        <p:spPr>
          <a:xfrm>
            <a:off x="693279" y="1865877"/>
            <a:ext cx="7007788" cy="1563123"/>
          </a:xfrm>
          <a:prstGeom prst="rect">
            <a:avLst/>
          </a:prstGeom>
        </p:spPr>
        <p:txBody>
          <a:bodyPr rtlCol="0" anchor="t" anchorCtr="0">
            <a:normAutofit/>
          </a:bodyPr>
          <a:lstStyle>
            <a:lvl1pPr>
              <a:defRPr>
                <a:solidFill>
                  <a:srgbClr val="000000"/>
                </a:solidFill>
              </a:defRPr>
            </a:lvl1pPr>
          </a:lstStyle>
          <a:p>
            <a:r>
              <a:rPr lang="en-US"/>
              <a:t>Click to edit Master title style</a:t>
            </a:r>
            <a:endParaRPr lang="en-US" dirty="0"/>
          </a:p>
        </p:txBody>
      </p:sp>
      <p:sp>
        <p:nvSpPr>
          <p:cNvPr id="3" name="Text Placeholder 2"/>
          <p:cNvSpPr>
            <a:spLocks noGrp="1"/>
          </p:cNvSpPr>
          <p:nvPr>
            <p:ph type="body" sz="quarter" idx="10"/>
          </p:nvPr>
        </p:nvSpPr>
        <p:spPr>
          <a:xfrm>
            <a:off x="693738" y="4990597"/>
            <a:ext cx="7007225" cy="440241"/>
          </a:xfrm>
        </p:spPr>
        <p:txBody>
          <a:bodyPr anchor="b" anchorCtr="0"/>
          <a:lstStyle>
            <a:lvl1pPr marL="0" indent="0">
              <a:buNone/>
              <a:defRPr sz="2200" b="0">
                <a:latin typeface="+mj-lt"/>
              </a:defRPr>
            </a:lvl1pPr>
            <a:lvl2pPr marL="457200" indent="0">
              <a:buNone/>
              <a:defRPr sz="2200"/>
            </a:lvl2pPr>
            <a:lvl3pPr marL="914400" indent="0">
              <a:buNone/>
              <a:defRPr/>
            </a:lvl3pPr>
            <a:lvl4pPr marL="1371600" indent="0">
              <a:buNone/>
              <a:defRPr/>
            </a:lvl4pPr>
            <a:lvl5pPr marL="1828800" indent="0">
              <a:buNone/>
              <a:defRPr/>
            </a:lvl5pPr>
          </a:lstStyle>
          <a:p>
            <a:pPr lvl="0"/>
            <a:r>
              <a:rPr lang="en-US"/>
              <a:t>Edit Master text styles</a:t>
            </a:r>
          </a:p>
        </p:txBody>
      </p:sp>
    </p:spTree>
    <p:extLst>
      <p:ext uri="{BB962C8B-B14F-4D97-AF65-F5344CB8AC3E}">
        <p14:creationId xmlns:p14="http://schemas.microsoft.com/office/powerpoint/2010/main" val="19803575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Teal">
    <p:bg>
      <p:bgPr>
        <a:blipFill rotWithShape="1">
          <a:blip r:embed="rId2"/>
          <a:stretch>
            <a:fillRect/>
          </a:stretch>
        </a:blipFill>
        <a:effectLst/>
      </p:bgPr>
    </p:bg>
    <p:spTree>
      <p:nvGrpSpPr>
        <p:cNvPr id="1" name=""/>
        <p:cNvGrpSpPr/>
        <p:nvPr/>
      </p:nvGrpSpPr>
      <p:grpSpPr>
        <a:xfrm>
          <a:off x="0" y="0"/>
          <a:ext cx="0" cy="0"/>
          <a:chOff x="0" y="0"/>
          <a:chExt cx="0" cy="0"/>
        </a:xfrm>
      </p:grpSpPr>
      <p:sp>
        <p:nvSpPr>
          <p:cNvPr id="3" name="Slide Number Placeholder 5"/>
          <p:cNvSpPr>
            <a:spLocks noGrp="1"/>
          </p:cNvSpPr>
          <p:nvPr>
            <p:ph type="sldNum" sz="quarter" idx="10"/>
          </p:nvPr>
        </p:nvSpPr>
        <p:spPr/>
        <p:txBody>
          <a:bodyPr/>
          <a:lstStyle>
            <a:lvl1pPr>
              <a:defRPr smtClean="0">
                <a:solidFill>
                  <a:srgbClr val="000000"/>
                </a:solidFill>
              </a:defRPr>
            </a:lvl1pPr>
          </a:lstStyle>
          <a:p>
            <a:pPr>
              <a:defRPr/>
            </a:pPr>
            <a:fld id="{1DC7C5F3-E7D5-7E44-8192-B93403F05D84}" type="slidenum">
              <a:rPr lang="en-US" smtClean="0"/>
              <a:pPr>
                <a:defRPr/>
              </a:pPr>
              <a:t>‹#›</a:t>
            </a:fld>
            <a:endParaRPr lang="en-US"/>
          </a:p>
        </p:txBody>
      </p:sp>
      <p:sp>
        <p:nvSpPr>
          <p:cNvPr id="4" name="Title Placeholder 1"/>
          <p:cNvSpPr>
            <a:spLocks noGrp="1"/>
          </p:cNvSpPr>
          <p:nvPr>
            <p:ph type="title"/>
          </p:nvPr>
        </p:nvSpPr>
        <p:spPr>
          <a:xfrm>
            <a:off x="465654" y="1865877"/>
            <a:ext cx="8221146" cy="1563123"/>
          </a:xfrm>
          <a:prstGeom prst="rect">
            <a:avLst/>
          </a:prstGeom>
        </p:spPr>
        <p:txBody>
          <a:bodyPr rtlCol="0" anchor="t" anchorCtr="0">
            <a:normAutofit/>
          </a:bodyPr>
          <a:lstStyle>
            <a:lvl1pPr>
              <a:defRPr>
                <a:solidFill>
                  <a:schemeClr val="tx1"/>
                </a:solidFill>
              </a:defRPr>
            </a:lvl1pPr>
          </a:lstStyle>
          <a:p>
            <a:r>
              <a:rPr lang="en-US"/>
              <a:t>Click to edit Master title style</a:t>
            </a:r>
            <a:endParaRPr lang="en-US" dirty="0"/>
          </a:p>
        </p:txBody>
      </p:sp>
      <p:sp>
        <p:nvSpPr>
          <p:cNvPr id="5" name="Text Placeholder 2"/>
          <p:cNvSpPr>
            <a:spLocks noGrp="1"/>
          </p:cNvSpPr>
          <p:nvPr>
            <p:ph type="body" sz="quarter" idx="11"/>
          </p:nvPr>
        </p:nvSpPr>
        <p:spPr>
          <a:xfrm>
            <a:off x="466042" y="5300271"/>
            <a:ext cx="8220758" cy="440241"/>
          </a:xfrm>
        </p:spPr>
        <p:txBody>
          <a:bodyPr anchor="b" anchorCtr="0"/>
          <a:lstStyle>
            <a:lvl1pPr marL="0" indent="0">
              <a:buNone/>
              <a:defRPr sz="2200" b="0">
                <a:solidFill>
                  <a:schemeClr val="tx1"/>
                </a:solidFill>
                <a:latin typeface="+mj-lt"/>
              </a:defRPr>
            </a:lvl1pPr>
            <a:lvl2pPr marL="457200" indent="0">
              <a:buNone/>
              <a:defRPr sz="2200"/>
            </a:lvl2pPr>
            <a:lvl3pPr marL="914400" indent="0">
              <a:buNone/>
              <a:defRPr/>
            </a:lvl3pPr>
            <a:lvl4pPr marL="1371600" indent="0">
              <a:buNone/>
              <a:defRPr/>
            </a:lvl4pPr>
            <a:lvl5pPr marL="1828800" indent="0">
              <a:buNone/>
              <a:defRPr/>
            </a:lvl5pPr>
          </a:lstStyle>
          <a:p>
            <a:pPr lvl="0"/>
            <a:r>
              <a:rPr lang="en-US"/>
              <a:t>Edit Master text styles</a:t>
            </a:r>
          </a:p>
        </p:txBody>
      </p:sp>
    </p:spTree>
    <p:extLst>
      <p:ext uri="{BB962C8B-B14F-4D97-AF65-F5344CB8AC3E}">
        <p14:creationId xmlns:p14="http://schemas.microsoft.com/office/powerpoint/2010/main" val="41856160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Header Purple">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5" name="Slide Number Placeholder 5"/>
          <p:cNvSpPr>
            <a:spLocks noGrp="1"/>
          </p:cNvSpPr>
          <p:nvPr>
            <p:ph type="sldNum" sz="quarter" idx="10"/>
          </p:nvPr>
        </p:nvSpPr>
        <p:spPr>
          <a:xfrm>
            <a:off x="6553200" y="6356350"/>
            <a:ext cx="2133600" cy="365125"/>
          </a:xfrm>
        </p:spPr>
        <p:txBody>
          <a:bodyPr/>
          <a:lstStyle>
            <a:lvl1pPr>
              <a:defRPr smtClean="0">
                <a:solidFill>
                  <a:srgbClr val="000000"/>
                </a:solidFill>
              </a:defRPr>
            </a:lvl1pPr>
          </a:lstStyle>
          <a:p>
            <a:pPr>
              <a:defRPr/>
            </a:pPr>
            <a:fld id="{1DC7C5F3-E7D5-7E44-8192-B93403F05D84}" type="slidenum">
              <a:rPr lang="en-US" smtClean="0"/>
              <a:pPr>
                <a:defRPr/>
              </a:pPr>
              <a:t>‹#›</a:t>
            </a:fld>
            <a:endParaRPr lang="en-US"/>
          </a:p>
        </p:txBody>
      </p:sp>
      <p:sp>
        <p:nvSpPr>
          <p:cNvPr id="6" name="Title Placeholder 1"/>
          <p:cNvSpPr>
            <a:spLocks noGrp="1"/>
          </p:cNvSpPr>
          <p:nvPr>
            <p:ph type="title"/>
          </p:nvPr>
        </p:nvSpPr>
        <p:spPr>
          <a:xfrm>
            <a:off x="465654" y="1865877"/>
            <a:ext cx="8221146" cy="1563123"/>
          </a:xfrm>
          <a:prstGeom prst="rect">
            <a:avLst/>
          </a:prstGeom>
        </p:spPr>
        <p:txBody>
          <a:bodyPr rtlCol="0" anchor="t" anchorCtr="0">
            <a:normAutofit/>
          </a:bodyPr>
          <a:lstStyle>
            <a:lvl1pPr>
              <a:defRPr>
                <a:solidFill>
                  <a:schemeClr val="bg1"/>
                </a:solidFill>
              </a:defRPr>
            </a:lvl1pPr>
          </a:lstStyle>
          <a:p>
            <a:r>
              <a:rPr lang="en-US"/>
              <a:t>Click to edit Master title style</a:t>
            </a:r>
            <a:endParaRPr lang="en-US" dirty="0"/>
          </a:p>
        </p:txBody>
      </p:sp>
      <p:sp>
        <p:nvSpPr>
          <p:cNvPr id="7" name="Text Placeholder 2"/>
          <p:cNvSpPr>
            <a:spLocks noGrp="1"/>
          </p:cNvSpPr>
          <p:nvPr>
            <p:ph type="body" sz="quarter" idx="11"/>
          </p:nvPr>
        </p:nvSpPr>
        <p:spPr>
          <a:xfrm>
            <a:off x="466042" y="5300271"/>
            <a:ext cx="8220758" cy="440241"/>
          </a:xfrm>
        </p:spPr>
        <p:txBody>
          <a:bodyPr anchor="b" anchorCtr="0"/>
          <a:lstStyle>
            <a:lvl1pPr marL="0" indent="0">
              <a:buNone/>
              <a:defRPr sz="2200" b="0">
                <a:solidFill>
                  <a:schemeClr val="bg1"/>
                </a:solidFill>
                <a:latin typeface="+mj-lt"/>
              </a:defRPr>
            </a:lvl1pPr>
            <a:lvl2pPr marL="457200" indent="0">
              <a:buNone/>
              <a:defRPr sz="2200"/>
            </a:lvl2pPr>
            <a:lvl3pPr marL="914400" indent="0">
              <a:buNone/>
              <a:defRPr/>
            </a:lvl3pPr>
            <a:lvl4pPr marL="1371600" indent="0">
              <a:buNone/>
              <a:defRPr/>
            </a:lvl4pPr>
            <a:lvl5pPr marL="1828800" indent="0">
              <a:buNone/>
              <a:defRPr/>
            </a:lvl5pPr>
          </a:lstStyle>
          <a:p>
            <a:pPr lvl="0"/>
            <a:r>
              <a:rPr lang="en-US"/>
              <a:t>Edit Master text styles</a:t>
            </a:r>
          </a:p>
        </p:txBody>
      </p:sp>
    </p:spTree>
    <p:extLst>
      <p:ext uri="{BB962C8B-B14F-4D97-AF65-F5344CB8AC3E}">
        <p14:creationId xmlns:p14="http://schemas.microsoft.com/office/powerpoint/2010/main" val="26891637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p:cNvSpPr>
            <a:spLocks noGrp="1"/>
          </p:cNvSpPr>
          <p:nvPr>
            <p:ph type="sldNum" sz="quarter" idx="10"/>
          </p:nvPr>
        </p:nvSpPr>
        <p:spPr/>
        <p:txBody>
          <a:bodyPr/>
          <a:lstStyle>
            <a:lvl1pPr>
              <a:defRPr/>
            </a:lvl1pPr>
          </a:lstStyle>
          <a:p>
            <a:pPr>
              <a:defRPr/>
            </a:pPr>
            <a:fld id="{3C71FE01-633F-3C45-B0F5-27F3AEE41916}" type="slidenum">
              <a:rPr lang="en-US"/>
              <a:pPr>
                <a:defRPr/>
              </a:pPr>
              <a:t>‹#›</a:t>
            </a:fld>
            <a:endParaRPr lang="en-US" dirty="0"/>
          </a:p>
        </p:txBody>
      </p:sp>
    </p:spTree>
    <p:extLst>
      <p:ext uri="{BB962C8B-B14F-4D97-AF65-F5344CB8AC3E}">
        <p14:creationId xmlns:p14="http://schemas.microsoft.com/office/powerpoint/2010/main" val="29281691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009758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FB54E491-CF41-B34D-92D2-90B57E9D41C6}" type="slidenum">
              <a:rPr lang="en-US"/>
              <a:pPr>
                <a:defRPr/>
              </a:pPr>
              <a:t>‹#›</a:t>
            </a:fld>
            <a:endParaRPr lang="en-US" dirty="0"/>
          </a:p>
        </p:txBody>
      </p:sp>
    </p:spTree>
    <p:extLst>
      <p:ext uri="{BB962C8B-B14F-4D97-AF65-F5344CB8AC3E}">
        <p14:creationId xmlns:p14="http://schemas.microsoft.com/office/powerpoint/2010/main" val="20208178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US" dirty="0"/>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Slide Number Placeholder 5"/>
          <p:cNvSpPr>
            <a:spLocks noGrp="1"/>
          </p:cNvSpPr>
          <p:nvPr>
            <p:ph type="sldNum" sz="quarter" idx="10"/>
          </p:nvPr>
        </p:nvSpPr>
        <p:spPr/>
        <p:txBody>
          <a:bodyPr/>
          <a:lstStyle>
            <a:lvl1pPr>
              <a:defRPr/>
            </a:lvl1pPr>
          </a:lstStyle>
          <a:p>
            <a:pPr>
              <a:defRPr/>
            </a:pPr>
            <a:fld id="{F99C14CE-41EC-DD48-9062-4C3A722C644C}" type="slidenum">
              <a:rPr lang="en-US"/>
              <a:pPr>
                <a:defRPr/>
              </a:pPr>
              <a:t>‹#›</a:t>
            </a:fld>
            <a:endParaRPr lang="en-US" dirty="0"/>
          </a:p>
        </p:txBody>
      </p:sp>
    </p:spTree>
    <p:extLst>
      <p:ext uri="{BB962C8B-B14F-4D97-AF65-F5344CB8AC3E}">
        <p14:creationId xmlns:p14="http://schemas.microsoft.com/office/powerpoint/2010/main" val="19479150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p:cNvSpPr>
            <a:spLocks noGrp="1"/>
          </p:cNvSpPr>
          <p:nvPr>
            <p:ph type="sldNum" sz="quarter" idx="10"/>
          </p:nvPr>
        </p:nvSpPr>
        <p:spPr/>
        <p:txBody>
          <a:bodyPr/>
          <a:lstStyle>
            <a:lvl1pPr>
              <a:defRPr/>
            </a:lvl1pPr>
          </a:lstStyle>
          <a:p>
            <a:pPr>
              <a:defRPr/>
            </a:pPr>
            <a:fld id="{6E0E2E9A-5007-2647-82F2-A53705314DDA}" type="slidenum">
              <a:rPr lang="en-US"/>
              <a:pPr>
                <a:defRPr/>
              </a:pPr>
              <a:t>‹#›</a:t>
            </a:fld>
            <a:endParaRPr lang="en-US" dirty="0"/>
          </a:p>
        </p:txBody>
      </p:sp>
    </p:spTree>
    <p:extLst>
      <p:ext uri="{BB962C8B-B14F-4D97-AF65-F5344CB8AC3E}">
        <p14:creationId xmlns:p14="http://schemas.microsoft.com/office/powerpoint/2010/main" val="30790808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p:cNvSpPr>
            <a:spLocks noGrp="1"/>
          </p:cNvSpPr>
          <p:nvPr>
            <p:ph type="sldNum" sz="quarter" idx="10"/>
          </p:nvPr>
        </p:nvSpPr>
        <p:spPr/>
        <p:txBody>
          <a:bodyPr/>
          <a:lstStyle>
            <a:lvl1pPr>
              <a:defRPr/>
            </a:lvl1pPr>
          </a:lstStyle>
          <a:p>
            <a:pPr>
              <a:defRPr/>
            </a:pPr>
            <a:fld id="{CE3CBAF9-08BB-5146-B982-CD562EDD8BC4}" type="slidenum">
              <a:rPr lang="en-US"/>
              <a:pPr>
                <a:defRPr/>
              </a:pPr>
              <a:t>‹#›</a:t>
            </a:fld>
            <a:endParaRPr lang="en-US" dirty="0"/>
          </a:p>
        </p:txBody>
      </p:sp>
    </p:spTree>
    <p:extLst>
      <p:ext uri="{BB962C8B-B14F-4D97-AF65-F5344CB8AC3E}">
        <p14:creationId xmlns:p14="http://schemas.microsoft.com/office/powerpoint/2010/main" val="37527751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End Slide A">
    <p:bg>
      <p:bgPr>
        <a:blipFill dpi="0" rotWithShape="1">
          <a:blip r:embed="rId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320804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End Slide B">
    <p:bg>
      <p:bgPr>
        <a:blipFill dpi="0" rotWithShape="1">
          <a:blip r:embed="rId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28822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End Slide C">
    <p:bg>
      <p:bgPr>
        <a:blipFill dpi="0" rotWithShape="1">
          <a:blip r:embed="rId2"/>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112368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6"/>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solidFill>
                <a:latin typeface="+mn-lt"/>
                <a:ea typeface="+mn-ea"/>
                <a:cs typeface="+mn-cs"/>
              </a:defRPr>
            </a:lvl1pPr>
          </a:lstStyle>
          <a:p>
            <a:pPr>
              <a:defRPr/>
            </a:pPr>
            <a:fld id="{EA7E1FC9-4F60-2143-8B4D-596B063E0D59}"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93480" r:id="rId1"/>
    <p:sldLayoutId id="2147493481" r:id="rId2"/>
    <p:sldLayoutId id="2147493487" r:id="rId3"/>
    <p:sldLayoutId id="2147493482" r:id="rId4"/>
    <p:sldLayoutId id="2147493486" r:id="rId5"/>
    <p:sldLayoutId id="2147493475" r:id="rId6"/>
    <p:sldLayoutId id="2147493483" r:id="rId7"/>
    <p:sldLayoutId id="2147493476" r:id="rId8"/>
    <p:sldLayoutId id="2147493477" r:id="rId9"/>
    <p:sldLayoutId id="2147493478" r:id="rId10"/>
    <p:sldLayoutId id="2147493479" r:id="rId11"/>
    <p:sldLayoutId id="2147493484" r:id="rId12"/>
    <p:sldLayoutId id="2147493485" r:id="rId13"/>
    <p:sldLayoutId id="2147493488" r:id="rId14"/>
  </p:sldLayoutIdLst>
  <p:txStyles>
    <p:titleStyle>
      <a:lvl1pPr algn="l" defTabSz="457200" rtl="0" eaLnBrk="1" fontAlgn="base" hangingPunct="1">
        <a:spcBef>
          <a:spcPct val="0"/>
        </a:spcBef>
        <a:spcAft>
          <a:spcPct val="0"/>
        </a:spcAft>
        <a:defRPr sz="4400" kern="1200">
          <a:solidFill>
            <a:schemeClr val="tx1"/>
          </a:solidFill>
          <a:latin typeface="+mj-lt"/>
          <a:ea typeface="ＭＳ Ｐゴシック" charset="0"/>
          <a:cs typeface="ＭＳ Ｐゴシック" charset="0"/>
        </a:defRPr>
      </a:lvl1pPr>
      <a:lvl2pPr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2pPr>
      <a:lvl3pPr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3pPr>
      <a:lvl4pPr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4pPr>
      <a:lvl5pPr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5pPr>
      <a:lvl6pPr marL="457200"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6pPr>
      <a:lvl7pPr marL="914400"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7pPr>
      <a:lvl8pPr marL="1371600"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8pPr>
      <a:lvl9pPr marL="1828800" algn="l"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9pPr>
    </p:titleStyle>
    <p:body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hyperlink" Target="https://sites.google.com/brookes.ac.uk/studentidentitiesandinclusion/identities-project/student-profiler-quiz?authuser=0" TargetMode="External"/><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hyperlink" Target="https://www.google.com/url?q=https%3A%2F%2Fblogs.lse.ac.uk%2Fimpactofsocialsciences%2F2020%2F01%2F15%2Fa-degree-of-studying-students-who-treat-education-as-a-commodity-perform-worse-than-their-intrinsically-motivated-peers%2F&amp;sa=D&amp;sntz=1&amp;usg=AFQjCNHOIuWiFdHAnp-4hyfi9u0mYtc26g"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hyperlink" Target="https://sites.google.com/brookes.ac.uk/studentidentitiesandinclusion/identities-project/discussion-questions?authuser=0" TargetMode="Externa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hyperlink" Target="https://www.tandfonline.com/doi/full/10.1080/03075079.2015.1127908" TargetMode="External"/><Relationship Id="rId2" Type="http://schemas.openxmlformats.org/officeDocument/2006/relationships/hyperlink" Target="https://sites.google.com/brookes.ac.uk/studentidentitiesandinclusion/identities-project/discussion-questions?authuser=0" TargetMode="External"/><Relationship Id="rId1" Type="http://schemas.openxmlformats.org/officeDocument/2006/relationships/slideLayout" Target="../slideLayouts/slideLayout6.xml"/><Relationship Id="rId4" Type="http://schemas.openxmlformats.org/officeDocument/2006/relationships/hyperlink" Target="https://blogs.lse.ac.uk/impactofsocialsciences/2020/01/15/a-degree-of-studying-students-who-treat-education-as-a-commodity-perform-worse-than-their-intrinsically-motivated-peers/" TargetMode="Externa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hyperlink" Target="https://docs.google.com/forms/d/e/1FAIpQLScBGQB1BDq3oa6rtEJkBtQfYUk6JRdc429MJQxsWohOuWTvgQ/viewform" TargetMode="External"/><Relationship Id="rId2" Type="http://schemas.openxmlformats.org/officeDocument/2006/relationships/hyperlink" Target="https://sites.google.com/brookes.ac.uk/studentidentitiesandinclusion/identities-project/discussion-questions?authuser=0" TargetMode="Externa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hyperlink" Target="https://www.google.com/url?q=https://www.tandfonline.com/doi/full/10.1080/03075079.2015.1127908&amp;sa=D&amp;sntz=1&amp;usg=AFQjCNHA_rNqnqqJtXzgGtT6m4DarT3Y-w" TargetMode="External"/><Relationship Id="rId2" Type="http://schemas.openxmlformats.org/officeDocument/2006/relationships/hyperlink" Target="https://www.google.com/url?q=https://blogs.lse.ac.uk/impactofsocialsciences/2020/01/15/a-degree-of-studying-students-who-treat-education-as-a-commodity-perform-worse-than-their-intrinsically-motivated-peers/&amp;sa=D&amp;sntz=1&amp;usg=AFQjCNHOIuWiFdHAnp-4hyfi9u0mYtc26g" TargetMode="External"/><Relationship Id="rId1" Type="http://schemas.openxmlformats.org/officeDocument/2006/relationships/slideLayout" Target="../slideLayouts/slideLayout6.xml"/><Relationship Id="rId5" Type="http://schemas.openxmlformats.org/officeDocument/2006/relationships/hyperlink" Target="http://www.brookes.ac.uk/SIIP" TargetMode="External"/><Relationship Id="rId4" Type="http://schemas.openxmlformats.org/officeDocument/2006/relationships/hyperlink" Target="https://www.google.com/url?q=https://journals.sagepub.com/eprint/U9Y7R6PUQ7GRPG69NWTM/full"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Balancing students’ identities as learners and consumers</a:t>
            </a:r>
          </a:p>
        </p:txBody>
      </p:sp>
      <p:sp>
        <p:nvSpPr>
          <p:cNvPr id="5" name="Text Placeholder 4"/>
          <p:cNvSpPr>
            <a:spLocks noGrp="1"/>
          </p:cNvSpPr>
          <p:nvPr>
            <p:ph type="body" sz="quarter" idx="11"/>
          </p:nvPr>
        </p:nvSpPr>
        <p:spPr/>
        <p:txBody>
          <a:bodyPr/>
          <a:lstStyle/>
          <a:p>
            <a:r>
              <a:rPr lang="en-US" dirty="0">
                <a:ea typeface="ＭＳ Ｐゴシック"/>
              </a:rPr>
              <a:t>Dr Louise Taylor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Title 1"/>
          <p:cNvSpPr>
            <a:spLocks noGrp="1"/>
          </p:cNvSpPr>
          <p:nvPr>
            <p:ph type="title"/>
          </p:nvPr>
        </p:nvSpPr>
        <p:spPr/>
        <p:txBody>
          <a:bodyPr/>
          <a:lstStyle/>
          <a:p>
            <a:r>
              <a:rPr lang="en-US" dirty="0">
                <a:latin typeface="Arial" charset="0"/>
              </a:rPr>
              <a:t>Student identities workshop</a:t>
            </a:r>
          </a:p>
        </p:txBody>
      </p:sp>
      <p:sp>
        <p:nvSpPr>
          <p:cNvPr id="10242" name="Content Placeholder 2"/>
          <p:cNvSpPr>
            <a:spLocks noGrp="1"/>
          </p:cNvSpPr>
          <p:nvPr>
            <p:ph idx="1"/>
          </p:nvPr>
        </p:nvSpPr>
        <p:spPr/>
        <p:txBody>
          <a:bodyPr/>
          <a:lstStyle/>
          <a:p>
            <a:pPr marL="0" indent="0">
              <a:buNone/>
            </a:pPr>
            <a:endParaRPr lang="en-GB" dirty="0">
              <a:ea typeface="Arial"/>
              <a:cs typeface="Arial"/>
              <a:sym typeface="Arial"/>
            </a:endParaRPr>
          </a:p>
          <a:p>
            <a:pPr marL="0" indent="0">
              <a:buNone/>
            </a:pPr>
            <a:r>
              <a:rPr lang="en-GB" dirty="0">
                <a:ea typeface="Arial"/>
                <a:cs typeface="Arial"/>
                <a:sym typeface="Arial"/>
              </a:rPr>
              <a:t>To what extent do you identify as a learner and consumer of your education? </a:t>
            </a:r>
            <a:endParaRPr lang="en-GB" dirty="0"/>
          </a:p>
          <a:p>
            <a:endParaRPr lang="en-US" dirty="0">
              <a:latin typeface="Arial" charset="0"/>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08200" y="3354387"/>
            <a:ext cx="4927600" cy="2771775"/>
          </a:xfrm>
          <a:prstGeom prst="rect">
            <a:avLst/>
          </a:prstGeom>
        </p:spPr>
      </p:pic>
    </p:spTree>
    <p:extLst>
      <p:ext uri="{BB962C8B-B14F-4D97-AF65-F5344CB8AC3E}">
        <p14:creationId xmlns:p14="http://schemas.microsoft.com/office/powerpoint/2010/main" val="22217345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Workshop plan</a:t>
            </a:r>
          </a:p>
        </p:txBody>
      </p:sp>
      <p:sp>
        <p:nvSpPr>
          <p:cNvPr id="3" name="Content Placeholder 2"/>
          <p:cNvSpPr>
            <a:spLocks noGrp="1"/>
          </p:cNvSpPr>
          <p:nvPr>
            <p:ph idx="1"/>
          </p:nvPr>
        </p:nvSpPr>
        <p:spPr/>
        <p:txBody>
          <a:bodyPr/>
          <a:lstStyle/>
          <a:p>
            <a:pPr marL="0" lvl="0" indent="0">
              <a:spcBef>
                <a:spcPts val="0"/>
              </a:spcBef>
              <a:spcAft>
                <a:spcPts val="0"/>
              </a:spcAft>
              <a:buNone/>
            </a:pPr>
            <a:r>
              <a:rPr lang="en-GB" sz="2400" dirty="0">
                <a:ea typeface="Arial"/>
                <a:cs typeface="Arial"/>
                <a:sym typeface="Arial"/>
              </a:rPr>
              <a:t>Complete online quiz to discover your student type </a:t>
            </a:r>
          </a:p>
          <a:p>
            <a:pPr marL="0" lvl="0" indent="0">
              <a:spcBef>
                <a:spcPts val="0"/>
              </a:spcBef>
              <a:spcAft>
                <a:spcPts val="0"/>
              </a:spcAft>
              <a:buNone/>
            </a:pPr>
            <a:endParaRPr lang="en-GB" sz="2400" dirty="0">
              <a:ea typeface="Arial"/>
              <a:cs typeface="Arial"/>
              <a:sym typeface="Arial"/>
            </a:endParaRPr>
          </a:p>
          <a:p>
            <a:pPr marL="0" lvl="0" indent="0">
              <a:spcBef>
                <a:spcPts val="400"/>
              </a:spcBef>
              <a:spcAft>
                <a:spcPts val="0"/>
              </a:spcAft>
              <a:buNone/>
            </a:pPr>
            <a:r>
              <a:rPr lang="en-GB" sz="2400" dirty="0">
                <a:ea typeface="Arial"/>
                <a:cs typeface="Arial"/>
                <a:sym typeface="Arial"/>
              </a:rPr>
              <a:t>Learn about the research on student identities</a:t>
            </a:r>
            <a:endParaRPr lang="en-GB" sz="2400" dirty="0"/>
          </a:p>
          <a:p>
            <a:pPr marL="0" lvl="0" indent="0">
              <a:spcBef>
                <a:spcPts val="400"/>
              </a:spcBef>
              <a:spcAft>
                <a:spcPts val="0"/>
              </a:spcAft>
              <a:buClr>
                <a:schemeClr val="dk1"/>
              </a:buClr>
              <a:buSzPts val="2000"/>
              <a:buNone/>
            </a:pPr>
            <a:r>
              <a:rPr lang="en-GB" sz="2400" dirty="0">
                <a:ea typeface="Arial"/>
                <a:cs typeface="Arial"/>
                <a:sym typeface="Arial"/>
              </a:rPr>
              <a:t> </a:t>
            </a:r>
          </a:p>
          <a:p>
            <a:pPr marL="0" lvl="0" indent="0">
              <a:spcBef>
                <a:spcPts val="400"/>
              </a:spcBef>
              <a:spcAft>
                <a:spcPts val="0"/>
              </a:spcAft>
              <a:buNone/>
            </a:pPr>
            <a:r>
              <a:rPr lang="en-GB" sz="2400" dirty="0">
                <a:ea typeface="Arial"/>
                <a:cs typeface="Arial"/>
                <a:sym typeface="Arial"/>
              </a:rPr>
              <a:t>Small group discussions </a:t>
            </a:r>
          </a:p>
          <a:p>
            <a:pPr marL="0" lvl="0" indent="0">
              <a:spcBef>
                <a:spcPts val="400"/>
              </a:spcBef>
              <a:spcAft>
                <a:spcPts val="0"/>
              </a:spcAft>
              <a:buClr>
                <a:schemeClr val="dk1"/>
              </a:buClr>
              <a:buSzPts val="2000"/>
              <a:buNone/>
            </a:pPr>
            <a:endParaRPr lang="en-GB" sz="2400" dirty="0">
              <a:ea typeface="Arial"/>
              <a:cs typeface="Arial"/>
              <a:sym typeface="Arial"/>
            </a:endParaRPr>
          </a:p>
          <a:p>
            <a:pPr marL="0" lvl="0" indent="0">
              <a:spcBef>
                <a:spcPts val="400"/>
              </a:spcBef>
              <a:spcAft>
                <a:spcPts val="0"/>
              </a:spcAft>
              <a:buNone/>
            </a:pPr>
            <a:r>
              <a:rPr lang="en-GB" sz="2400" dirty="0">
                <a:ea typeface="Arial"/>
                <a:cs typeface="Arial"/>
                <a:sym typeface="Arial"/>
              </a:rPr>
              <a:t>Activity to co-create set of attitudes and behaviours that support learning by developing a shared identity as a student of our discipline</a:t>
            </a:r>
          </a:p>
          <a:p>
            <a:pPr marL="0" lvl="0" indent="0">
              <a:spcBef>
                <a:spcPts val="400"/>
              </a:spcBef>
              <a:spcAft>
                <a:spcPts val="0"/>
              </a:spcAft>
              <a:buNone/>
            </a:pPr>
            <a:endParaRPr lang="en-GB" sz="2400" dirty="0">
              <a:ea typeface="Arial"/>
              <a:cs typeface="Arial"/>
              <a:sym typeface="Arial"/>
            </a:endParaRPr>
          </a:p>
          <a:p>
            <a:pPr marL="0" lvl="0" indent="0">
              <a:spcBef>
                <a:spcPts val="400"/>
              </a:spcBef>
              <a:spcAft>
                <a:spcPts val="0"/>
              </a:spcAft>
              <a:buNone/>
            </a:pPr>
            <a:r>
              <a:rPr lang="en-GB" sz="2400" dirty="0">
                <a:ea typeface="Arial"/>
                <a:cs typeface="Arial"/>
                <a:sym typeface="Arial"/>
              </a:rPr>
              <a:t>Complete short feedback form </a:t>
            </a:r>
          </a:p>
        </p:txBody>
      </p:sp>
    </p:spTree>
    <p:extLst>
      <p:ext uri="{BB962C8B-B14F-4D97-AF65-F5344CB8AC3E}">
        <p14:creationId xmlns:p14="http://schemas.microsoft.com/office/powerpoint/2010/main" val="3760580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Quiz</a:t>
            </a:r>
          </a:p>
        </p:txBody>
      </p:sp>
      <p:sp>
        <p:nvSpPr>
          <p:cNvPr id="3" name="Content Placeholder 2"/>
          <p:cNvSpPr>
            <a:spLocks noGrp="1"/>
          </p:cNvSpPr>
          <p:nvPr>
            <p:ph idx="1"/>
          </p:nvPr>
        </p:nvSpPr>
        <p:spPr/>
        <p:txBody>
          <a:bodyPr/>
          <a:lstStyle/>
          <a:p>
            <a:pPr marL="0" lvl="0" indent="0">
              <a:spcBef>
                <a:spcPts val="0"/>
              </a:spcBef>
              <a:spcAft>
                <a:spcPts val="0"/>
              </a:spcAft>
              <a:buClr>
                <a:schemeClr val="dk1"/>
              </a:buClr>
              <a:buSzPts val="2000"/>
              <a:buNone/>
            </a:pPr>
            <a:r>
              <a:rPr lang="en-GB" sz="2000" dirty="0">
                <a:ea typeface="Arial"/>
                <a:cs typeface="Arial"/>
                <a:sym typeface="Arial"/>
              </a:rPr>
              <a:t>Please complete the Student Identity Quiz here:</a:t>
            </a:r>
            <a:endParaRPr lang="en-GB" sz="2000" dirty="0"/>
          </a:p>
          <a:p>
            <a:pPr marL="0" lvl="0" indent="0">
              <a:spcBef>
                <a:spcPts val="400"/>
              </a:spcBef>
              <a:spcAft>
                <a:spcPts val="0"/>
              </a:spcAft>
              <a:buClr>
                <a:schemeClr val="dk1"/>
              </a:buClr>
              <a:buSzPts val="2000"/>
              <a:buNone/>
            </a:pPr>
            <a:r>
              <a:rPr lang="en-GB" sz="2000" u="sng" dirty="0">
                <a:solidFill>
                  <a:schemeClr val="hlink"/>
                </a:solidFill>
                <a:ea typeface="Arial"/>
                <a:cs typeface="Arial"/>
                <a:sym typeface="Arial"/>
                <a:hlinkClick r:id="rId3"/>
              </a:rPr>
              <a:t>Student Identities and Inclusion - Student Profiler Quiz (google.com)</a:t>
            </a:r>
            <a:endParaRPr lang="en-GB" sz="2000" dirty="0">
              <a:ea typeface="Arial"/>
              <a:cs typeface="Arial"/>
              <a:sym typeface="Arial"/>
            </a:endParaRPr>
          </a:p>
          <a:p>
            <a:pPr marL="0" lvl="0" indent="0">
              <a:spcBef>
                <a:spcPts val="400"/>
              </a:spcBef>
              <a:spcAft>
                <a:spcPts val="0"/>
              </a:spcAft>
              <a:buClr>
                <a:schemeClr val="dk1"/>
              </a:buClr>
              <a:buSzPts val="2000"/>
              <a:buNone/>
            </a:pPr>
            <a:endParaRPr lang="en-GB" sz="2000" dirty="0">
              <a:ea typeface="Arial"/>
              <a:cs typeface="Arial"/>
              <a:sym typeface="Arial"/>
            </a:endParaRPr>
          </a:p>
          <a:p>
            <a:pPr marL="0" lvl="0" indent="0">
              <a:spcBef>
                <a:spcPts val="400"/>
              </a:spcBef>
              <a:spcAft>
                <a:spcPts val="0"/>
              </a:spcAft>
              <a:buNone/>
            </a:pPr>
            <a:r>
              <a:rPr lang="en-GB" sz="2000" dirty="0">
                <a:ea typeface="Arial"/>
                <a:cs typeface="Arial"/>
                <a:sym typeface="Arial"/>
              </a:rPr>
              <a:t>When you have finished, you should write down your identity scores and student type. You will not be asked to share this information  </a:t>
            </a:r>
            <a:endParaRPr lang="en-GB" sz="2000" dirty="0"/>
          </a:p>
          <a:p>
            <a:pPr marL="0" lvl="0" indent="0">
              <a:spcBef>
                <a:spcPts val="400"/>
              </a:spcBef>
              <a:spcAft>
                <a:spcPts val="0"/>
              </a:spcAft>
              <a:buClr>
                <a:schemeClr val="dk1"/>
              </a:buClr>
              <a:buSzPts val="2000"/>
              <a:buNone/>
            </a:pPr>
            <a:endParaRPr lang="en-GB" sz="2000" dirty="0">
              <a:ea typeface="Arial"/>
              <a:cs typeface="Arial"/>
              <a:sym typeface="Arial"/>
            </a:endParaRPr>
          </a:p>
          <a:p>
            <a:pPr marL="0" lvl="0" indent="0">
              <a:spcBef>
                <a:spcPts val="400"/>
              </a:spcBef>
              <a:spcAft>
                <a:spcPts val="0"/>
              </a:spcAft>
              <a:buNone/>
            </a:pPr>
            <a:r>
              <a:rPr lang="en-GB" sz="2000" dirty="0">
                <a:ea typeface="Arial"/>
                <a:cs typeface="Arial"/>
                <a:sym typeface="Arial"/>
              </a:rPr>
              <a:t>If you finish early, start reading this blog post: Bunce, L. (2020) </a:t>
            </a:r>
            <a:r>
              <a:rPr lang="en-GB" sz="2000" i="1" u="sng" dirty="0">
                <a:solidFill>
                  <a:schemeClr val="hlink"/>
                </a:solidFill>
                <a:ea typeface="Arial"/>
                <a:cs typeface="Arial"/>
                <a:sym typeface="Arial"/>
                <a:hlinkClick r:id="rId4"/>
              </a:rPr>
              <a:t>A degree of studying: Students who treat education as a commodity perform worse than their intrinsically motivated peers. </a:t>
            </a:r>
            <a:r>
              <a:rPr lang="en-GB" sz="2000" dirty="0">
                <a:ea typeface="Arial"/>
                <a:cs typeface="Arial"/>
                <a:sym typeface="Arial"/>
              </a:rPr>
              <a:t>London School of Economics Impact Blog post.</a:t>
            </a:r>
          </a:p>
          <a:p>
            <a:pPr marL="0" indent="0">
              <a:buNone/>
            </a:pPr>
            <a:endParaRPr lang="en-GB" sz="2000" dirty="0"/>
          </a:p>
        </p:txBody>
      </p:sp>
    </p:spTree>
    <p:extLst>
      <p:ext uri="{BB962C8B-B14F-4D97-AF65-F5344CB8AC3E}">
        <p14:creationId xmlns:p14="http://schemas.microsoft.com/office/powerpoint/2010/main" val="19443766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Title 1"/>
          <p:cNvSpPr>
            <a:spLocks noGrp="1"/>
          </p:cNvSpPr>
          <p:nvPr>
            <p:ph type="title"/>
          </p:nvPr>
        </p:nvSpPr>
        <p:spPr/>
        <p:txBody>
          <a:bodyPr/>
          <a:lstStyle/>
          <a:p>
            <a:r>
              <a:rPr lang="en-US" dirty="0">
                <a:latin typeface="Arial" charset="0"/>
              </a:rPr>
              <a:t>Student Types</a:t>
            </a:r>
          </a:p>
        </p:txBody>
      </p:sp>
      <p:pic>
        <p:nvPicPr>
          <p:cNvPr id="5" name="Picture 4"/>
          <p:cNvPicPr>
            <a:picLocks noChangeAspect="1"/>
          </p:cNvPicPr>
          <p:nvPr/>
        </p:nvPicPr>
        <p:blipFill rotWithShape="1">
          <a:blip r:embed="rId3"/>
          <a:srcRect l="45677" t="11042" r="4210" b="25836"/>
          <a:stretch/>
        </p:blipFill>
        <p:spPr>
          <a:xfrm>
            <a:off x="210708" y="1590262"/>
            <a:ext cx="8681423" cy="3593988"/>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Title 1"/>
          <p:cNvSpPr>
            <a:spLocks noGrp="1"/>
          </p:cNvSpPr>
          <p:nvPr>
            <p:ph type="title"/>
          </p:nvPr>
        </p:nvSpPr>
        <p:spPr/>
        <p:txBody>
          <a:bodyPr/>
          <a:lstStyle/>
          <a:p>
            <a:r>
              <a:rPr lang="en-US" dirty="0">
                <a:latin typeface="Arial" charset="0"/>
              </a:rPr>
              <a:t>Student Types</a:t>
            </a:r>
          </a:p>
        </p:txBody>
      </p:sp>
      <p:pic>
        <p:nvPicPr>
          <p:cNvPr id="5" name="Picture 4"/>
          <p:cNvPicPr>
            <a:picLocks noChangeAspect="1"/>
          </p:cNvPicPr>
          <p:nvPr/>
        </p:nvPicPr>
        <p:blipFill rotWithShape="1">
          <a:blip r:embed="rId3"/>
          <a:srcRect l="45677" t="11042" r="4210" b="25836"/>
          <a:stretch/>
        </p:blipFill>
        <p:spPr>
          <a:xfrm>
            <a:off x="210708" y="1590262"/>
            <a:ext cx="8681423" cy="3593988"/>
          </a:xfrm>
          <a:prstGeom prst="rect">
            <a:avLst/>
          </a:prstGeom>
        </p:spPr>
      </p:pic>
      <p:sp>
        <p:nvSpPr>
          <p:cNvPr id="4" name="Google Shape;78;g12ea0cde6a7_0_0"/>
          <p:cNvSpPr/>
          <p:nvPr/>
        </p:nvSpPr>
        <p:spPr>
          <a:xfrm>
            <a:off x="1277978" y="3991555"/>
            <a:ext cx="3155232" cy="818984"/>
          </a:xfrm>
          <a:prstGeom prst="rect">
            <a:avLst/>
          </a:prstGeom>
          <a:solidFill>
            <a:schemeClr val="lt2"/>
          </a:solidFill>
          <a:ln w="9525" cap="flat" cmpd="sng">
            <a:solidFill>
              <a:schemeClr val="dk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GB" sz="4000" dirty="0"/>
              <a:t>4%</a:t>
            </a:r>
            <a:endParaRPr sz="4000" dirty="0"/>
          </a:p>
        </p:txBody>
      </p:sp>
      <p:sp>
        <p:nvSpPr>
          <p:cNvPr id="6" name="Google Shape;79;g12ea0cde6a7_0_0"/>
          <p:cNvSpPr/>
          <p:nvPr/>
        </p:nvSpPr>
        <p:spPr>
          <a:xfrm>
            <a:off x="1317733" y="2596259"/>
            <a:ext cx="3155232" cy="854607"/>
          </a:xfrm>
          <a:prstGeom prst="rect">
            <a:avLst/>
          </a:prstGeom>
          <a:solidFill>
            <a:schemeClr val="lt2"/>
          </a:solidFill>
          <a:ln w="9525" cap="flat" cmpd="sng">
            <a:solidFill>
              <a:schemeClr val="dk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GB" sz="4000" dirty="0"/>
              <a:t>4%</a:t>
            </a:r>
            <a:endParaRPr sz="4000" dirty="0"/>
          </a:p>
        </p:txBody>
      </p:sp>
      <p:sp>
        <p:nvSpPr>
          <p:cNvPr id="7" name="Google Shape;80;g12ea0cde6a7_0_0"/>
          <p:cNvSpPr/>
          <p:nvPr/>
        </p:nvSpPr>
        <p:spPr>
          <a:xfrm>
            <a:off x="4968643" y="4011590"/>
            <a:ext cx="3086028" cy="818984"/>
          </a:xfrm>
          <a:prstGeom prst="rect">
            <a:avLst/>
          </a:prstGeom>
          <a:solidFill>
            <a:schemeClr val="lt2"/>
          </a:solidFill>
          <a:ln w="9525" cap="flat" cmpd="sng">
            <a:solidFill>
              <a:schemeClr val="dk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GB" sz="4000" dirty="0"/>
              <a:t>53%</a:t>
            </a:r>
            <a:endParaRPr sz="4000" dirty="0"/>
          </a:p>
        </p:txBody>
      </p:sp>
      <p:sp>
        <p:nvSpPr>
          <p:cNvPr id="8" name="Google Shape;81;g12ea0cde6a7_0_0"/>
          <p:cNvSpPr/>
          <p:nvPr/>
        </p:nvSpPr>
        <p:spPr>
          <a:xfrm>
            <a:off x="4968643" y="2596259"/>
            <a:ext cx="3086028" cy="854607"/>
          </a:xfrm>
          <a:prstGeom prst="rect">
            <a:avLst/>
          </a:prstGeom>
          <a:solidFill>
            <a:schemeClr val="lt2"/>
          </a:solidFill>
          <a:ln w="9525" cap="flat" cmpd="sng">
            <a:solidFill>
              <a:schemeClr val="dk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GB" sz="4000" dirty="0"/>
              <a:t>39%</a:t>
            </a:r>
            <a:endParaRPr sz="4000" dirty="0"/>
          </a:p>
        </p:txBody>
      </p:sp>
    </p:spTree>
    <p:extLst>
      <p:ext uri="{BB962C8B-B14F-4D97-AF65-F5344CB8AC3E}">
        <p14:creationId xmlns:p14="http://schemas.microsoft.com/office/powerpoint/2010/main" val="17438797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Identities</a:t>
            </a:r>
          </a:p>
        </p:txBody>
      </p:sp>
      <p:sp>
        <p:nvSpPr>
          <p:cNvPr id="3" name="Content Placeholder 2"/>
          <p:cNvSpPr>
            <a:spLocks noGrp="1"/>
          </p:cNvSpPr>
          <p:nvPr>
            <p:ph idx="1"/>
          </p:nvPr>
        </p:nvSpPr>
        <p:spPr>
          <a:xfrm>
            <a:off x="457200" y="1600200"/>
            <a:ext cx="6287079" cy="4525963"/>
          </a:xfrm>
        </p:spPr>
        <p:txBody>
          <a:bodyPr/>
          <a:lstStyle/>
          <a:p>
            <a:pPr marL="0" indent="0">
              <a:buNone/>
            </a:pPr>
            <a:r>
              <a:rPr lang="en-GB" sz="2800" dirty="0"/>
              <a:t>Why does your identity matter?</a:t>
            </a:r>
          </a:p>
          <a:p>
            <a:pPr marL="0" indent="0">
              <a:buNone/>
            </a:pPr>
            <a:endParaRPr lang="en-GB" sz="2800" dirty="0"/>
          </a:p>
          <a:p>
            <a:pPr marL="0" indent="0">
              <a:buNone/>
            </a:pPr>
            <a:r>
              <a:rPr lang="en-GB" sz="2800" dirty="0">
                <a:ea typeface="Arial"/>
                <a:cs typeface="Arial"/>
                <a:sym typeface="Arial"/>
              </a:rPr>
              <a:t>Your identities as learners and/or consumers will affect your university experience and degree outcomes </a:t>
            </a:r>
            <a:endParaRPr lang="en-GB" sz="2800" dirty="0"/>
          </a:p>
          <a:p>
            <a:pPr marL="0" indent="0">
              <a:buNone/>
            </a:pPr>
            <a:endParaRPr lang="en-GB" dirty="0"/>
          </a:p>
        </p:txBody>
      </p:sp>
      <p:pic>
        <p:nvPicPr>
          <p:cNvPr id="5" name="Google Shape;99;g131e4f56546_0_8"/>
          <p:cNvPicPr preferRelativeResize="0"/>
          <p:nvPr/>
        </p:nvPicPr>
        <p:blipFill>
          <a:blip r:embed="rId3">
            <a:alphaModFix/>
          </a:blip>
          <a:stretch>
            <a:fillRect/>
          </a:stretch>
        </p:blipFill>
        <p:spPr>
          <a:xfrm>
            <a:off x="6744279" y="1848320"/>
            <a:ext cx="2021675" cy="4194671"/>
          </a:xfrm>
          <a:prstGeom prst="rect">
            <a:avLst/>
          </a:prstGeom>
          <a:noFill/>
          <a:ln>
            <a:noFill/>
          </a:ln>
        </p:spPr>
      </p:pic>
    </p:spTree>
    <p:extLst>
      <p:ext uri="{BB962C8B-B14F-4D97-AF65-F5344CB8AC3E}">
        <p14:creationId xmlns:p14="http://schemas.microsoft.com/office/powerpoint/2010/main" val="12336807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Identities </a:t>
            </a:r>
          </a:p>
        </p:txBody>
      </p:sp>
      <p:sp>
        <p:nvSpPr>
          <p:cNvPr id="3" name="Content Placeholder 2"/>
          <p:cNvSpPr>
            <a:spLocks noGrp="1"/>
          </p:cNvSpPr>
          <p:nvPr>
            <p:ph idx="1"/>
          </p:nvPr>
        </p:nvSpPr>
        <p:spPr>
          <a:xfrm>
            <a:off x="457200" y="1600200"/>
            <a:ext cx="8229600" cy="4525963"/>
          </a:xfrm>
        </p:spPr>
        <p:txBody>
          <a:bodyPr/>
          <a:lstStyle/>
          <a:p>
            <a:pPr marL="0" lvl="0" indent="0">
              <a:spcBef>
                <a:spcPts val="0"/>
              </a:spcBef>
              <a:spcAft>
                <a:spcPts val="0"/>
              </a:spcAft>
              <a:buClr>
                <a:schemeClr val="dk1"/>
              </a:buClr>
              <a:buSzPts val="2400"/>
              <a:buNone/>
            </a:pPr>
            <a:r>
              <a:rPr lang="en-GB" sz="2800" dirty="0">
                <a:ea typeface="Arial"/>
                <a:cs typeface="Arial"/>
                <a:sym typeface="Arial"/>
              </a:rPr>
              <a:t>Identities, or self-concepts, describe who we think we are </a:t>
            </a:r>
            <a:endParaRPr lang="en-GB" sz="2800" dirty="0"/>
          </a:p>
          <a:p>
            <a:pPr marL="0" lvl="0" indent="0">
              <a:spcBef>
                <a:spcPts val="480"/>
              </a:spcBef>
              <a:spcAft>
                <a:spcPts val="0"/>
              </a:spcAft>
              <a:buClr>
                <a:schemeClr val="dk1"/>
              </a:buClr>
              <a:buSzPts val="2400"/>
              <a:buNone/>
            </a:pPr>
            <a:endParaRPr lang="en-GB" sz="2000" dirty="0">
              <a:ea typeface="Arial"/>
              <a:cs typeface="Arial"/>
              <a:sym typeface="Arial"/>
            </a:endParaRPr>
          </a:p>
          <a:p>
            <a:pPr marL="0" lvl="0" indent="0">
              <a:spcBef>
                <a:spcPts val="480"/>
              </a:spcBef>
              <a:spcAft>
                <a:spcPts val="0"/>
              </a:spcAft>
              <a:buClr>
                <a:schemeClr val="dk1"/>
              </a:buClr>
              <a:buSzPts val="2400"/>
              <a:buNone/>
            </a:pPr>
            <a:r>
              <a:rPr lang="en-GB" sz="2800" dirty="0">
                <a:ea typeface="Arial"/>
                <a:cs typeface="Arial"/>
                <a:sym typeface="Arial"/>
              </a:rPr>
              <a:t>They influence:</a:t>
            </a:r>
          </a:p>
          <a:p>
            <a:pPr marL="914400" lvl="0" indent="-381000">
              <a:spcBef>
                <a:spcPts val="480"/>
              </a:spcBef>
              <a:spcAft>
                <a:spcPts val="0"/>
              </a:spcAft>
              <a:buSzPts val="2400"/>
              <a:buFont typeface="Arial"/>
              <a:buChar char="●"/>
            </a:pPr>
            <a:r>
              <a:rPr lang="en-GB" sz="2800" dirty="0">
                <a:ea typeface="Arial"/>
                <a:cs typeface="Arial"/>
                <a:sym typeface="Arial"/>
              </a:rPr>
              <a:t>how we think (our beliefs and attitudes) </a:t>
            </a:r>
          </a:p>
          <a:p>
            <a:pPr marL="914400" lvl="0" indent="-381000">
              <a:spcBef>
                <a:spcPts val="0"/>
              </a:spcBef>
              <a:spcAft>
                <a:spcPts val="0"/>
              </a:spcAft>
              <a:buSzPts val="2400"/>
              <a:buFont typeface="Arial"/>
              <a:buChar char="●"/>
            </a:pPr>
            <a:r>
              <a:rPr lang="en-GB" sz="2800" dirty="0">
                <a:ea typeface="Arial"/>
                <a:cs typeface="Arial"/>
                <a:sym typeface="Arial"/>
              </a:rPr>
              <a:t>how we behave </a:t>
            </a:r>
          </a:p>
          <a:p>
            <a:pPr marL="0" lvl="0" indent="0">
              <a:spcBef>
                <a:spcPts val="480"/>
              </a:spcBef>
              <a:spcAft>
                <a:spcPts val="0"/>
              </a:spcAft>
              <a:buClr>
                <a:schemeClr val="dk1"/>
              </a:buClr>
              <a:buSzPts val="2400"/>
              <a:buNone/>
            </a:pPr>
            <a:endParaRPr lang="en-GB" sz="2000" dirty="0">
              <a:ea typeface="Arial"/>
              <a:cs typeface="Arial"/>
              <a:sym typeface="Arial"/>
            </a:endParaRPr>
          </a:p>
          <a:p>
            <a:pPr marL="0" lvl="0" indent="0">
              <a:spcBef>
                <a:spcPts val="480"/>
              </a:spcBef>
              <a:spcAft>
                <a:spcPts val="0"/>
              </a:spcAft>
              <a:buClr>
                <a:schemeClr val="dk1"/>
              </a:buClr>
              <a:buSzPts val="2400"/>
              <a:buNone/>
            </a:pPr>
            <a:r>
              <a:rPr lang="en-GB" sz="2800" dirty="0">
                <a:ea typeface="Arial"/>
                <a:cs typeface="Arial"/>
                <a:sym typeface="Arial"/>
              </a:rPr>
              <a:t>They are affected by the groups to which we belong</a:t>
            </a:r>
          </a:p>
        </p:txBody>
      </p:sp>
    </p:spTree>
    <p:extLst>
      <p:ext uri="{BB962C8B-B14F-4D97-AF65-F5344CB8AC3E}">
        <p14:creationId xmlns:p14="http://schemas.microsoft.com/office/powerpoint/2010/main" val="13172204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Alternative Identities</a:t>
            </a:r>
          </a:p>
        </p:txBody>
      </p:sp>
      <p:sp>
        <p:nvSpPr>
          <p:cNvPr id="3" name="Content Placeholder 2"/>
          <p:cNvSpPr>
            <a:spLocks noGrp="1"/>
          </p:cNvSpPr>
          <p:nvPr>
            <p:ph idx="1"/>
          </p:nvPr>
        </p:nvSpPr>
        <p:spPr/>
        <p:txBody>
          <a:bodyPr/>
          <a:lstStyle/>
          <a:p>
            <a:pPr marL="0" lvl="0" indent="0">
              <a:spcBef>
                <a:spcPts val="0"/>
              </a:spcBef>
              <a:spcAft>
                <a:spcPts val="0"/>
              </a:spcAft>
              <a:buClr>
                <a:schemeClr val="dk1"/>
              </a:buClr>
              <a:buSzPts val="2400"/>
              <a:buNone/>
            </a:pPr>
            <a:r>
              <a:rPr lang="en-GB" sz="2800" dirty="0">
                <a:ea typeface="Arial"/>
                <a:cs typeface="Arial"/>
                <a:sym typeface="Arial"/>
              </a:rPr>
              <a:t>Students may hold numerous identities: </a:t>
            </a:r>
          </a:p>
          <a:p>
            <a:pPr marL="0" lvl="0" indent="0">
              <a:spcBef>
                <a:spcPts val="0"/>
              </a:spcBef>
              <a:spcAft>
                <a:spcPts val="0"/>
              </a:spcAft>
              <a:buClr>
                <a:schemeClr val="dk1"/>
              </a:buClr>
              <a:buSzPts val="2400"/>
              <a:buNone/>
            </a:pPr>
            <a:endParaRPr lang="en-GB" sz="2800" dirty="0">
              <a:ea typeface="Arial"/>
              <a:cs typeface="Arial"/>
              <a:sym typeface="Arial"/>
            </a:endParaRPr>
          </a:p>
          <a:p>
            <a:pPr marL="914400" lvl="0" indent="-381000">
              <a:spcBef>
                <a:spcPts val="0"/>
              </a:spcBef>
              <a:spcAft>
                <a:spcPts val="0"/>
              </a:spcAft>
              <a:buSzPts val="2400"/>
              <a:buFont typeface="Arial"/>
              <a:buChar char="●"/>
            </a:pPr>
            <a:r>
              <a:rPr lang="en-GB" sz="2800" dirty="0">
                <a:ea typeface="Arial"/>
                <a:cs typeface="Arial"/>
                <a:sym typeface="Arial"/>
              </a:rPr>
              <a:t>learners/scholars of their discipline</a:t>
            </a:r>
          </a:p>
          <a:p>
            <a:pPr marL="914400" lvl="0" indent="-381000">
              <a:spcBef>
                <a:spcPts val="0"/>
              </a:spcBef>
              <a:spcAft>
                <a:spcPts val="0"/>
              </a:spcAft>
              <a:buSzPts val="2400"/>
              <a:buFont typeface="Arial"/>
              <a:buChar char="●"/>
            </a:pPr>
            <a:r>
              <a:rPr lang="en-GB" sz="2800" dirty="0">
                <a:ea typeface="Arial"/>
                <a:cs typeface="Arial"/>
                <a:sym typeface="Arial"/>
              </a:rPr>
              <a:t>customers of their university</a:t>
            </a:r>
          </a:p>
          <a:p>
            <a:pPr marL="914400" lvl="0" indent="-381000">
              <a:spcBef>
                <a:spcPts val="0"/>
              </a:spcBef>
              <a:spcAft>
                <a:spcPts val="0"/>
              </a:spcAft>
              <a:buSzPts val="2400"/>
              <a:buFont typeface="Arial"/>
              <a:buChar char="●"/>
            </a:pPr>
            <a:r>
              <a:rPr lang="en-GB" sz="2800" dirty="0">
                <a:ea typeface="Arial"/>
                <a:cs typeface="Arial"/>
                <a:sym typeface="Arial"/>
              </a:rPr>
              <a:t>even party-goers!</a:t>
            </a:r>
          </a:p>
          <a:p>
            <a:pPr marL="0" lvl="0" indent="0">
              <a:spcBef>
                <a:spcPts val="0"/>
              </a:spcBef>
              <a:spcAft>
                <a:spcPts val="0"/>
              </a:spcAft>
              <a:buClr>
                <a:schemeClr val="dk1"/>
              </a:buClr>
              <a:buSzPts val="2400"/>
              <a:buNone/>
            </a:pPr>
            <a:endParaRPr lang="en-GB" sz="2800" dirty="0">
              <a:ea typeface="Arial"/>
              <a:cs typeface="Arial"/>
              <a:sym typeface="Arial"/>
            </a:endParaRPr>
          </a:p>
          <a:p>
            <a:pPr marL="0" lvl="0" indent="0">
              <a:spcBef>
                <a:spcPts val="0"/>
              </a:spcBef>
              <a:spcAft>
                <a:spcPts val="0"/>
              </a:spcAft>
              <a:buClr>
                <a:schemeClr val="dk1"/>
              </a:buClr>
              <a:buSzPts val="2400"/>
              <a:buNone/>
            </a:pPr>
            <a:r>
              <a:rPr lang="en-GB" sz="2800" dirty="0">
                <a:ea typeface="Arial"/>
                <a:cs typeface="Arial"/>
                <a:sym typeface="Arial"/>
              </a:rPr>
              <a:t>Identities will affect attitudes towards learning and studying behaviours </a:t>
            </a:r>
          </a:p>
          <a:p>
            <a:pPr marL="0" lvl="0" indent="0">
              <a:spcBef>
                <a:spcPts val="0"/>
              </a:spcBef>
              <a:spcAft>
                <a:spcPts val="0"/>
              </a:spcAft>
              <a:buClr>
                <a:schemeClr val="dk1"/>
              </a:buClr>
              <a:buSzPts val="2400"/>
              <a:buNone/>
            </a:pPr>
            <a:r>
              <a:rPr lang="en-GB" sz="2800" dirty="0">
                <a:ea typeface="Arial"/>
                <a:cs typeface="Arial"/>
                <a:sym typeface="Arial"/>
              </a:rPr>
              <a:t>Identities are not fixed. They are flexible, changing over time</a:t>
            </a:r>
          </a:p>
          <a:p>
            <a:endParaRPr lang="en-GB" dirty="0"/>
          </a:p>
        </p:txBody>
      </p:sp>
    </p:spTree>
    <p:extLst>
      <p:ext uri="{BB962C8B-B14F-4D97-AF65-F5344CB8AC3E}">
        <p14:creationId xmlns:p14="http://schemas.microsoft.com/office/powerpoint/2010/main" val="37732117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Traditional learner identities</a:t>
            </a:r>
          </a:p>
        </p:txBody>
      </p:sp>
      <p:sp>
        <p:nvSpPr>
          <p:cNvPr id="3" name="Content Placeholder 2"/>
          <p:cNvSpPr>
            <a:spLocks noGrp="1"/>
          </p:cNvSpPr>
          <p:nvPr>
            <p:ph idx="1"/>
          </p:nvPr>
        </p:nvSpPr>
        <p:spPr>
          <a:xfrm>
            <a:off x="457199" y="1600200"/>
            <a:ext cx="8424407" cy="4525963"/>
          </a:xfrm>
        </p:spPr>
        <p:txBody>
          <a:bodyPr/>
          <a:lstStyle/>
          <a:p>
            <a:pPr marL="0" lvl="0" indent="0">
              <a:spcBef>
                <a:spcPts val="0"/>
              </a:spcBef>
              <a:spcAft>
                <a:spcPts val="0"/>
              </a:spcAft>
              <a:buClr>
                <a:schemeClr val="dk1"/>
              </a:buClr>
              <a:buSzPct val="100000"/>
              <a:buNone/>
            </a:pPr>
            <a:r>
              <a:rPr lang="en-GB" sz="2400" dirty="0">
                <a:ea typeface="Arial"/>
                <a:cs typeface="Arial"/>
                <a:sym typeface="Arial"/>
              </a:rPr>
              <a:t>Students with strong identities as learners</a:t>
            </a:r>
          </a:p>
          <a:p>
            <a:pPr marL="0" lvl="0" indent="0">
              <a:spcBef>
                <a:spcPts val="0"/>
              </a:spcBef>
              <a:spcAft>
                <a:spcPts val="0"/>
              </a:spcAft>
              <a:buClr>
                <a:schemeClr val="dk1"/>
              </a:buClr>
              <a:buSzPct val="100000"/>
              <a:buNone/>
            </a:pPr>
            <a:endParaRPr lang="en-GB" sz="2400" dirty="0">
              <a:ea typeface="Arial"/>
              <a:cs typeface="Arial"/>
              <a:sym typeface="Arial"/>
            </a:endParaRPr>
          </a:p>
          <a:p>
            <a:pPr marL="914400" lvl="0" indent="-369569">
              <a:spcBef>
                <a:spcPts val="0"/>
              </a:spcBef>
              <a:spcAft>
                <a:spcPts val="0"/>
              </a:spcAft>
              <a:buSzPct val="100000"/>
              <a:buFont typeface="Arial"/>
              <a:buChar char="●"/>
            </a:pPr>
            <a:r>
              <a:rPr lang="en-GB" sz="2400" dirty="0">
                <a:ea typeface="Arial"/>
                <a:cs typeface="Arial"/>
                <a:sym typeface="Arial"/>
              </a:rPr>
              <a:t>engage in deeper processing of material</a:t>
            </a:r>
          </a:p>
          <a:p>
            <a:pPr marL="914400" lvl="0" indent="-369569">
              <a:spcBef>
                <a:spcPts val="0"/>
              </a:spcBef>
              <a:spcAft>
                <a:spcPts val="0"/>
              </a:spcAft>
              <a:buSzPct val="100000"/>
              <a:buFont typeface="Arial"/>
              <a:buChar char="●"/>
            </a:pPr>
            <a:r>
              <a:rPr lang="en-GB" sz="2400" dirty="0">
                <a:ea typeface="Arial"/>
                <a:cs typeface="Arial"/>
                <a:sym typeface="Arial"/>
              </a:rPr>
              <a:t>use more meaningful strategies to try and understand</a:t>
            </a:r>
          </a:p>
          <a:p>
            <a:pPr marL="914400" lvl="0" indent="-369569">
              <a:spcBef>
                <a:spcPts val="480"/>
              </a:spcBef>
              <a:spcAft>
                <a:spcPts val="0"/>
              </a:spcAft>
              <a:buSzPct val="100000"/>
              <a:buFont typeface="Arial"/>
              <a:buChar char="●"/>
            </a:pPr>
            <a:r>
              <a:rPr lang="en-GB" sz="2400" dirty="0">
                <a:ea typeface="Arial"/>
                <a:cs typeface="Arial"/>
                <a:sym typeface="Arial"/>
              </a:rPr>
              <a:t>experience satisfaction from studying</a:t>
            </a:r>
            <a:endParaRPr lang="en-GB" sz="2400" dirty="0"/>
          </a:p>
          <a:p>
            <a:pPr marL="914400" lvl="0" indent="-369569">
              <a:spcBef>
                <a:spcPts val="480"/>
              </a:spcBef>
              <a:spcAft>
                <a:spcPts val="0"/>
              </a:spcAft>
              <a:buSzPct val="100000"/>
              <a:buFont typeface="Arial"/>
              <a:buChar char="●"/>
            </a:pPr>
            <a:r>
              <a:rPr lang="en-GB" sz="2400" dirty="0">
                <a:ea typeface="Arial"/>
                <a:cs typeface="Arial"/>
                <a:sym typeface="Arial"/>
              </a:rPr>
              <a:t>spend time learning about a topic because it is interesting</a:t>
            </a:r>
            <a:endParaRPr lang="en-GB" sz="2400" dirty="0"/>
          </a:p>
          <a:p>
            <a:pPr marL="914400" lvl="0" indent="-369569">
              <a:spcBef>
                <a:spcPts val="480"/>
              </a:spcBef>
              <a:spcAft>
                <a:spcPts val="0"/>
              </a:spcAft>
              <a:buSzPct val="100000"/>
              <a:buFont typeface="Arial"/>
              <a:buChar char="●"/>
            </a:pPr>
            <a:r>
              <a:rPr lang="en-GB" sz="2400" dirty="0">
                <a:ea typeface="Arial"/>
                <a:cs typeface="Arial"/>
                <a:sym typeface="Arial"/>
              </a:rPr>
              <a:t>come to classes prepared</a:t>
            </a:r>
          </a:p>
          <a:p>
            <a:pPr marL="914400" lvl="0" indent="-369569">
              <a:spcBef>
                <a:spcPts val="0"/>
              </a:spcBef>
              <a:spcAft>
                <a:spcPts val="0"/>
              </a:spcAft>
              <a:buSzPct val="100000"/>
              <a:buFont typeface="Arial"/>
              <a:buChar char="●"/>
            </a:pPr>
            <a:r>
              <a:rPr lang="en-GB" sz="2400" dirty="0">
                <a:ea typeface="Arial"/>
                <a:cs typeface="Arial"/>
                <a:sym typeface="Arial"/>
              </a:rPr>
              <a:t>achieve higher grades</a:t>
            </a:r>
          </a:p>
          <a:p>
            <a:pPr marL="0" lvl="0" indent="0">
              <a:spcBef>
                <a:spcPts val="0"/>
              </a:spcBef>
              <a:spcAft>
                <a:spcPts val="0"/>
              </a:spcAft>
              <a:buClr>
                <a:schemeClr val="dk1"/>
              </a:buClr>
              <a:buSzPct val="100000"/>
              <a:buNone/>
            </a:pPr>
            <a:endParaRPr lang="en-GB" sz="2400" dirty="0">
              <a:ea typeface="Arial"/>
              <a:cs typeface="Arial"/>
              <a:sym typeface="Arial"/>
            </a:endParaRPr>
          </a:p>
          <a:p>
            <a:pPr marL="0" lvl="0" indent="0">
              <a:spcBef>
                <a:spcPts val="0"/>
              </a:spcBef>
              <a:spcAft>
                <a:spcPts val="0"/>
              </a:spcAft>
              <a:buClr>
                <a:schemeClr val="dk1"/>
              </a:buClr>
              <a:buSzPct val="184615"/>
              <a:buNone/>
            </a:pPr>
            <a:endParaRPr lang="en-GB" sz="1400" dirty="0">
              <a:ea typeface="Arial"/>
              <a:cs typeface="Arial"/>
              <a:sym typeface="Arial"/>
            </a:endParaRPr>
          </a:p>
          <a:p>
            <a:pPr marL="0" lvl="0" indent="0">
              <a:spcBef>
                <a:spcPts val="0"/>
              </a:spcBef>
              <a:spcAft>
                <a:spcPts val="0"/>
              </a:spcAft>
              <a:buClr>
                <a:schemeClr val="dk1"/>
              </a:buClr>
              <a:buSzPct val="184615"/>
              <a:buNone/>
            </a:pPr>
            <a:r>
              <a:rPr lang="en-GB" sz="1400" dirty="0">
                <a:ea typeface="Arial"/>
                <a:cs typeface="Arial"/>
                <a:sym typeface="Arial"/>
              </a:rPr>
              <a:t>(</a:t>
            </a:r>
            <a:r>
              <a:rPr lang="en-GB" sz="1400" dirty="0" err="1">
                <a:ea typeface="Arial"/>
                <a:cs typeface="Arial"/>
                <a:sym typeface="Arial"/>
              </a:rPr>
              <a:t>Bliuc</a:t>
            </a:r>
            <a:r>
              <a:rPr lang="en-GB" sz="1400" dirty="0">
                <a:ea typeface="Arial"/>
                <a:cs typeface="Arial"/>
                <a:sym typeface="Arial"/>
              </a:rPr>
              <a:t> et al., 2011)</a:t>
            </a:r>
          </a:p>
          <a:p>
            <a:pPr marL="0" indent="0">
              <a:buNone/>
            </a:pPr>
            <a:endParaRPr lang="en-GB" dirty="0"/>
          </a:p>
        </p:txBody>
      </p:sp>
    </p:spTree>
    <p:extLst>
      <p:ext uri="{BB962C8B-B14F-4D97-AF65-F5344CB8AC3E}">
        <p14:creationId xmlns:p14="http://schemas.microsoft.com/office/powerpoint/2010/main" val="5300387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Consumer identities</a:t>
            </a:r>
          </a:p>
        </p:txBody>
      </p:sp>
      <p:sp>
        <p:nvSpPr>
          <p:cNvPr id="3" name="Content Placeholder 2"/>
          <p:cNvSpPr>
            <a:spLocks noGrp="1"/>
          </p:cNvSpPr>
          <p:nvPr>
            <p:ph idx="1"/>
          </p:nvPr>
        </p:nvSpPr>
        <p:spPr>
          <a:xfrm>
            <a:off x="457200" y="1600200"/>
            <a:ext cx="5816600" cy="4525963"/>
          </a:xfrm>
        </p:spPr>
        <p:txBody>
          <a:bodyPr/>
          <a:lstStyle/>
          <a:p>
            <a:pPr marL="0" lvl="0" indent="0">
              <a:spcBef>
                <a:spcPts val="0"/>
              </a:spcBef>
              <a:spcAft>
                <a:spcPts val="0"/>
              </a:spcAft>
              <a:buClr>
                <a:schemeClr val="dk1"/>
              </a:buClr>
              <a:buSzPts val="2400"/>
              <a:buNone/>
            </a:pPr>
            <a:r>
              <a:rPr lang="en-GB" sz="2800" dirty="0">
                <a:ea typeface="Arial"/>
                <a:cs typeface="Arial"/>
                <a:sym typeface="Arial"/>
              </a:rPr>
              <a:t>A relatively new student identity: ‘customer’ of their university or ‘consumer’ of their education</a:t>
            </a:r>
            <a:endParaRPr lang="en-GB" sz="2800" dirty="0"/>
          </a:p>
          <a:p>
            <a:pPr marL="0" lvl="0" indent="0">
              <a:spcBef>
                <a:spcPts val="480"/>
              </a:spcBef>
              <a:spcAft>
                <a:spcPts val="0"/>
              </a:spcAft>
              <a:buClr>
                <a:schemeClr val="dk1"/>
              </a:buClr>
              <a:buSzPts val="2400"/>
              <a:buNone/>
            </a:pPr>
            <a:endParaRPr lang="en-GB" sz="2800" dirty="0">
              <a:ea typeface="Arial"/>
              <a:cs typeface="Arial"/>
              <a:sym typeface="Arial"/>
            </a:endParaRPr>
          </a:p>
          <a:p>
            <a:pPr marL="0" lvl="0" indent="0">
              <a:spcBef>
                <a:spcPts val="480"/>
              </a:spcBef>
              <a:spcAft>
                <a:spcPts val="0"/>
              </a:spcAft>
              <a:buClr>
                <a:schemeClr val="dk1"/>
              </a:buClr>
              <a:buSzPts val="2400"/>
              <a:buNone/>
            </a:pPr>
            <a:r>
              <a:rPr lang="en-GB" sz="2800" dirty="0">
                <a:ea typeface="Arial"/>
                <a:cs typeface="Arial"/>
                <a:sym typeface="Arial"/>
              </a:rPr>
              <a:t>A consumer = someone who pays for goods/services </a:t>
            </a:r>
            <a:endParaRPr lang="en-GB" sz="2800" dirty="0"/>
          </a:p>
          <a:p>
            <a:pPr marL="0" lvl="0" indent="0">
              <a:spcBef>
                <a:spcPts val="480"/>
              </a:spcBef>
              <a:spcAft>
                <a:spcPts val="0"/>
              </a:spcAft>
              <a:buClr>
                <a:schemeClr val="dk1"/>
              </a:buClr>
              <a:buSzPts val="2400"/>
              <a:buNone/>
            </a:pPr>
            <a:endParaRPr lang="en-GB" sz="2800" dirty="0">
              <a:ea typeface="Arial"/>
              <a:cs typeface="Arial"/>
              <a:sym typeface="Arial"/>
            </a:endParaRPr>
          </a:p>
          <a:p>
            <a:pPr marL="0" lvl="0" indent="0">
              <a:spcBef>
                <a:spcPts val="480"/>
              </a:spcBef>
              <a:spcAft>
                <a:spcPts val="0"/>
              </a:spcAft>
              <a:buClr>
                <a:schemeClr val="dk1"/>
              </a:buClr>
              <a:buSzPts val="2400"/>
              <a:buNone/>
            </a:pPr>
            <a:r>
              <a:rPr lang="en-GB" sz="2800" dirty="0">
                <a:ea typeface="Arial"/>
                <a:cs typeface="Arial"/>
                <a:sym typeface="Arial"/>
              </a:rPr>
              <a:t>Can you really buy your degree? </a:t>
            </a:r>
          </a:p>
          <a:p>
            <a:pPr marL="0" indent="0">
              <a:buNone/>
            </a:pPr>
            <a:endParaRPr lang="en-GB" dirty="0"/>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r="11927"/>
          <a:stretch/>
        </p:blipFill>
        <p:spPr>
          <a:xfrm>
            <a:off x="6155865" y="1727200"/>
            <a:ext cx="2739321" cy="3888273"/>
          </a:xfrm>
          <a:prstGeom prst="rect">
            <a:avLst/>
          </a:prstGeom>
        </p:spPr>
      </p:pic>
    </p:spTree>
    <p:extLst>
      <p:ext uri="{BB962C8B-B14F-4D97-AF65-F5344CB8AC3E}">
        <p14:creationId xmlns:p14="http://schemas.microsoft.com/office/powerpoint/2010/main" val="28462021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Education can’t be consumed</a:t>
            </a:r>
          </a:p>
        </p:txBody>
      </p:sp>
      <p:sp>
        <p:nvSpPr>
          <p:cNvPr id="3" name="Content Placeholder 2"/>
          <p:cNvSpPr>
            <a:spLocks noGrp="1"/>
          </p:cNvSpPr>
          <p:nvPr>
            <p:ph idx="1"/>
          </p:nvPr>
        </p:nvSpPr>
        <p:spPr/>
        <p:txBody>
          <a:bodyPr/>
          <a:lstStyle/>
          <a:p>
            <a:pPr marL="0" lvl="0" indent="0">
              <a:spcBef>
                <a:spcPts val="0"/>
              </a:spcBef>
              <a:spcAft>
                <a:spcPts val="0"/>
              </a:spcAft>
              <a:buClr>
                <a:schemeClr val="dk1"/>
              </a:buClr>
              <a:buSzPts val="2400"/>
              <a:buNone/>
            </a:pPr>
            <a:r>
              <a:rPr lang="en-GB" sz="2400" dirty="0">
                <a:ea typeface="Arial"/>
                <a:cs typeface="Arial"/>
                <a:sym typeface="Arial"/>
              </a:rPr>
              <a:t>Paying for your degree is not like buying a new TV</a:t>
            </a:r>
          </a:p>
          <a:p>
            <a:pPr marL="0" lvl="0" indent="0">
              <a:spcBef>
                <a:spcPts val="0"/>
              </a:spcBef>
              <a:spcAft>
                <a:spcPts val="0"/>
              </a:spcAft>
              <a:buClr>
                <a:schemeClr val="dk1"/>
              </a:buClr>
              <a:buSzPts val="2400"/>
              <a:buNone/>
            </a:pPr>
            <a:endParaRPr lang="en-GB" sz="2400" dirty="0">
              <a:ea typeface="Arial"/>
              <a:cs typeface="Arial"/>
              <a:sym typeface="Arial"/>
            </a:endParaRPr>
          </a:p>
          <a:p>
            <a:pPr marL="0" lvl="0" indent="0">
              <a:spcBef>
                <a:spcPts val="480"/>
              </a:spcBef>
              <a:spcAft>
                <a:spcPts val="0"/>
              </a:spcAft>
              <a:buClr>
                <a:schemeClr val="dk1"/>
              </a:buClr>
              <a:buSzPts val="2400"/>
              <a:buNone/>
            </a:pPr>
            <a:r>
              <a:rPr lang="en-GB" sz="2400" dirty="0">
                <a:ea typeface="Arial"/>
                <a:cs typeface="Arial"/>
                <a:sym typeface="Arial"/>
              </a:rPr>
              <a:t>It’s more like going to the gym</a:t>
            </a:r>
          </a:p>
          <a:p>
            <a:pPr marL="0" lvl="0" indent="0">
              <a:spcBef>
                <a:spcPts val="480"/>
              </a:spcBef>
              <a:spcAft>
                <a:spcPts val="0"/>
              </a:spcAft>
              <a:buClr>
                <a:schemeClr val="dk1"/>
              </a:buClr>
              <a:buSzPts val="2400"/>
              <a:buNone/>
            </a:pPr>
            <a:r>
              <a:rPr lang="en-GB" sz="2400" dirty="0">
                <a:ea typeface="Arial"/>
                <a:cs typeface="Arial"/>
                <a:sym typeface="Arial"/>
              </a:rPr>
              <a:t> </a:t>
            </a:r>
            <a:endParaRPr lang="en-GB" sz="2400" dirty="0"/>
          </a:p>
          <a:p>
            <a:pPr marL="914400" lvl="0" indent="-381000">
              <a:spcBef>
                <a:spcPts val="480"/>
              </a:spcBef>
              <a:spcAft>
                <a:spcPts val="0"/>
              </a:spcAft>
              <a:buSzPts val="2400"/>
              <a:buFont typeface="Arial"/>
              <a:buChar char="●"/>
            </a:pPr>
            <a:r>
              <a:rPr lang="en-GB" sz="2400" dirty="0">
                <a:ea typeface="Arial"/>
                <a:cs typeface="Arial"/>
                <a:sym typeface="Arial"/>
              </a:rPr>
              <a:t>How much effort you put in affects the end result</a:t>
            </a:r>
            <a:endParaRPr lang="en-GB" sz="2400" dirty="0"/>
          </a:p>
          <a:p>
            <a:pPr marL="914400" lvl="0" indent="-381000">
              <a:spcBef>
                <a:spcPts val="0"/>
              </a:spcBef>
              <a:spcAft>
                <a:spcPts val="0"/>
              </a:spcAft>
              <a:buSzPts val="2400"/>
              <a:buFont typeface="Arial"/>
              <a:buChar char="●"/>
            </a:pPr>
            <a:r>
              <a:rPr lang="en-GB" sz="2400" dirty="0">
                <a:ea typeface="Arial"/>
                <a:cs typeface="Arial"/>
                <a:sym typeface="Arial"/>
              </a:rPr>
              <a:t>Its affected by your previous experience / performance</a:t>
            </a:r>
            <a:endParaRPr lang="en-GB" sz="2400" dirty="0"/>
          </a:p>
          <a:p>
            <a:pPr marL="914400" lvl="0" indent="-381000">
              <a:spcBef>
                <a:spcPts val="0"/>
              </a:spcBef>
              <a:spcAft>
                <a:spcPts val="0"/>
              </a:spcAft>
              <a:buSzPts val="2400"/>
              <a:buFont typeface="Arial"/>
              <a:buChar char="●"/>
            </a:pPr>
            <a:r>
              <a:rPr lang="en-GB" sz="2400" dirty="0">
                <a:ea typeface="Arial"/>
                <a:cs typeface="Arial"/>
                <a:sym typeface="Arial"/>
              </a:rPr>
              <a:t>What the customer wants may not be what is best</a:t>
            </a:r>
            <a:endParaRPr lang="en-GB" sz="2400" dirty="0"/>
          </a:p>
          <a:p>
            <a:pPr lvl="0" indent="-190500">
              <a:spcBef>
                <a:spcPts val="480"/>
              </a:spcBef>
              <a:spcAft>
                <a:spcPts val="0"/>
              </a:spcAft>
              <a:buClr>
                <a:schemeClr val="dk1"/>
              </a:buClr>
              <a:buSzPts val="2400"/>
              <a:buNone/>
            </a:pPr>
            <a:endParaRPr lang="en-GB" sz="2400" dirty="0">
              <a:ea typeface="Arial"/>
              <a:cs typeface="Arial"/>
              <a:sym typeface="Arial"/>
            </a:endParaRPr>
          </a:p>
          <a:p>
            <a:pPr marL="0" indent="0">
              <a:buNone/>
            </a:pPr>
            <a:endParaRPr lang="en-GB" dirty="0"/>
          </a:p>
        </p:txBody>
      </p:sp>
    </p:spTree>
    <p:extLst>
      <p:ext uri="{BB962C8B-B14F-4D97-AF65-F5344CB8AC3E}">
        <p14:creationId xmlns:p14="http://schemas.microsoft.com/office/powerpoint/2010/main" val="29972941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Consumer identities</a:t>
            </a:r>
          </a:p>
        </p:txBody>
      </p:sp>
      <p:sp>
        <p:nvSpPr>
          <p:cNvPr id="3" name="Content Placeholder 2"/>
          <p:cNvSpPr>
            <a:spLocks noGrp="1"/>
          </p:cNvSpPr>
          <p:nvPr>
            <p:ph idx="1"/>
          </p:nvPr>
        </p:nvSpPr>
        <p:spPr/>
        <p:txBody>
          <a:bodyPr/>
          <a:lstStyle/>
          <a:p>
            <a:pPr marL="0" lvl="0" indent="0">
              <a:spcBef>
                <a:spcPts val="480"/>
              </a:spcBef>
              <a:spcAft>
                <a:spcPts val="0"/>
              </a:spcAft>
              <a:buNone/>
            </a:pPr>
            <a:r>
              <a:rPr lang="en-GB" sz="2000" dirty="0">
                <a:ea typeface="Arial"/>
                <a:cs typeface="Arial"/>
                <a:sym typeface="Arial"/>
              </a:rPr>
              <a:t>Students with a strong consumer identity</a:t>
            </a:r>
          </a:p>
          <a:p>
            <a:pPr marL="0" lvl="0" indent="0">
              <a:spcBef>
                <a:spcPts val="480"/>
              </a:spcBef>
              <a:spcAft>
                <a:spcPts val="0"/>
              </a:spcAft>
              <a:buNone/>
            </a:pPr>
            <a:endParaRPr lang="en-GB" sz="2000" dirty="0">
              <a:ea typeface="Arial"/>
              <a:cs typeface="Arial"/>
              <a:sym typeface="Arial"/>
            </a:endParaRPr>
          </a:p>
          <a:p>
            <a:pPr marL="800100" lvl="0" indent="-308610">
              <a:spcBef>
                <a:spcPts val="480"/>
              </a:spcBef>
              <a:spcAft>
                <a:spcPts val="0"/>
              </a:spcAft>
              <a:buSzPct val="100000"/>
              <a:buFont typeface="Arial"/>
              <a:buChar char="●"/>
            </a:pPr>
            <a:r>
              <a:rPr lang="en-GB" sz="2000" dirty="0">
                <a:ea typeface="Arial"/>
                <a:cs typeface="Arial"/>
                <a:sym typeface="Arial"/>
              </a:rPr>
              <a:t>feel that grades are more important than learning</a:t>
            </a:r>
          </a:p>
          <a:p>
            <a:pPr marL="800100" lvl="0" indent="-308610">
              <a:spcBef>
                <a:spcPts val="480"/>
              </a:spcBef>
              <a:spcAft>
                <a:spcPts val="0"/>
              </a:spcAft>
              <a:buSzPct val="100000"/>
              <a:buFont typeface="Arial"/>
              <a:buChar char="●"/>
            </a:pPr>
            <a:r>
              <a:rPr lang="en-GB" sz="2000" dirty="0">
                <a:ea typeface="Arial"/>
                <a:cs typeface="Arial"/>
                <a:sym typeface="Arial"/>
              </a:rPr>
              <a:t>work the minimum necessary</a:t>
            </a:r>
          </a:p>
          <a:p>
            <a:pPr marL="800100" lvl="0" indent="-308610">
              <a:spcBef>
                <a:spcPts val="480"/>
              </a:spcBef>
              <a:spcAft>
                <a:spcPts val="0"/>
              </a:spcAft>
              <a:buSzPct val="100000"/>
              <a:buFont typeface="Arial"/>
              <a:buChar char="●"/>
            </a:pPr>
            <a:r>
              <a:rPr lang="en-GB" sz="2000" dirty="0">
                <a:ea typeface="Arial"/>
                <a:cs typeface="Arial"/>
                <a:sym typeface="Arial"/>
              </a:rPr>
              <a:t>don’t find learning very interesting</a:t>
            </a:r>
          </a:p>
          <a:p>
            <a:pPr marL="800100" lvl="0" indent="-308610">
              <a:spcBef>
                <a:spcPts val="480"/>
              </a:spcBef>
              <a:spcAft>
                <a:spcPts val="0"/>
              </a:spcAft>
              <a:buSzPct val="100000"/>
              <a:buFont typeface="Arial"/>
              <a:buChar char="●"/>
            </a:pPr>
            <a:r>
              <a:rPr lang="en-GB" sz="2000" dirty="0">
                <a:ea typeface="Arial"/>
                <a:cs typeface="Arial"/>
                <a:sym typeface="Arial"/>
              </a:rPr>
              <a:t>only learn things perceived as relevant to their career </a:t>
            </a:r>
            <a:endParaRPr lang="en-GB" sz="2000" dirty="0"/>
          </a:p>
          <a:p>
            <a:pPr marL="800100" lvl="0" indent="-308610">
              <a:spcBef>
                <a:spcPts val="480"/>
              </a:spcBef>
              <a:spcAft>
                <a:spcPts val="0"/>
              </a:spcAft>
              <a:buSzPct val="100000"/>
              <a:buFont typeface="Arial"/>
              <a:buChar char="●"/>
            </a:pPr>
            <a:r>
              <a:rPr lang="en-GB" sz="2000" dirty="0">
                <a:ea typeface="Arial"/>
                <a:cs typeface="Arial"/>
                <a:sym typeface="Arial"/>
              </a:rPr>
              <a:t>gain little satisfaction from studying</a:t>
            </a:r>
          </a:p>
          <a:p>
            <a:pPr marL="800100" lvl="0" indent="-308610">
              <a:spcBef>
                <a:spcPts val="480"/>
              </a:spcBef>
              <a:spcAft>
                <a:spcPts val="0"/>
              </a:spcAft>
              <a:buSzPct val="100000"/>
              <a:buFont typeface="Arial"/>
              <a:buChar char="●"/>
            </a:pPr>
            <a:r>
              <a:rPr lang="en-GB" sz="2000" dirty="0">
                <a:ea typeface="Arial"/>
                <a:cs typeface="Arial"/>
                <a:sym typeface="Arial"/>
              </a:rPr>
              <a:t>feel that learning is more the responsibility of their tutors than themselves</a:t>
            </a:r>
          </a:p>
          <a:p>
            <a:pPr marL="800100" lvl="0" indent="-308610">
              <a:spcBef>
                <a:spcPts val="480"/>
              </a:spcBef>
              <a:spcAft>
                <a:spcPts val="0"/>
              </a:spcAft>
              <a:buSzPct val="100000"/>
              <a:buFont typeface="Arial"/>
              <a:buChar char="●"/>
            </a:pPr>
            <a:r>
              <a:rPr lang="en-GB" sz="2000" dirty="0">
                <a:ea typeface="Arial"/>
                <a:cs typeface="Arial"/>
                <a:sym typeface="Arial"/>
              </a:rPr>
              <a:t>achieve low grades </a:t>
            </a:r>
          </a:p>
          <a:p>
            <a:pPr marL="457200" lvl="0" indent="0">
              <a:spcBef>
                <a:spcPts val="480"/>
              </a:spcBef>
              <a:spcAft>
                <a:spcPts val="0"/>
              </a:spcAft>
              <a:buNone/>
            </a:pPr>
            <a:endParaRPr lang="en-GB" sz="2000" dirty="0">
              <a:ea typeface="Arial"/>
              <a:cs typeface="Arial"/>
              <a:sym typeface="Arial"/>
            </a:endParaRPr>
          </a:p>
          <a:p>
            <a:pPr marL="0" lvl="0" indent="0">
              <a:spcBef>
                <a:spcPts val="480"/>
              </a:spcBef>
              <a:spcAft>
                <a:spcPts val="0"/>
              </a:spcAft>
              <a:buNone/>
            </a:pPr>
            <a:r>
              <a:rPr lang="en-GB" sz="1200" dirty="0">
                <a:ea typeface="Arial"/>
                <a:cs typeface="Arial"/>
                <a:sym typeface="Arial"/>
              </a:rPr>
              <a:t>(Bunce et al., 2017; 2019)</a:t>
            </a:r>
          </a:p>
          <a:p>
            <a:pPr marL="0" indent="0">
              <a:buNone/>
            </a:pPr>
            <a:endParaRPr lang="en-GB" dirty="0"/>
          </a:p>
        </p:txBody>
      </p:sp>
    </p:spTree>
    <p:extLst>
      <p:ext uri="{BB962C8B-B14F-4D97-AF65-F5344CB8AC3E}">
        <p14:creationId xmlns:p14="http://schemas.microsoft.com/office/powerpoint/2010/main" val="12998310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Conclusion</a:t>
            </a:r>
          </a:p>
        </p:txBody>
      </p:sp>
      <p:sp>
        <p:nvSpPr>
          <p:cNvPr id="3" name="Content Placeholder 2"/>
          <p:cNvSpPr>
            <a:spLocks noGrp="1"/>
          </p:cNvSpPr>
          <p:nvPr>
            <p:ph idx="1"/>
          </p:nvPr>
        </p:nvSpPr>
        <p:spPr/>
        <p:txBody>
          <a:bodyPr/>
          <a:lstStyle/>
          <a:p>
            <a:pPr marL="0" lvl="0" indent="0">
              <a:lnSpc>
                <a:spcPct val="115000"/>
              </a:lnSpc>
              <a:spcBef>
                <a:spcPts val="0"/>
              </a:spcBef>
              <a:spcAft>
                <a:spcPts val="0"/>
              </a:spcAft>
              <a:buNone/>
            </a:pPr>
            <a:r>
              <a:rPr lang="en-GB" sz="2400" dirty="0">
                <a:ea typeface="Arial"/>
                <a:cs typeface="Arial"/>
                <a:sym typeface="Arial"/>
              </a:rPr>
              <a:t>Education can’t be ‘consumed’ like other products </a:t>
            </a:r>
            <a:endParaRPr lang="en-GB" dirty="0">
              <a:ea typeface="Arial"/>
              <a:cs typeface="Arial"/>
              <a:sym typeface="Arial"/>
            </a:endParaRPr>
          </a:p>
          <a:p>
            <a:pPr marL="0" lvl="0" indent="0">
              <a:lnSpc>
                <a:spcPct val="115000"/>
              </a:lnSpc>
              <a:spcBef>
                <a:spcPts val="0"/>
              </a:spcBef>
              <a:spcAft>
                <a:spcPts val="0"/>
              </a:spcAft>
              <a:buNone/>
            </a:pPr>
            <a:r>
              <a:rPr lang="en-GB" sz="2400" dirty="0">
                <a:ea typeface="Arial"/>
                <a:cs typeface="Arial"/>
                <a:sym typeface="Arial"/>
              </a:rPr>
              <a:t>The effort you put in has a vital role in your experience and outcome</a:t>
            </a:r>
          </a:p>
          <a:p>
            <a:pPr marL="0" lvl="0" indent="0">
              <a:lnSpc>
                <a:spcPct val="115000"/>
              </a:lnSpc>
              <a:spcBef>
                <a:spcPts val="0"/>
              </a:spcBef>
              <a:spcAft>
                <a:spcPts val="0"/>
              </a:spcAft>
              <a:buNone/>
            </a:pPr>
            <a:r>
              <a:rPr lang="en-GB" sz="2400" dirty="0">
                <a:ea typeface="Arial"/>
                <a:cs typeface="Arial"/>
                <a:sym typeface="Arial"/>
              </a:rPr>
              <a:t>Strong learner identities mean learning will be enjoyable and support good grades </a:t>
            </a:r>
          </a:p>
          <a:p>
            <a:pPr marL="0" lvl="0" indent="0">
              <a:spcBef>
                <a:spcPts val="444"/>
              </a:spcBef>
              <a:spcAft>
                <a:spcPts val="0"/>
              </a:spcAft>
              <a:buNone/>
            </a:pPr>
            <a:endParaRPr lang="en-GB" sz="2400" dirty="0">
              <a:ea typeface="Arial"/>
              <a:cs typeface="Arial"/>
              <a:sym typeface="Arial"/>
            </a:endParaRPr>
          </a:p>
          <a:p>
            <a:pPr marL="0" lvl="0" indent="0">
              <a:spcBef>
                <a:spcPts val="444"/>
              </a:spcBef>
              <a:spcAft>
                <a:spcPts val="0"/>
              </a:spcAft>
              <a:buNone/>
            </a:pPr>
            <a:r>
              <a:rPr lang="en-GB" sz="2400" dirty="0">
                <a:ea typeface="Arial"/>
                <a:cs typeface="Arial"/>
                <a:sym typeface="Arial"/>
              </a:rPr>
              <a:t>Consuming education could result in</a:t>
            </a:r>
            <a:endParaRPr lang="en-GB" dirty="0"/>
          </a:p>
          <a:p>
            <a:pPr marL="1085850" lvl="1" indent="-360553">
              <a:spcBef>
                <a:spcPts val="314"/>
              </a:spcBef>
              <a:spcAft>
                <a:spcPts val="0"/>
              </a:spcAft>
              <a:buClr>
                <a:schemeClr val="dk1"/>
              </a:buClr>
              <a:buSzPct val="100000"/>
              <a:buFont typeface="Arial"/>
              <a:buChar char="•"/>
            </a:pPr>
            <a:r>
              <a:rPr lang="en-GB" sz="2000" dirty="0">
                <a:ea typeface="Arial"/>
                <a:cs typeface="Arial"/>
                <a:sym typeface="Arial"/>
              </a:rPr>
              <a:t>lower engagement and satisfaction</a:t>
            </a:r>
            <a:endParaRPr lang="en-GB" sz="3100" dirty="0"/>
          </a:p>
          <a:p>
            <a:pPr marL="1085850" lvl="1" indent="-360553">
              <a:spcBef>
                <a:spcPts val="314"/>
              </a:spcBef>
              <a:spcAft>
                <a:spcPts val="0"/>
              </a:spcAft>
              <a:buClr>
                <a:schemeClr val="dk1"/>
              </a:buClr>
              <a:buSzPct val="100000"/>
              <a:buFont typeface="Arial"/>
              <a:buChar char="•"/>
            </a:pPr>
            <a:r>
              <a:rPr lang="en-GB" sz="2000" dirty="0">
                <a:ea typeface="Arial"/>
                <a:cs typeface="Arial"/>
                <a:sym typeface="Arial"/>
              </a:rPr>
              <a:t>poorer quality learning</a:t>
            </a:r>
            <a:endParaRPr lang="en-GB" sz="3100" dirty="0"/>
          </a:p>
          <a:p>
            <a:pPr marL="1085850" lvl="1" indent="-360553">
              <a:spcBef>
                <a:spcPts val="314"/>
              </a:spcBef>
              <a:spcAft>
                <a:spcPts val="0"/>
              </a:spcAft>
              <a:buClr>
                <a:schemeClr val="dk1"/>
              </a:buClr>
              <a:buSzPct val="100000"/>
              <a:buFont typeface="Arial"/>
              <a:buChar char="•"/>
            </a:pPr>
            <a:r>
              <a:rPr lang="en-GB" sz="2000" dirty="0">
                <a:ea typeface="Arial"/>
                <a:cs typeface="Arial"/>
                <a:sym typeface="Arial"/>
              </a:rPr>
              <a:t>lower academic achievement</a:t>
            </a:r>
            <a:endParaRPr lang="en-GB" sz="3100" dirty="0"/>
          </a:p>
          <a:p>
            <a:pPr marL="1085850" lvl="1" indent="-360553">
              <a:spcBef>
                <a:spcPts val="314"/>
              </a:spcBef>
              <a:spcAft>
                <a:spcPts val="0"/>
              </a:spcAft>
              <a:buClr>
                <a:schemeClr val="dk1"/>
              </a:buClr>
              <a:buSzPct val="100000"/>
              <a:buFont typeface="Arial"/>
              <a:buChar char="•"/>
            </a:pPr>
            <a:r>
              <a:rPr lang="en-GB" sz="2000" dirty="0">
                <a:ea typeface="Arial"/>
                <a:cs typeface="Arial"/>
                <a:sym typeface="Arial"/>
              </a:rPr>
              <a:t>fewer employability skills</a:t>
            </a:r>
            <a:endParaRPr lang="en-GB" sz="2700" dirty="0">
              <a:ea typeface="Arial"/>
              <a:cs typeface="Arial"/>
              <a:sym typeface="Arial"/>
            </a:endParaRPr>
          </a:p>
          <a:p>
            <a:pPr marL="0" indent="0">
              <a:buNone/>
            </a:pPr>
            <a:endParaRPr lang="en-GB" dirty="0"/>
          </a:p>
        </p:txBody>
      </p:sp>
    </p:spTree>
    <p:extLst>
      <p:ext uri="{BB962C8B-B14F-4D97-AF65-F5344CB8AC3E}">
        <p14:creationId xmlns:p14="http://schemas.microsoft.com/office/powerpoint/2010/main" val="24305451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Small group discussions</a:t>
            </a:r>
          </a:p>
        </p:txBody>
      </p:sp>
      <p:sp>
        <p:nvSpPr>
          <p:cNvPr id="3" name="Content Placeholder 2"/>
          <p:cNvSpPr>
            <a:spLocks noGrp="1"/>
          </p:cNvSpPr>
          <p:nvPr>
            <p:ph idx="1"/>
          </p:nvPr>
        </p:nvSpPr>
        <p:spPr/>
        <p:txBody>
          <a:bodyPr/>
          <a:lstStyle/>
          <a:p>
            <a:pPr marL="0" lvl="0" indent="0">
              <a:spcBef>
                <a:spcPts val="0"/>
              </a:spcBef>
              <a:spcAft>
                <a:spcPts val="0"/>
              </a:spcAft>
              <a:buClr>
                <a:schemeClr val="dk1"/>
              </a:buClr>
              <a:buSzPts val="2000"/>
              <a:buNone/>
            </a:pPr>
            <a:r>
              <a:rPr lang="en-GB" sz="1600" dirty="0">
                <a:ea typeface="Arial"/>
                <a:cs typeface="Arial"/>
                <a:sym typeface="Arial"/>
              </a:rPr>
              <a:t>Spend approx. 30 minutes in your groups discussing the questions available </a:t>
            </a:r>
            <a:r>
              <a:rPr lang="en-GB" sz="1600" u="sng" dirty="0">
                <a:solidFill>
                  <a:schemeClr val="hlink"/>
                </a:solidFill>
                <a:ea typeface="Arial"/>
                <a:cs typeface="Arial"/>
                <a:sym typeface="Arial"/>
                <a:hlinkClick r:id="rId2"/>
              </a:rPr>
              <a:t>here</a:t>
            </a:r>
            <a:endParaRPr lang="en-GB" sz="1600" dirty="0"/>
          </a:p>
          <a:p>
            <a:pPr marL="0" lvl="0" indent="0">
              <a:lnSpc>
                <a:spcPct val="115000"/>
              </a:lnSpc>
              <a:spcBef>
                <a:spcPts val="1200"/>
              </a:spcBef>
              <a:spcAft>
                <a:spcPts val="0"/>
              </a:spcAft>
              <a:buClr>
                <a:schemeClr val="dk1"/>
              </a:buClr>
              <a:buSzPts val="1100"/>
              <a:buNone/>
            </a:pPr>
            <a:r>
              <a:rPr lang="en-GB" sz="1600" dirty="0">
                <a:ea typeface="Arial"/>
                <a:cs typeface="Arial"/>
                <a:sym typeface="Arial"/>
              </a:rPr>
              <a:t>1. First, reflect on what you think is the purpose of your university education. What were your reasons for attending? Do these reasons relate to the student type Customer, </a:t>
            </a:r>
            <a:r>
              <a:rPr lang="en-GB" sz="1600" dirty="0" err="1">
                <a:ea typeface="Arial"/>
                <a:cs typeface="Arial"/>
                <a:sym typeface="Arial"/>
              </a:rPr>
              <a:t>Striver</a:t>
            </a:r>
            <a:r>
              <a:rPr lang="en-GB" sz="1600" dirty="0">
                <a:ea typeface="Arial"/>
                <a:cs typeface="Arial"/>
                <a:sym typeface="Arial"/>
              </a:rPr>
              <a:t>, Thinker, or Undecided?  </a:t>
            </a:r>
          </a:p>
          <a:p>
            <a:pPr marL="0" lvl="0" indent="0">
              <a:lnSpc>
                <a:spcPct val="115000"/>
              </a:lnSpc>
              <a:spcBef>
                <a:spcPts val="1200"/>
              </a:spcBef>
              <a:spcAft>
                <a:spcPts val="0"/>
              </a:spcAft>
              <a:buClr>
                <a:schemeClr val="dk1"/>
              </a:buClr>
              <a:buSzPts val="1100"/>
              <a:buNone/>
            </a:pPr>
            <a:r>
              <a:rPr lang="en-GB" sz="1600" dirty="0">
                <a:ea typeface="Arial"/>
                <a:cs typeface="Arial"/>
                <a:sym typeface="Arial"/>
              </a:rPr>
              <a:t>2. How does the Thinker type differ from the </a:t>
            </a:r>
            <a:r>
              <a:rPr lang="en-GB" sz="1600" dirty="0" err="1">
                <a:ea typeface="Arial"/>
                <a:cs typeface="Arial"/>
                <a:sym typeface="Arial"/>
              </a:rPr>
              <a:t>Striver</a:t>
            </a:r>
            <a:r>
              <a:rPr lang="en-GB" sz="1600" dirty="0">
                <a:ea typeface="Arial"/>
                <a:cs typeface="Arial"/>
                <a:sym typeface="Arial"/>
              </a:rPr>
              <a:t> and Customer types? Consider the expectations of these different student types in terms of their attitudes towards learning and their behaviours, both on campus and in the classroom.   </a:t>
            </a:r>
          </a:p>
          <a:p>
            <a:pPr marL="0" lvl="0" indent="0">
              <a:lnSpc>
                <a:spcPct val="115000"/>
              </a:lnSpc>
              <a:spcBef>
                <a:spcPts val="1200"/>
              </a:spcBef>
              <a:spcAft>
                <a:spcPts val="0"/>
              </a:spcAft>
              <a:buClr>
                <a:schemeClr val="dk1"/>
              </a:buClr>
              <a:buSzPts val="1100"/>
              <a:buNone/>
            </a:pPr>
            <a:r>
              <a:rPr lang="en-GB" sz="1600" dirty="0">
                <a:ea typeface="Arial"/>
                <a:cs typeface="Arial"/>
                <a:sym typeface="Arial"/>
              </a:rPr>
              <a:t>3. To what extent do you think that your university treats you as a Customer? What about your tutors and fellow students? </a:t>
            </a:r>
          </a:p>
          <a:p>
            <a:pPr marL="0" lvl="0" indent="0">
              <a:lnSpc>
                <a:spcPct val="115000"/>
              </a:lnSpc>
              <a:spcBef>
                <a:spcPts val="1200"/>
              </a:spcBef>
              <a:spcAft>
                <a:spcPts val="0"/>
              </a:spcAft>
              <a:buClr>
                <a:schemeClr val="dk1"/>
              </a:buClr>
              <a:buSzPts val="1100"/>
              <a:buNone/>
            </a:pPr>
            <a:r>
              <a:rPr lang="en-GB" sz="1600" dirty="0">
                <a:ea typeface="Arial"/>
                <a:cs typeface="Arial"/>
                <a:sym typeface="Arial"/>
              </a:rPr>
              <a:t>4. How is the 'service' provided by your institution similar or different from other types of customer services such as gyms and restaurants? What are the roles of the service provider, in this case lecturers compared to fitness instructors or waiters, and what are the roles and expectations of the customer?</a:t>
            </a:r>
            <a:endParaRPr lang="en-GB" sz="2800" dirty="0">
              <a:ea typeface="Arial"/>
              <a:cs typeface="Arial"/>
              <a:sym typeface="Arial"/>
            </a:endParaRPr>
          </a:p>
          <a:p>
            <a:pPr marL="0" indent="0">
              <a:buNone/>
            </a:pPr>
            <a:endParaRPr lang="en-GB" dirty="0"/>
          </a:p>
        </p:txBody>
      </p:sp>
    </p:spTree>
    <p:extLst>
      <p:ext uri="{BB962C8B-B14F-4D97-AF65-F5344CB8AC3E}">
        <p14:creationId xmlns:p14="http://schemas.microsoft.com/office/powerpoint/2010/main" val="22543068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Small group discussions</a:t>
            </a:r>
          </a:p>
        </p:txBody>
      </p:sp>
      <p:sp>
        <p:nvSpPr>
          <p:cNvPr id="3" name="Content Placeholder 2"/>
          <p:cNvSpPr>
            <a:spLocks noGrp="1"/>
          </p:cNvSpPr>
          <p:nvPr>
            <p:ph idx="1"/>
          </p:nvPr>
        </p:nvSpPr>
        <p:spPr/>
        <p:txBody>
          <a:bodyPr/>
          <a:lstStyle/>
          <a:p>
            <a:pPr marL="0" lvl="0" indent="0">
              <a:spcBef>
                <a:spcPts val="0"/>
              </a:spcBef>
              <a:spcAft>
                <a:spcPts val="0"/>
              </a:spcAft>
              <a:buClr>
                <a:schemeClr val="dk1"/>
              </a:buClr>
              <a:buSzPts val="2000"/>
              <a:buNone/>
            </a:pPr>
            <a:r>
              <a:rPr lang="en-GB" sz="1600" dirty="0">
                <a:ea typeface="Arial"/>
                <a:cs typeface="Arial"/>
                <a:sym typeface="Arial"/>
              </a:rPr>
              <a:t>Spend approx. 30 minutes in your groups discussing the questions available </a:t>
            </a:r>
            <a:r>
              <a:rPr lang="en-GB" sz="1600" u="sng" dirty="0">
                <a:solidFill>
                  <a:schemeClr val="hlink"/>
                </a:solidFill>
                <a:ea typeface="Arial"/>
                <a:cs typeface="Arial"/>
                <a:sym typeface="Arial"/>
                <a:hlinkClick r:id="rId2"/>
              </a:rPr>
              <a:t>here</a:t>
            </a:r>
            <a:endParaRPr lang="en-GB" sz="1600" dirty="0"/>
          </a:p>
          <a:p>
            <a:pPr marL="0" lvl="0" indent="0">
              <a:lnSpc>
                <a:spcPct val="115000"/>
              </a:lnSpc>
              <a:spcBef>
                <a:spcPts val="1200"/>
              </a:spcBef>
              <a:spcAft>
                <a:spcPts val="0"/>
              </a:spcAft>
              <a:buClr>
                <a:schemeClr val="dk1"/>
              </a:buClr>
              <a:buSzPts val="1100"/>
              <a:buNone/>
            </a:pPr>
            <a:r>
              <a:rPr lang="en-GB" sz="1600" dirty="0">
                <a:ea typeface="Arial"/>
                <a:cs typeface="Arial"/>
                <a:sym typeface="Arial"/>
              </a:rPr>
              <a:t>5. What do you think was the impact of the Covid-19 pandemic on the strength of students' learner and consumer identities? Do you think the prevalence of the different student types may have changed, and if yes, how?  </a:t>
            </a:r>
          </a:p>
          <a:p>
            <a:pPr marL="0" lvl="0" indent="0">
              <a:lnSpc>
                <a:spcPct val="115000"/>
              </a:lnSpc>
              <a:spcBef>
                <a:spcPts val="1200"/>
              </a:spcBef>
              <a:spcAft>
                <a:spcPts val="0"/>
              </a:spcAft>
              <a:buClr>
                <a:schemeClr val="dk1"/>
              </a:buClr>
              <a:buSzPts val="1100"/>
              <a:buNone/>
            </a:pPr>
            <a:r>
              <a:rPr lang="en-GB" sz="1600" dirty="0">
                <a:ea typeface="Arial"/>
                <a:cs typeface="Arial"/>
                <a:sym typeface="Arial"/>
              </a:rPr>
              <a:t>6. What are the possible effects of the four student types on the mental health and emotional wellbeing of students?</a:t>
            </a:r>
          </a:p>
          <a:p>
            <a:pPr marL="0" lvl="0" indent="0">
              <a:lnSpc>
                <a:spcPct val="115000"/>
              </a:lnSpc>
              <a:spcBef>
                <a:spcPts val="1200"/>
              </a:spcBef>
              <a:spcAft>
                <a:spcPts val="0"/>
              </a:spcAft>
              <a:buClr>
                <a:schemeClr val="dk1"/>
              </a:buClr>
              <a:buSzPts val="1100"/>
              <a:buNone/>
            </a:pPr>
            <a:r>
              <a:rPr lang="en-GB" sz="1600" dirty="0">
                <a:ea typeface="Arial"/>
                <a:cs typeface="Arial"/>
                <a:sym typeface="Arial"/>
              </a:rPr>
              <a:t>7. Research has shown that students with a strong learner identity have higher grades than students with a strong consumer identity (Bunce, Baird &amp; Jones,</a:t>
            </a:r>
            <a:r>
              <a:rPr lang="en-GB" sz="1600" u="sng" dirty="0">
                <a:solidFill>
                  <a:schemeClr val="hlink"/>
                </a:solidFill>
                <a:ea typeface="Arial"/>
                <a:cs typeface="Arial"/>
                <a:sym typeface="Arial"/>
                <a:hlinkClick r:id="rId3"/>
              </a:rPr>
              <a:t> 2017</a:t>
            </a:r>
            <a:r>
              <a:rPr lang="en-GB" sz="1600" dirty="0">
                <a:ea typeface="Arial"/>
                <a:cs typeface="Arial"/>
                <a:sym typeface="Arial"/>
              </a:rPr>
              <a:t>). What approaches to learning are associated with strong learner identities and strong consumer identities? (Hint: see this short blog post by</a:t>
            </a:r>
            <a:r>
              <a:rPr lang="en-GB" sz="1600" u="sng" dirty="0">
                <a:solidFill>
                  <a:schemeClr val="hlink"/>
                </a:solidFill>
                <a:ea typeface="Arial"/>
                <a:cs typeface="Arial"/>
                <a:sym typeface="Arial"/>
                <a:hlinkClick r:id="rId4"/>
              </a:rPr>
              <a:t> Bunce, 2020</a:t>
            </a:r>
            <a:r>
              <a:rPr lang="en-GB" sz="1600" dirty="0">
                <a:ea typeface="Arial"/>
                <a:cs typeface="Arial"/>
                <a:sym typeface="Arial"/>
              </a:rPr>
              <a:t>). Relatedly, who has greater responsibility for ensuring that students pass their course - universities or students? </a:t>
            </a:r>
          </a:p>
          <a:p>
            <a:pPr marL="0" lvl="0" indent="0">
              <a:lnSpc>
                <a:spcPct val="115000"/>
              </a:lnSpc>
              <a:spcBef>
                <a:spcPts val="1200"/>
              </a:spcBef>
              <a:spcAft>
                <a:spcPts val="0"/>
              </a:spcAft>
              <a:buClr>
                <a:schemeClr val="dk1"/>
              </a:buClr>
              <a:buSzPts val="1100"/>
              <a:buNone/>
            </a:pPr>
            <a:r>
              <a:rPr lang="en-GB" sz="1600" dirty="0">
                <a:ea typeface="Arial"/>
                <a:cs typeface="Arial"/>
                <a:sym typeface="Arial"/>
              </a:rPr>
              <a:t>8. Do you think that your student type is fixed or is it flexible? What factors might influence whether your learner and consumer identities get stronger or weaker?</a:t>
            </a:r>
          </a:p>
          <a:p>
            <a:pPr marL="0" indent="0">
              <a:buNone/>
            </a:pPr>
            <a:endParaRPr lang="en-GB" dirty="0"/>
          </a:p>
        </p:txBody>
      </p:sp>
    </p:spTree>
    <p:extLst>
      <p:ext uri="{BB962C8B-B14F-4D97-AF65-F5344CB8AC3E}">
        <p14:creationId xmlns:p14="http://schemas.microsoft.com/office/powerpoint/2010/main" val="22362948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Reflection on discussions</a:t>
            </a:r>
          </a:p>
        </p:txBody>
      </p:sp>
      <p:sp>
        <p:nvSpPr>
          <p:cNvPr id="3" name="Content Placeholder 2"/>
          <p:cNvSpPr>
            <a:spLocks noGrp="1"/>
          </p:cNvSpPr>
          <p:nvPr>
            <p:ph idx="1"/>
          </p:nvPr>
        </p:nvSpPr>
        <p:spPr/>
        <p:txBody>
          <a:bodyPr/>
          <a:lstStyle/>
          <a:p>
            <a:pPr marL="0" lvl="0" indent="0">
              <a:spcBef>
                <a:spcPts val="0"/>
              </a:spcBef>
              <a:spcAft>
                <a:spcPts val="0"/>
              </a:spcAft>
              <a:buClr>
                <a:schemeClr val="dk1"/>
              </a:buClr>
              <a:buSzPts val="2000"/>
              <a:buNone/>
            </a:pPr>
            <a:r>
              <a:rPr lang="en-GB" sz="2800" dirty="0">
                <a:ea typeface="Arial"/>
                <a:cs typeface="Arial"/>
                <a:sym typeface="Arial"/>
              </a:rPr>
              <a:t>What are the negative impacts of identifying as a consumer on your education?</a:t>
            </a:r>
            <a:endParaRPr lang="en-GB" sz="2800" dirty="0"/>
          </a:p>
          <a:p>
            <a:pPr marL="0" lvl="0" indent="0">
              <a:spcBef>
                <a:spcPts val="400"/>
              </a:spcBef>
              <a:spcAft>
                <a:spcPts val="0"/>
              </a:spcAft>
              <a:buClr>
                <a:schemeClr val="dk1"/>
              </a:buClr>
              <a:buSzPts val="2000"/>
              <a:buNone/>
            </a:pPr>
            <a:endParaRPr lang="en-GB" sz="2800" dirty="0">
              <a:ea typeface="Arial"/>
              <a:cs typeface="Arial"/>
              <a:sym typeface="Arial"/>
            </a:endParaRPr>
          </a:p>
          <a:p>
            <a:pPr marL="0" lvl="0" indent="0">
              <a:spcBef>
                <a:spcPts val="400"/>
              </a:spcBef>
              <a:spcAft>
                <a:spcPts val="0"/>
              </a:spcAft>
              <a:buClr>
                <a:schemeClr val="dk1"/>
              </a:buClr>
              <a:buSzPts val="2000"/>
              <a:buNone/>
            </a:pPr>
            <a:r>
              <a:rPr lang="en-GB" sz="2800" dirty="0">
                <a:ea typeface="Arial"/>
                <a:cs typeface="Arial"/>
                <a:sym typeface="Arial"/>
              </a:rPr>
              <a:t>How can you develop your learner identity to ensure that you get the best experience from your education?</a:t>
            </a:r>
          </a:p>
          <a:p>
            <a:pPr marL="0" lvl="0" indent="0">
              <a:spcBef>
                <a:spcPts val="400"/>
              </a:spcBef>
              <a:spcAft>
                <a:spcPts val="0"/>
              </a:spcAft>
              <a:buClr>
                <a:schemeClr val="dk1"/>
              </a:buClr>
              <a:buSzPts val="2000"/>
              <a:buNone/>
            </a:pPr>
            <a:endParaRPr lang="en-GB" sz="2800" dirty="0">
              <a:ea typeface="Arial"/>
              <a:cs typeface="Arial"/>
              <a:sym typeface="Arial"/>
            </a:endParaRPr>
          </a:p>
          <a:p>
            <a:pPr marL="0" lvl="0" indent="0">
              <a:spcBef>
                <a:spcPts val="400"/>
              </a:spcBef>
              <a:spcAft>
                <a:spcPts val="0"/>
              </a:spcAft>
              <a:buClr>
                <a:schemeClr val="dk1"/>
              </a:buClr>
              <a:buSzPts val="2000"/>
              <a:buNone/>
            </a:pPr>
            <a:r>
              <a:rPr lang="en-GB" sz="2800" dirty="0">
                <a:ea typeface="Arial"/>
                <a:cs typeface="Arial"/>
                <a:sym typeface="Arial"/>
              </a:rPr>
              <a:t>How can you use your ‘consumer’ voice to make a positive impact on your learning? </a:t>
            </a:r>
            <a:endParaRPr lang="en-GB" sz="2800" dirty="0"/>
          </a:p>
          <a:p>
            <a:pPr marL="0" indent="0">
              <a:buNone/>
            </a:pPr>
            <a:endParaRPr lang="en-GB" dirty="0"/>
          </a:p>
        </p:txBody>
      </p:sp>
    </p:spTree>
    <p:extLst>
      <p:ext uri="{BB962C8B-B14F-4D97-AF65-F5344CB8AC3E}">
        <p14:creationId xmlns:p14="http://schemas.microsoft.com/office/powerpoint/2010/main" val="5647101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Plenary: Developing a shared identity</a:t>
            </a:r>
          </a:p>
        </p:txBody>
      </p:sp>
      <p:sp>
        <p:nvSpPr>
          <p:cNvPr id="3" name="Content Placeholder 2"/>
          <p:cNvSpPr>
            <a:spLocks noGrp="1"/>
          </p:cNvSpPr>
          <p:nvPr>
            <p:ph idx="1"/>
          </p:nvPr>
        </p:nvSpPr>
        <p:spPr/>
        <p:txBody>
          <a:bodyPr/>
          <a:lstStyle/>
          <a:p>
            <a:pPr marL="0" lvl="0" indent="0">
              <a:spcBef>
                <a:spcPts val="400"/>
              </a:spcBef>
              <a:spcAft>
                <a:spcPts val="0"/>
              </a:spcAft>
              <a:buClr>
                <a:schemeClr val="dk1"/>
              </a:buClr>
              <a:buSzPts val="2000"/>
              <a:buNone/>
            </a:pPr>
            <a:endParaRPr lang="en-GB" sz="2400" dirty="0">
              <a:ea typeface="Arial"/>
              <a:cs typeface="Arial"/>
              <a:sym typeface="Arial"/>
            </a:endParaRPr>
          </a:p>
          <a:p>
            <a:pPr marL="0" lvl="0" indent="0">
              <a:spcBef>
                <a:spcPts val="400"/>
              </a:spcBef>
              <a:spcAft>
                <a:spcPts val="0"/>
              </a:spcAft>
              <a:buClr>
                <a:schemeClr val="dk1"/>
              </a:buClr>
              <a:buSzPts val="2000"/>
              <a:buNone/>
            </a:pPr>
            <a:r>
              <a:rPr lang="en-GB" sz="2400" dirty="0">
                <a:ea typeface="Arial"/>
                <a:cs typeface="Arial"/>
                <a:sym typeface="Arial"/>
              </a:rPr>
              <a:t>Together, we are going to create a list of attitudes and behaviours that support learning in our discipline to create a shared sense of belonging as members of our discipline (e.g., Psychology student)</a:t>
            </a:r>
          </a:p>
          <a:p>
            <a:pPr marL="0" lvl="0" indent="0">
              <a:spcBef>
                <a:spcPts val="400"/>
              </a:spcBef>
              <a:spcAft>
                <a:spcPts val="0"/>
              </a:spcAft>
              <a:buNone/>
            </a:pPr>
            <a:endParaRPr lang="en-GB" sz="2400" dirty="0">
              <a:ea typeface="Arial"/>
              <a:cs typeface="Arial"/>
              <a:sym typeface="Arial"/>
            </a:endParaRPr>
          </a:p>
          <a:p>
            <a:pPr marL="0" lvl="0" indent="0">
              <a:spcBef>
                <a:spcPts val="400"/>
              </a:spcBef>
              <a:spcAft>
                <a:spcPts val="0"/>
              </a:spcAft>
              <a:buClr>
                <a:schemeClr val="dk1"/>
              </a:buClr>
              <a:buSzPts val="2000"/>
              <a:buNone/>
            </a:pPr>
            <a:endParaRPr lang="en-GB" sz="2400" dirty="0">
              <a:ea typeface="Arial"/>
              <a:cs typeface="Arial"/>
              <a:sym typeface="Arial"/>
            </a:endParaRPr>
          </a:p>
          <a:p>
            <a:pPr marL="0" lvl="0" indent="0" algn="ctr">
              <a:spcBef>
                <a:spcPts val="400"/>
              </a:spcBef>
              <a:spcAft>
                <a:spcPts val="0"/>
              </a:spcAft>
              <a:buClr>
                <a:schemeClr val="dk1"/>
              </a:buClr>
              <a:buSzPts val="2000"/>
              <a:buNone/>
            </a:pPr>
            <a:r>
              <a:rPr lang="en-GB" sz="2400" b="1" dirty="0">
                <a:ea typeface="Arial"/>
                <a:cs typeface="Arial"/>
                <a:sym typeface="Arial"/>
              </a:rPr>
              <a:t>“Being a successful X student means….”</a:t>
            </a:r>
          </a:p>
          <a:p>
            <a:pPr marL="0" indent="0">
              <a:buNone/>
            </a:pPr>
            <a:endParaRPr lang="en-GB" dirty="0"/>
          </a:p>
        </p:txBody>
      </p:sp>
    </p:spTree>
    <p:extLst>
      <p:ext uri="{BB962C8B-B14F-4D97-AF65-F5344CB8AC3E}">
        <p14:creationId xmlns:p14="http://schemas.microsoft.com/office/powerpoint/2010/main" val="27671804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Evaluation</a:t>
            </a:r>
          </a:p>
        </p:txBody>
      </p:sp>
      <p:sp>
        <p:nvSpPr>
          <p:cNvPr id="3" name="Content Placeholder 2"/>
          <p:cNvSpPr>
            <a:spLocks noGrp="1"/>
          </p:cNvSpPr>
          <p:nvPr>
            <p:ph idx="1"/>
          </p:nvPr>
        </p:nvSpPr>
        <p:spPr/>
        <p:txBody>
          <a:bodyPr/>
          <a:lstStyle/>
          <a:p>
            <a:pPr marL="0" lvl="0" indent="0">
              <a:spcBef>
                <a:spcPts val="0"/>
              </a:spcBef>
              <a:spcAft>
                <a:spcPts val="0"/>
              </a:spcAft>
              <a:buClr>
                <a:schemeClr val="dk1"/>
              </a:buClr>
              <a:buSzPts val="2000"/>
              <a:buNone/>
            </a:pPr>
            <a:endParaRPr lang="en-GB" sz="2400" dirty="0">
              <a:ea typeface="Arial"/>
              <a:cs typeface="Arial"/>
              <a:sym typeface="Arial"/>
            </a:endParaRPr>
          </a:p>
          <a:p>
            <a:pPr marL="0" lvl="0" indent="0">
              <a:spcBef>
                <a:spcPts val="0"/>
              </a:spcBef>
              <a:spcAft>
                <a:spcPts val="0"/>
              </a:spcAft>
              <a:buClr>
                <a:schemeClr val="dk1"/>
              </a:buClr>
              <a:buSzPts val="2000"/>
              <a:buNone/>
            </a:pPr>
            <a:r>
              <a:rPr lang="en-GB" sz="2400" dirty="0">
                <a:ea typeface="Arial"/>
                <a:cs typeface="Arial"/>
                <a:sym typeface="Arial"/>
              </a:rPr>
              <a:t>Please complete the evaluation form to give your feedback on the workshop (it takes less than one minute) </a:t>
            </a:r>
          </a:p>
          <a:p>
            <a:pPr marL="0" lvl="0" indent="0">
              <a:spcBef>
                <a:spcPts val="400"/>
              </a:spcBef>
              <a:spcAft>
                <a:spcPts val="0"/>
              </a:spcAft>
              <a:buClr>
                <a:schemeClr val="dk1"/>
              </a:buClr>
              <a:buSzPts val="2000"/>
              <a:buNone/>
            </a:pPr>
            <a:endParaRPr lang="en-GB" sz="2400" u="sng" dirty="0">
              <a:solidFill>
                <a:schemeClr val="hlink"/>
              </a:solidFill>
              <a:ea typeface="Arial"/>
              <a:cs typeface="Arial"/>
              <a:sym typeface="Arial"/>
              <a:hlinkClick r:id="rId2"/>
            </a:endParaRPr>
          </a:p>
          <a:p>
            <a:pPr marL="0" lvl="0" indent="0">
              <a:spcBef>
                <a:spcPts val="400"/>
              </a:spcBef>
              <a:spcAft>
                <a:spcPts val="0"/>
              </a:spcAft>
              <a:buClr>
                <a:schemeClr val="dk1"/>
              </a:buClr>
              <a:buSzPts val="2000"/>
              <a:buNone/>
            </a:pPr>
            <a:r>
              <a:rPr lang="en-GB" sz="2400" u="sng" dirty="0">
                <a:solidFill>
                  <a:schemeClr val="hlink"/>
                </a:solidFill>
                <a:ea typeface="Arial"/>
                <a:cs typeface="Arial"/>
                <a:sym typeface="Arial"/>
                <a:hlinkClick r:id="rId3"/>
              </a:rPr>
              <a:t>Student Identities and Inclusion - Discussion Questions (google.com)</a:t>
            </a:r>
            <a:endParaRPr lang="en-GB" sz="2400" u="sng" dirty="0">
              <a:ea typeface="Arial"/>
              <a:cs typeface="Arial"/>
              <a:sym typeface="Arial"/>
            </a:endParaRPr>
          </a:p>
          <a:p>
            <a:pPr marL="0" lvl="0" indent="0">
              <a:spcBef>
                <a:spcPts val="400"/>
              </a:spcBef>
              <a:spcAft>
                <a:spcPts val="0"/>
              </a:spcAft>
              <a:buClr>
                <a:schemeClr val="dk1"/>
              </a:buClr>
              <a:buSzPts val="2000"/>
              <a:buNone/>
            </a:pPr>
            <a:endParaRPr lang="en-GB" u="sng" dirty="0">
              <a:ea typeface="Arial"/>
              <a:cs typeface="Arial"/>
              <a:sym typeface="Arial"/>
            </a:endParaRPr>
          </a:p>
          <a:p>
            <a:pPr marL="0" lvl="0" indent="0">
              <a:spcBef>
                <a:spcPts val="400"/>
              </a:spcBef>
              <a:spcAft>
                <a:spcPts val="0"/>
              </a:spcAft>
              <a:buClr>
                <a:schemeClr val="dk1"/>
              </a:buClr>
              <a:buSzPts val="2000"/>
              <a:buNone/>
            </a:pPr>
            <a:endParaRPr lang="en-GB" u="sng" dirty="0">
              <a:ea typeface="Arial"/>
              <a:cs typeface="Arial"/>
              <a:sym typeface="Arial"/>
            </a:endParaRPr>
          </a:p>
          <a:p>
            <a:pPr marL="0" lvl="0" indent="0" algn="ctr">
              <a:spcBef>
                <a:spcPts val="400"/>
              </a:spcBef>
              <a:spcAft>
                <a:spcPts val="0"/>
              </a:spcAft>
              <a:buClr>
                <a:schemeClr val="dk1"/>
              </a:buClr>
              <a:buSzPts val="2000"/>
              <a:buNone/>
            </a:pPr>
            <a:r>
              <a:rPr lang="en-GB" dirty="0">
                <a:ea typeface="Arial"/>
                <a:cs typeface="Arial"/>
                <a:sym typeface="Arial"/>
              </a:rPr>
              <a:t>Thank you</a:t>
            </a:r>
          </a:p>
          <a:p>
            <a:pPr marL="0" indent="0">
              <a:buNone/>
            </a:pPr>
            <a:endParaRPr lang="en-GB" dirty="0"/>
          </a:p>
        </p:txBody>
      </p:sp>
    </p:spTree>
    <p:extLst>
      <p:ext uri="{BB962C8B-B14F-4D97-AF65-F5344CB8AC3E}">
        <p14:creationId xmlns:p14="http://schemas.microsoft.com/office/powerpoint/2010/main" val="4389875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References</a:t>
            </a:r>
          </a:p>
        </p:txBody>
      </p:sp>
      <p:sp>
        <p:nvSpPr>
          <p:cNvPr id="3" name="Content Placeholder 2"/>
          <p:cNvSpPr>
            <a:spLocks noGrp="1"/>
          </p:cNvSpPr>
          <p:nvPr>
            <p:ph idx="1"/>
          </p:nvPr>
        </p:nvSpPr>
        <p:spPr/>
        <p:txBody>
          <a:bodyPr/>
          <a:lstStyle/>
          <a:p>
            <a:pPr marL="0" lvl="0" indent="0">
              <a:spcBef>
                <a:spcPts val="0"/>
              </a:spcBef>
              <a:spcAft>
                <a:spcPts val="0"/>
              </a:spcAft>
              <a:buClr>
                <a:schemeClr val="dk1"/>
              </a:buClr>
              <a:buSzPts val="1500"/>
              <a:buNone/>
            </a:pPr>
            <a:r>
              <a:rPr lang="en-GB" sz="1800" dirty="0">
                <a:ea typeface="Arial"/>
                <a:cs typeface="Arial"/>
                <a:sym typeface="Arial"/>
              </a:rPr>
              <a:t>Bunce, L. (2020) </a:t>
            </a:r>
            <a:r>
              <a:rPr lang="en-GB" sz="1800" i="1" u="sng" dirty="0">
                <a:solidFill>
                  <a:schemeClr val="hlink"/>
                </a:solidFill>
                <a:ea typeface="Arial"/>
                <a:cs typeface="Arial"/>
                <a:sym typeface="Arial"/>
                <a:hlinkClick r:id="rId2"/>
              </a:rPr>
              <a:t>A degree of studying: Students who treat education as a commodity perform worse than their intrinsically motivated peers. </a:t>
            </a:r>
            <a:r>
              <a:rPr lang="en-GB" sz="1800" dirty="0">
                <a:ea typeface="Arial"/>
                <a:cs typeface="Arial"/>
                <a:sym typeface="Arial"/>
              </a:rPr>
              <a:t>London School of Economics Impact Blog post [free access]</a:t>
            </a:r>
            <a:endParaRPr lang="en-GB" sz="1800" dirty="0"/>
          </a:p>
          <a:p>
            <a:pPr marL="0" lvl="0" indent="0">
              <a:spcBef>
                <a:spcPts val="300"/>
              </a:spcBef>
              <a:spcAft>
                <a:spcPts val="0"/>
              </a:spcAft>
              <a:buClr>
                <a:schemeClr val="dk1"/>
              </a:buClr>
              <a:buSzPts val="1500"/>
              <a:buNone/>
            </a:pPr>
            <a:endParaRPr lang="en-GB" sz="1800" dirty="0">
              <a:ea typeface="Arial"/>
              <a:cs typeface="Arial"/>
              <a:sym typeface="Arial"/>
            </a:endParaRPr>
          </a:p>
          <a:p>
            <a:pPr marL="0" lvl="0" indent="0">
              <a:spcBef>
                <a:spcPts val="300"/>
              </a:spcBef>
              <a:spcAft>
                <a:spcPts val="0"/>
              </a:spcAft>
              <a:buClr>
                <a:schemeClr val="dk1"/>
              </a:buClr>
              <a:buSzPts val="1500"/>
              <a:buNone/>
            </a:pPr>
            <a:r>
              <a:rPr lang="en-GB" sz="1800" dirty="0">
                <a:ea typeface="Arial"/>
                <a:cs typeface="Arial"/>
                <a:sym typeface="Arial"/>
              </a:rPr>
              <a:t>Bunce, L., Baird, A. &amp; Jones, S.E. (2017) </a:t>
            </a:r>
            <a:r>
              <a:rPr lang="en-GB" sz="1800" u="sng" dirty="0">
                <a:solidFill>
                  <a:schemeClr val="hlink"/>
                </a:solidFill>
                <a:ea typeface="Arial"/>
                <a:cs typeface="Arial"/>
                <a:sym typeface="Arial"/>
                <a:hlinkClick r:id="rId3"/>
              </a:rPr>
              <a:t>The student-as-consumer approach in higher education and its effects on academic performance.</a:t>
            </a:r>
            <a:r>
              <a:rPr lang="en-GB" sz="1800" dirty="0">
                <a:ea typeface="Arial"/>
                <a:cs typeface="Arial"/>
                <a:sym typeface="Arial"/>
              </a:rPr>
              <a:t> </a:t>
            </a:r>
            <a:r>
              <a:rPr lang="en-GB" sz="1800" i="1" dirty="0">
                <a:ea typeface="Arial"/>
                <a:cs typeface="Arial"/>
                <a:sym typeface="Arial"/>
              </a:rPr>
              <a:t>Studies in Higher Education, 43(11):</a:t>
            </a:r>
            <a:r>
              <a:rPr lang="en-GB" sz="1800" dirty="0">
                <a:ea typeface="Arial"/>
                <a:cs typeface="Arial"/>
                <a:sym typeface="Arial"/>
              </a:rPr>
              <a:t> 1958-1978</a:t>
            </a:r>
            <a:r>
              <a:rPr lang="en-GB" sz="1800" i="1" dirty="0">
                <a:ea typeface="Arial"/>
                <a:cs typeface="Arial"/>
                <a:sym typeface="Arial"/>
              </a:rPr>
              <a:t> </a:t>
            </a:r>
            <a:r>
              <a:rPr lang="en-GB" sz="1800" dirty="0">
                <a:ea typeface="Arial"/>
                <a:cs typeface="Arial"/>
                <a:sym typeface="Arial"/>
              </a:rPr>
              <a:t>[free access]</a:t>
            </a:r>
            <a:endParaRPr lang="en-GB" sz="1800" dirty="0"/>
          </a:p>
          <a:p>
            <a:pPr marL="0" lvl="0" indent="0">
              <a:spcBef>
                <a:spcPts val="300"/>
              </a:spcBef>
              <a:spcAft>
                <a:spcPts val="0"/>
              </a:spcAft>
              <a:buClr>
                <a:schemeClr val="dk1"/>
              </a:buClr>
              <a:buSzPts val="1500"/>
              <a:buNone/>
            </a:pPr>
            <a:endParaRPr lang="en-GB" sz="1800" dirty="0">
              <a:ea typeface="Arial"/>
              <a:cs typeface="Arial"/>
              <a:sym typeface="Arial"/>
            </a:endParaRPr>
          </a:p>
          <a:p>
            <a:pPr marL="0" lvl="0" indent="0">
              <a:spcBef>
                <a:spcPts val="300"/>
              </a:spcBef>
              <a:spcAft>
                <a:spcPts val="0"/>
              </a:spcAft>
              <a:buClr>
                <a:schemeClr val="dk1"/>
              </a:buClr>
              <a:buSzPts val="1500"/>
              <a:buNone/>
            </a:pPr>
            <a:r>
              <a:rPr lang="en-GB" sz="1800" dirty="0">
                <a:ea typeface="Arial"/>
                <a:cs typeface="Arial"/>
                <a:sym typeface="Arial"/>
              </a:rPr>
              <a:t>Bunce, L. &amp; Bennett, M. (2019) </a:t>
            </a:r>
            <a:r>
              <a:rPr lang="en-GB" sz="1800" u="sng" dirty="0">
                <a:solidFill>
                  <a:schemeClr val="hlink"/>
                </a:solidFill>
                <a:ea typeface="Arial"/>
                <a:cs typeface="Arial"/>
                <a:sym typeface="Arial"/>
                <a:hlinkClick r:id="rId4"/>
              </a:rPr>
              <a:t>A degree of studying? Approaches to learning and academic performance among student ‘consumers</a:t>
            </a:r>
            <a:r>
              <a:rPr lang="en-GB" sz="1800" dirty="0">
                <a:ea typeface="Arial"/>
                <a:cs typeface="Arial"/>
                <a:sym typeface="Arial"/>
              </a:rPr>
              <a:t>’ </a:t>
            </a:r>
            <a:r>
              <a:rPr lang="en-GB" sz="1800" i="1" dirty="0">
                <a:ea typeface="Arial"/>
                <a:cs typeface="Arial"/>
                <a:sym typeface="Arial"/>
              </a:rPr>
              <a:t>Active Learning in Higher Education </a:t>
            </a:r>
            <a:r>
              <a:rPr lang="en-GB" sz="1800" dirty="0">
                <a:ea typeface="Arial"/>
                <a:cs typeface="Arial"/>
                <a:sym typeface="Arial"/>
              </a:rPr>
              <a:t>[free access]</a:t>
            </a:r>
            <a:endParaRPr lang="en-GB" sz="1800" dirty="0"/>
          </a:p>
          <a:p>
            <a:pPr marL="0" lvl="0" indent="0">
              <a:spcBef>
                <a:spcPts val="300"/>
              </a:spcBef>
              <a:spcAft>
                <a:spcPts val="0"/>
              </a:spcAft>
              <a:buClr>
                <a:schemeClr val="dk1"/>
              </a:buClr>
              <a:buSzPts val="1500"/>
              <a:buNone/>
            </a:pPr>
            <a:endParaRPr lang="en-GB" sz="1800" dirty="0">
              <a:ea typeface="Arial"/>
              <a:cs typeface="Arial"/>
              <a:sym typeface="Arial"/>
            </a:endParaRPr>
          </a:p>
          <a:p>
            <a:pPr marL="0" lvl="0" indent="0">
              <a:spcBef>
                <a:spcPts val="300"/>
              </a:spcBef>
              <a:spcAft>
                <a:spcPts val="0"/>
              </a:spcAft>
              <a:buClr>
                <a:schemeClr val="dk1"/>
              </a:buClr>
              <a:buSzPts val="1500"/>
              <a:buNone/>
            </a:pPr>
            <a:endParaRPr lang="en-GB" sz="1800" dirty="0">
              <a:ea typeface="Arial"/>
              <a:cs typeface="Arial"/>
              <a:sym typeface="Arial"/>
            </a:endParaRPr>
          </a:p>
          <a:p>
            <a:pPr marL="0" lvl="0" indent="0">
              <a:spcBef>
                <a:spcPts val="300"/>
              </a:spcBef>
              <a:spcAft>
                <a:spcPts val="0"/>
              </a:spcAft>
              <a:buClr>
                <a:schemeClr val="dk1"/>
              </a:buClr>
              <a:buSzPts val="1500"/>
              <a:buNone/>
            </a:pPr>
            <a:r>
              <a:rPr lang="en-GB" sz="1800" dirty="0">
                <a:ea typeface="Arial"/>
                <a:cs typeface="Arial"/>
                <a:sym typeface="Arial"/>
              </a:rPr>
              <a:t>Please see </a:t>
            </a:r>
            <a:r>
              <a:rPr lang="en-GB" sz="1800" u="sng" dirty="0">
                <a:solidFill>
                  <a:schemeClr val="hlink"/>
                </a:solidFill>
                <a:ea typeface="Arial"/>
                <a:cs typeface="Arial"/>
                <a:sym typeface="Arial"/>
                <a:hlinkClick r:id="rId5"/>
              </a:rPr>
              <a:t>www.brookes.ac.uk/SIIP</a:t>
            </a:r>
            <a:r>
              <a:rPr lang="en-GB" sz="1800" dirty="0">
                <a:ea typeface="Arial"/>
                <a:cs typeface="Arial"/>
                <a:sym typeface="Arial"/>
              </a:rPr>
              <a:t> for more information</a:t>
            </a:r>
          </a:p>
          <a:p>
            <a:pPr marL="0" indent="0">
              <a:buNone/>
            </a:pPr>
            <a:endParaRPr lang="en-GB" dirty="0"/>
          </a:p>
        </p:txBody>
      </p:sp>
    </p:spTree>
    <p:extLst>
      <p:ext uri="{BB962C8B-B14F-4D97-AF65-F5344CB8AC3E}">
        <p14:creationId xmlns:p14="http://schemas.microsoft.com/office/powerpoint/2010/main" val="10578554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AdvanceHE_powerpoint_020518">
  <a:themeElements>
    <a:clrScheme name="Advance HE colour palette">
      <a:dk1>
        <a:sysClr val="windowText" lastClr="000000"/>
      </a:dk1>
      <a:lt1>
        <a:sysClr val="window" lastClr="FFFFFF"/>
      </a:lt1>
      <a:dk2>
        <a:srgbClr val="02A4A6"/>
      </a:dk2>
      <a:lt2>
        <a:srgbClr val="544587"/>
      </a:lt2>
      <a:accent1>
        <a:srgbClr val="FE4A5D"/>
      </a:accent1>
      <a:accent2>
        <a:srgbClr val="EA6953"/>
      </a:accent2>
      <a:accent3>
        <a:srgbClr val="F4BE49"/>
      </a:accent3>
      <a:accent4>
        <a:srgbClr val="005870"/>
      </a:accent4>
      <a:accent5>
        <a:srgbClr val="323E48"/>
      </a:accent5>
      <a:accent6>
        <a:srgbClr val="D7D2C5"/>
      </a:accent6>
      <a:hlink>
        <a:srgbClr val="544587"/>
      </a:hlink>
      <a:folHlink>
        <a:srgbClr val="757198"/>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2" id="{48D27380-B67E-4A9A-A48C-F089A2667DB9}" vid="{B8E98030-0C1F-454A-8C08-61AE823D6A6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835b8aa2-31db-4575-802d-a7eaad7648fa">
      <Terms xmlns="http://schemas.microsoft.com/office/infopath/2007/PartnerControls"/>
    </lcf76f155ced4ddcb4097134ff3c332f>
    <TaxCatchAll xmlns="eac7fadd-613e-4cc8-92e9-453e10eec37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086CFD3D542C5D47B64A013B394662ED" ma:contentTypeVersion="16" ma:contentTypeDescription="Create a new document." ma:contentTypeScope="" ma:versionID="4d02006ada79463902826f400370f2d3">
  <xsd:schema xmlns:xsd="http://www.w3.org/2001/XMLSchema" xmlns:xs="http://www.w3.org/2001/XMLSchema" xmlns:p="http://schemas.microsoft.com/office/2006/metadata/properties" xmlns:ns2="835b8aa2-31db-4575-802d-a7eaad7648fa" xmlns:ns3="eac7fadd-613e-4cc8-92e9-453e10eec375" targetNamespace="http://schemas.microsoft.com/office/2006/metadata/properties" ma:root="true" ma:fieldsID="8dad79c33bcba3cedf799b69cc1f964e" ns2:_="" ns3:_="">
    <xsd:import namespace="835b8aa2-31db-4575-802d-a7eaad7648fa"/>
    <xsd:import namespace="eac7fadd-613e-4cc8-92e9-453e10eec375"/>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AutoKeyPoints" minOccurs="0"/>
                <xsd:element ref="ns2:MediaServiceKeyPoints" minOccurs="0"/>
                <xsd:element ref="ns2:MediaServiceLocation" minOccurs="0"/>
                <xsd:element ref="ns3:SharedWithUsers" minOccurs="0"/>
                <xsd:element ref="ns3:SharedWithDetails"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35b8aa2-31db-4575-802d-a7eaad7648f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22dd4bc3-6ae8-4f90-a7aa-f02eda266d30"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eac7fadd-613e-4cc8-92e9-453e10eec375"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1cc91e64-f079-452b-9ed3-4d394e6a1903}" ma:internalName="TaxCatchAll" ma:showField="CatchAllData" ma:web="eac7fadd-613e-4cc8-92e9-453e10eec37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7D2A1B0-FF3E-4009-940D-AED0EB70AA20}">
  <ds:schemaRefs>
    <ds:schemaRef ds:uri="http://schemas.microsoft.com/sharepoint/v3/contenttype/forms"/>
  </ds:schemaRefs>
</ds:datastoreItem>
</file>

<file path=customXml/itemProps2.xml><?xml version="1.0" encoding="utf-8"?>
<ds:datastoreItem xmlns:ds="http://schemas.openxmlformats.org/officeDocument/2006/customXml" ds:itemID="{7B6F2769-7194-4217-93D3-3AF3A4742282}">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schemas.microsoft.com/sharepoint/v3/fields"/>
    <ds:schemaRef ds:uri="http://www.w3.org/XML/1998/namespace"/>
    <ds:schemaRef ds:uri="http://purl.org/dc/dcmitype/"/>
    <ds:schemaRef ds:uri="835b8aa2-31db-4575-802d-a7eaad7648fa"/>
    <ds:schemaRef ds:uri="eac7fadd-613e-4cc8-92e9-453e10eec375"/>
  </ds:schemaRefs>
</ds:datastoreItem>
</file>

<file path=customXml/itemProps3.xml><?xml version="1.0" encoding="utf-8"?>
<ds:datastoreItem xmlns:ds="http://schemas.openxmlformats.org/officeDocument/2006/customXml" ds:itemID="{8D8B8844-7F9B-46C0-8341-599BFF04C44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35b8aa2-31db-4575-802d-a7eaad7648fa"/>
    <ds:schemaRef ds:uri="eac7fadd-613e-4cc8-92e9-453e10eec37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PowerPoint_Presentation_4-3_Template</Template>
  <TotalTime>294</TotalTime>
  <Words>2145</Words>
  <Application>Microsoft Office PowerPoint</Application>
  <PresentationFormat>On-screen Show (4:3)</PresentationFormat>
  <Paragraphs>190</Paragraphs>
  <Slides>22</Slides>
  <Notes>11</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AdvanceHE_powerpoint_020518</vt:lpstr>
      <vt:lpstr>PowerPoint Presentation</vt:lpstr>
      <vt:lpstr>Balancing students’ identities as learners and consumers</vt:lpstr>
      <vt:lpstr>Student identities workshop</vt:lpstr>
      <vt:lpstr>Workshop plan</vt:lpstr>
      <vt:lpstr>Quiz</vt:lpstr>
      <vt:lpstr>Student Types</vt:lpstr>
      <vt:lpstr>Student Types</vt:lpstr>
      <vt:lpstr>Identities</vt:lpstr>
      <vt:lpstr>Identities </vt:lpstr>
      <vt:lpstr>Alternative Identities</vt:lpstr>
      <vt:lpstr>Traditional learner identities</vt:lpstr>
      <vt:lpstr>Consumer identities</vt:lpstr>
      <vt:lpstr>Education can’t be consumed</vt:lpstr>
      <vt:lpstr>Consumer identities</vt:lpstr>
      <vt:lpstr>Conclusion</vt:lpstr>
      <vt:lpstr>Small group discussions</vt:lpstr>
      <vt:lpstr>Small group discussions</vt:lpstr>
      <vt:lpstr>Reflection on discussions</vt:lpstr>
      <vt:lpstr>Plenary: Developing a shared identity</vt:lpstr>
      <vt:lpstr>Evaluation</vt:lpstr>
      <vt:lpstr>References</vt:lpstr>
      <vt:lpstr>PowerPoint Presentation</vt:lpstr>
    </vt:vector>
  </TitlesOfParts>
  <Company>Oxford Brookes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Louise</dc:creator>
  <cp:lastModifiedBy>Louise</cp:lastModifiedBy>
  <cp:revision>18</cp:revision>
  <dcterms:created xsi:type="dcterms:W3CDTF">2022-05-25T11:14:53Z</dcterms:created>
  <dcterms:modified xsi:type="dcterms:W3CDTF">2022-08-31T10:44:44Z</dcterms:modified>
  <cp:contentStatus>Draft</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0x010100086CFD3D542C5D47B64A013B394662ED</vt:lpwstr>
  </property>
  <property fmtid="{D5CDD505-2E9C-101B-9397-08002B2CF9AE}" pid="3" name="MediaServiceImageTags">
    <vt:lpwstr/>
  </property>
</Properties>
</file>