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handoutMasterIdLst>
    <p:handoutMasterId r:id="rId17"/>
  </p:handoutMasterIdLst>
  <p:sldIdLst>
    <p:sldId id="261" r:id="rId5"/>
    <p:sldId id="259" r:id="rId6"/>
    <p:sldId id="267" r:id="rId7"/>
    <p:sldId id="268" r:id="rId8"/>
    <p:sldId id="269" r:id="rId9"/>
    <p:sldId id="273" r:id="rId10"/>
    <p:sldId id="271" r:id="rId11"/>
    <p:sldId id="270" r:id="rId12"/>
    <p:sldId id="272" r:id="rId13"/>
    <p:sldId id="274" r:id="rId14"/>
    <p:sldId id="263" r:id="rId15"/>
    <p:sldId id="257" r:id="rId16"/>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70"/>
    <a:srgbClr val="5445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82" autoAdjust="0"/>
    <p:restoredTop sz="94660"/>
  </p:normalViewPr>
  <p:slideViewPr>
    <p:cSldViewPr snapToGrid="0" snapToObjects="1" showGuides="1">
      <p:cViewPr varScale="1">
        <p:scale>
          <a:sx n="97" d="100"/>
          <a:sy n="97" d="100"/>
        </p:scale>
        <p:origin x="858" y="84"/>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2E1094-75F3-5840-8920-42DDDEE6F4D0}" type="datetimeFigureOut">
              <a:rPr lang="en-US" smtClean="0"/>
              <a:t>7/15/2022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995F25-09BD-9548-839F-C6968BE2232B}" type="slidenum">
              <a:rPr lang="en-US" smtClean="0"/>
              <a:t>‹#›</a:t>
            </a:fld>
            <a:endParaRPr lang="en-US"/>
          </a:p>
        </p:txBody>
      </p:sp>
    </p:spTree>
    <p:extLst>
      <p:ext uri="{BB962C8B-B14F-4D97-AF65-F5344CB8AC3E}">
        <p14:creationId xmlns:p14="http://schemas.microsoft.com/office/powerpoint/2010/main" val="71378502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485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475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93279" y="1399408"/>
            <a:ext cx="7007788" cy="1477142"/>
          </a:xfrm>
          <a:prstGeom prst="rect">
            <a:avLst/>
          </a:prstGeom>
        </p:spPr>
        <p:txBody>
          <a:bodyPr rtlCol="0" anchor="t" anchorCtr="0">
            <a:normAutofit/>
          </a:bodyPr>
          <a:lstStyle>
            <a:lvl1pPr>
              <a:defRPr>
                <a:solidFill>
                  <a:srgbClr val="000000"/>
                </a:solidFill>
              </a:defRPr>
            </a:lvl1pPr>
          </a:lstStyle>
          <a:p>
            <a:r>
              <a:rPr lang="en-US"/>
              <a:t>Click to edit Master title style</a:t>
            </a:r>
            <a:endParaRPr lang="en-US" dirty="0"/>
          </a:p>
        </p:txBody>
      </p:sp>
      <p:sp>
        <p:nvSpPr>
          <p:cNvPr id="3" name="Text Placeholder 2"/>
          <p:cNvSpPr>
            <a:spLocks noGrp="1"/>
          </p:cNvSpPr>
          <p:nvPr>
            <p:ph type="body" sz="quarter" idx="10"/>
          </p:nvPr>
        </p:nvSpPr>
        <p:spPr>
          <a:xfrm>
            <a:off x="693743" y="3577859"/>
            <a:ext cx="7007225" cy="330181"/>
          </a:xfrm>
        </p:spPr>
        <p:txBody>
          <a:bodyPr anchor="b" anchorCtr="0"/>
          <a:lstStyle>
            <a:lvl1pPr marL="0" indent="0">
              <a:buNone/>
              <a:defRPr sz="2200" b="0">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98035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4" name="Title Placeholder 1"/>
          <p:cNvSpPr>
            <a:spLocks noGrp="1"/>
          </p:cNvSpPr>
          <p:nvPr>
            <p:ph type="title"/>
          </p:nvPr>
        </p:nvSpPr>
        <p:spPr>
          <a:xfrm>
            <a:off x="465654" y="1399408"/>
            <a:ext cx="8221146" cy="1172342"/>
          </a:xfrm>
          <a:prstGeom prst="rect">
            <a:avLst/>
          </a:prstGeom>
        </p:spPr>
        <p:txBody>
          <a:bodyPr rtlCol="0" anchor="t" anchorCtr="0">
            <a:normAutofit/>
          </a:bodyPr>
          <a:lstStyle>
            <a:lvl1pPr>
              <a:defRPr>
                <a:solidFill>
                  <a:schemeClr val="bg1"/>
                </a:solidFill>
              </a:defRPr>
            </a:lvl1pPr>
          </a:lstStyle>
          <a:p>
            <a:r>
              <a:rPr lang="en-US"/>
              <a:t>Click to edit Master title style</a:t>
            </a:r>
            <a:endParaRPr lang="en-US" dirty="0"/>
          </a:p>
        </p:txBody>
      </p:sp>
      <p:sp>
        <p:nvSpPr>
          <p:cNvPr id="5" name="Text Placeholder 2"/>
          <p:cNvSpPr>
            <a:spLocks noGrp="1"/>
          </p:cNvSpPr>
          <p:nvPr>
            <p:ph type="body" sz="quarter" idx="11"/>
          </p:nvPr>
        </p:nvSpPr>
        <p:spPr>
          <a:xfrm>
            <a:off x="466042" y="3975206"/>
            <a:ext cx="8220758" cy="330181"/>
          </a:xfrm>
        </p:spPr>
        <p:txBody>
          <a:bodyPr anchor="b" anchorCtr="0"/>
          <a:lstStyle>
            <a:lvl1pPr marL="0" indent="0">
              <a:buNone/>
              <a:defRPr sz="2200" b="0">
                <a:solidFill>
                  <a:schemeClr val="bg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4185616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urpl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10"/>
          </p:nvPr>
        </p:nvSpPr>
        <p:spPr>
          <a:xfrm>
            <a:off x="6553200" y="4710114"/>
            <a:ext cx="2133600" cy="273844"/>
          </a:xfrm>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6" name="Title Placeholder 1"/>
          <p:cNvSpPr>
            <a:spLocks noGrp="1"/>
          </p:cNvSpPr>
          <p:nvPr>
            <p:ph type="title"/>
          </p:nvPr>
        </p:nvSpPr>
        <p:spPr>
          <a:xfrm>
            <a:off x="465654" y="1399408"/>
            <a:ext cx="8221146" cy="1172342"/>
          </a:xfrm>
          <a:prstGeom prst="rect">
            <a:avLst/>
          </a:prstGeom>
        </p:spPr>
        <p:txBody>
          <a:bodyPr rtlCol="0" anchor="t" anchorCtr="0">
            <a:normAutofit/>
          </a:bodyPr>
          <a:lstStyle>
            <a:lvl1pPr>
              <a:defRPr>
                <a:solidFill>
                  <a:schemeClr val="bg1"/>
                </a:solidFill>
              </a:defRPr>
            </a:lvl1pPr>
          </a:lstStyle>
          <a:p>
            <a:r>
              <a:rPr lang="en-US"/>
              <a:t>Click to edit Master title style</a:t>
            </a:r>
            <a:endParaRPr lang="en-US" dirty="0"/>
          </a:p>
        </p:txBody>
      </p:sp>
      <p:sp>
        <p:nvSpPr>
          <p:cNvPr id="7" name="Text Placeholder 2"/>
          <p:cNvSpPr>
            <a:spLocks noGrp="1"/>
          </p:cNvSpPr>
          <p:nvPr>
            <p:ph type="body" sz="quarter" idx="11"/>
          </p:nvPr>
        </p:nvSpPr>
        <p:spPr>
          <a:xfrm>
            <a:off x="466042" y="3975206"/>
            <a:ext cx="8220758" cy="330181"/>
          </a:xfrm>
        </p:spPr>
        <p:txBody>
          <a:bodyPr anchor="b" anchorCtr="0"/>
          <a:lstStyle>
            <a:lvl1pPr marL="0" indent="0">
              <a:buNone/>
              <a:defRPr sz="2200" b="0">
                <a:solidFill>
                  <a:schemeClr val="bg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6891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C71FE01-633F-3C45-B0F5-27F3AEE41916}" type="slidenum">
              <a:rPr lang="en-US"/>
              <a:pPr>
                <a:defRPr/>
              </a:pPr>
              <a:t>‹#›</a:t>
            </a:fld>
            <a:endParaRPr lang="en-US" dirty="0"/>
          </a:p>
        </p:txBody>
      </p:sp>
    </p:spTree>
    <p:extLst>
      <p:ext uri="{BB962C8B-B14F-4D97-AF65-F5344CB8AC3E}">
        <p14:creationId xmlns:p14="http://schemas.microsoft.com/office/powerpoint/2010/main" val="292816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271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27192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97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B54E491-CF41-B34D-92D2-90B57E9D41C6}" type="slidenum">
              <a:rPr lang="en-US"/>
              <a:pPr>
                <a:defRPr/>
              </a:pPr>
              <a:t>‹#›</a:t>
            </a:fld>
            <a:endParaRPr lang="en-US" dirty="0"/>
          </a:p>
        </p:txBody>
      </p:sp>
    </p:spTree>
    <p:extLst>
      <p:ext uri="{BB962C8B-B14F-4D97-AF65-F5344CB8AC3E}">
        <p14:creationId xmlns:p14="http://schemas.microsoft.com/office/powerpoint/2010/main" val="202081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4025506"/>
            <a:ext cx="5486400" cy="45265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99C14CE-41EC-DD48-9062-4C3A722C644C}" type="slidenum">
              <a:rPr lang="en-US"/>
              <a:pPr>
                <a:defRPr/>
              </a:pPr>
              <a:t>‹#›</a:t>
            </a:fld>
            <a:endParaRPr lang="en-US" dirty="0"/>
          </a:p>
        </p:txBody>
      </p:sp>
    </p:spTree>
    <p:extLst>
      <p:ext uri="{BB962C8B-B14F-4D97-AF65-F5344CB8AC3E}">
        <p14:creationId xmlns:p14="http://schemas.microsoft.com/office/powerpoint/2010/main" val="1947915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6E0E2E9A-5007-2647-82F2-A53705314DDA}" type="slidenum">
              <a:rPr lang="en-US"/>
              <a:pPr>
                <a:defRPr/>
              </a:pPr>
              <a:t>‹#›</a:t>
            </a:fld>
            <a:endParaRPr lang="en-US" dirty="0"/>
          </a:p>
        </p:txBody>
      </p:sp>
    </p:spTree>
    <p:extLst>
      <p:ext uri="{BB962C8B-B14F-4D97-AF65-F5344CB8AC3E}">
        <p14:creationId xmlns:p14="http://schemas.microsoft.com/office/powerpoint/2010/main" val="3079080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2721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2721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vl1pPr>
          </a:lstStyle>
          <a:p>
            <a:pPr>
              <a:defRPr/>
            </a:pPr>
            <a:fld id="{CE3CBAF9-08BB-5146-B982-CD562EDD8BC4}" type="slidenum">
              <a:rPr lang="en-US"/>
              <a:pPr>
                <a:defRPr/>
              </a:pPr>
              <a:t>‹#›</a:t>
            </a:fld>
            <a:endParaRPr lang="en-US" dirty="0"/>
          </a:p>
        </p:txBody>
      </p:sp>
    </p:spTree>
    <p:extLst>
      <p:ext uri="{BB962C8B-B14F-4D97-AF65-F5344CB8AC3E}">
        <p14:creationId xmlns:p14="http://schemas.microsoft.com/office/powerpoint/2010/main" val="3752775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080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8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23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8891"/>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245620"/>
            <a:ext cx="8229600" cy="3237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553200" y="4684714"/>
            <a:ext cx="2133600" cy="273844"/>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solidFill>
                <a:latin typeface="+mn-lt"/>
                <a:ea typeface="+mn-ea"/>
                <a:cs typeface="+mn-cs"/>
              </a:defRPr>
            </a:lvl1pPr>
          </a:lstStyle>
          <a:p>
            <a:pPr>
              <a:defRPr/>
            </a:pPr>
            <a:fld id="{EA7E1FC9-4F60-2143-8B4D-596B063E0D5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93480" r:id="rId1"/>
    <p:sldLayoutId id="2147493481" r:id="rId2"/>
    <p:sldLayoutId id="2147493487" r:id="rId3"/>
    <p:sldLayoutId id="2147493482" r:id="rId4"/>
    <p:sldLayoutId id="2147493486" r:id="rId5"/>
    <p:sldLayoutId id="2147493475" r:id="rId6"/>
    <p:sldLayoutId id="2147493483" r:id="rId7"/>
    <p:sldLayoutId id="2147493476" r:id="rId8"/>
    <p:sldLayoutId id="2147493477" r:id="rId9"/>
    <p:sldLayoutId id="2147493478" r:id="rId10"/>
    <p:sldLayoutId id="2147493479" r:id="rId11"/>
    <p:sldLayoutId id="2147493484" r:id="rId12"/>
    <p:sldLayoutId id="2147493485" r:id="rId13"/>
    <p:sldLayoutId id="2147493488" r:id="rId14"/>
  </p:sldLayoutIdLst>
  <p:txStyles>
    <p:title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hyperlink" Target="https://dennis-gilbert.com/sticky-culture/#:~:text=Sticky%20implies%2C%20something%20that%20lasts%2C%20it%20hangs%20around%2C,change%2C%20is%20that%20we%20want%20it%20to%20stic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1427" y="1229851"/>
            <a:ext cx="8221146" cy="1172342"/>
          </a:xfrm>
        </p:spPr>
        <p:txBody>
          <a:bodyPr>
            <a:normAutofit fontScale="90000"/>
          </a:bodyPr>
          <a:lstStyle/>
          <a:p>
            <a:pPr algn="ctr"/>
            <a:r>
              <a:rPr lang="en-GB" b="1" dirty="0"/>
              <a:t>EXPLORING ESS:</a:t>
            </a:r>
            <a:br>
              <a:rPr lang="en-GB" dirty="0"/>
            </a:br>
            <a:r>
              <a:rPr lang="en-GB" dirty="0"/>
              <a:t>SURVEY RESPONSES ANALYSIS</a:t>
            </a:r>
            <a:br>
              <a:rPr lang="en-GB" dirty="0"/>
            </a:br>
            <a:endParaRPr lang="en-US" dirty="0"/>
          </a:p>
        </p:txBody>
      </p:sp>
      <p:sp>
        <p:nvSpPr>
          <p:cNvPr id="5" name="Text Placeholder 4"/>
          <p:cNvSpPr>
            <a:spLocks noGrp="1"/>
          </p:cNvSpPr>
          <p:nvPr>
            <p:ph type="body" sz="quarter" idx="11"/>
          </p:nvPr>
        </p:nvSpPr>
        <p:spPr>
          <a:xfrm>
            <a:off x="405486" y="3121363"/>
            <a:ext cx="8220758" cy="330181"/>
          </a:xfrm>
        </p:spPr>
        <p:txBody>
          <a:bodyPr/>
          <a:lstStyle/>
          <a:p>
            <a:pPr algn="ctr"/>
            <a:r>
              <a:rPr lang="en-US" i="1" dirty="0"/>
              <a:t>OVERALL ANALYTICAL SUMMARY</a:t>
            </a:r>
          </a:p>
        </p:txBody>
      </p:sp>
      <p:pic>
        <p:nvPicPr>
          <p:cNvPr id="6" name="Picture 5">
            <a:extLst>
              <a:ext uri="{FF2B5EF4-FFF2-40B4-BE49-F238E27FC236}">
                <a16:creationId xmlns:a16="http://schemas.microsoft.com/office/drawing/2014/main" id="{D3845876-D87E-92E0-2B9E-9723ADA57939}"/>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7" name="Picture 6">
            <a:extLst>
              <a:ext uri="{FF2B5EF4-FFF2-40B4-BE49-F238E27FC236}">
                <a16:creationId xmlns:a16="http://schemas.microsoft.com/office/drawing/2014/main" id="{05D4C393-1A8D-1DE6-8071-6FD5A72CFDBB}"/>
              </a:ext>
            </a:extLst>
          </p:cNvPr>
          <p:cNvPicPr>
            <a:picLocks noChangeAspect="1"/>
          </p:cNvPicPr>
          <p:nvPr/>
        </p:nvPicPr>
        <p:blipFill>
          <a:blip r:embed="rId3"/>
          <a:stretch>
            <a:fillRect/>
          </a:stretch>
        </p:blipFill>
        <p:spPr>
          <a:xfrm>
            <a:off x="7391605" y="4621564"/>
            <a:ext cx="1234640" cy="47706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Data Collection</a:t>
            </a:r>
          </a:p>
        </p:txBody>
      </p:sp>
      <p:sp>
        <p:nvSpPr>
          <p:cNvPr id="10242" name="Content Placeholder 2"/>
          <p:cNvSpPr>
            <a:spLocks noGrp="1"/>
          </p:cNvSpPr>
          <p:nvPr>
            <p:ph idx="1"/>
          </p:nvPr>
        </p:nvSpPr>
        <p:spPr>
          <a:xfrm>
            <a:off x="457200" y="1082119"/>
            <a:ext cx="8229600" cy="3237994"/>
          </a:xfrm>
        </p:spPr>
        <p:txBody>
          <a:bodyPr/>
          <a:lstStyle/>
          <a:p>
            <a:pPr marL="0" indent="0">
              <a:buNone/>
            </a:pPr>
            <a:r>
              <a:rPr lang="en-GB" sz="1200" b="0" i="0" u="none" strike="noStrike" dirty="0">
                <a:solidFill>
                  <a:srgbClr val="3C2F6F"/>
                </a:solidFill>
                <a:effectLst/>
              </a:rPr>
              <a:t>Following a series of focus groups with senior members of each school leadership team, a pulse survey was sent to academic and professional staff members across the whole institution in May 2022. </a:t>
            </a:r>
            <a:endParaRPr lang="en-GB" sz="1200" dirty="0">
              <a:solidFill>
                <a:srgbClr val="3C2F6F"/>
              </a:solidFill>
              <a:effectLst/>
            </a:endParaRPr>
          </a:p>
          <a:p>
            <a:pPr marL="0" indent="0">
              <a:buNone/>
            </a:pPr>
            <a:endParaRPr lang="en-GB" sz="1200" b="0" i="0" u="none" strike="noStrike" dirty="0">
              <a:solidFill>
                <a:srgbClr val="3C2F6F"/>
              </a:solidFill>
              <a:effectLst/>
            </a:endParaRPr>
          </a:p>
          <a:p>
            <a:pPr marL="0" indent="0">
              <a:buNone/>
            </a:pPr>
            <a:r>
              <a:rPr lang="en-GB" sz="1200" b="0" i="0" u="none" strike="noStrike" dirty="0">
                <a:solidFill>
                  <a:srgbClr val="3C2F6F"/>
                </a:solidFill>
                <a:effectLst/>
              </a:rPr>
              <a:t>The pulse survey was sent out to 829 academic and professional staff; we heard from 108 staff members, which translates as a 13% response rate. Therefore, the sample provides a 95% confidence level at a 9% margin of error.</a:t>
            </a:r>
            <a:endParaRPr lang="en-GB" sz="1200" dirty="0">
              <a:solidFill>
                <a:srgbClr val="3C2F6F"/>
              </a:solidFill>
              <a:effectLst/>
            </a:endParaRPr>
          </a:p>
          <a:p>
            <a:pPr marL="0" indent="0">
              <a:buNone/>
            </a:pPr>
            <a:endParaRPr lang="en-GB" sz="1200" b="0" i="0" u="none" strike="noStrike" dirty="0">
              <a:solidFill>
                <a:srgbClr val="3C2F6F"/>
              </a:solidFill>
              <a:effectLst/>
            </a:endParaRPr>
          </a:p>
          <a:p>
            <a:pPr marL="0" indent="0">
              <a:buNone/>
            </a:pPr>
            <a:r>
              <a:rPr lang="en-GB" sz="1200" b="0" i="0" u="none" strike="noStrike" dirty="0">
                <a:solidFill>
                  <a:srgbClr val="3C2F6F"/>
                </a:solidFill>
                <a:effectLst/>
              </a:rPr>
              <a:t>The survey asked a total of 20 </a:t>
            </a:r>
            <a:r>
              <a:rPr lang="en-GB" sz="1200" b="0" i="0" u="none" strike="noStrike" dirty="0">
                <a:solidFill>
                  <a:srgbClr val="544587"/>
                </a:solidFill>
                <a:effectLst/>
              </a:rPr>
              <a:t>questions</a:t>
            </a:r>
            <a:r>
              <a:rPr lang="en-GB" sz="1200" b="0" i="0" u="none" strike="noStrike" dirty="0">
                <a:solidFill>
                  <a:srgbClr val="3C2F6F"/>
                </a:solidFill>
                <a:effectLst/>
              </a:rPr>
              <a:t>, These were a mixture of agree and disagree statements on a 6-point scale</a:t>
            </a:r>
          </a:p>
          <a:p>
            <a:pPr marL="0" indent="0">
              <a:buNone/>
            </a:pPr>
            <a:endParaRPr lang="en-GB" sz="1200" dirty="0">
              <a:solidFill>
                <a:srgbClr val="3C2F6F"/>
              </a:solidFill>
              <a:effectLst/>
            </a:endParaRPr>
          </a:p>
          <a:p>
            <a:pPr marL="0" indent="0">
              <a:buNone/>
            </a:pPr>
            <a:r>
              <a:rPr lang="en-GB" sz="1200" b="0" i="0" u="none" strike="noStrike" dirty="0">
                <a:solidFill>
                  <a:srgbClr val="3C2F6F"/>
                </a:solidFill>
                <a:effectLst/>
              </a:rPr>
              <a:t>The key objectives were threefold:</a:t>
            </a:r>
          </a:p>
          <a:p>
            <a:pPr marL="0" indent="0">
              <a:buNone/>
            </a:pPr>
            <a:endParaRPr lang="en-GB" sz="1200" b="0" i="0" u="none" strike="noStrike" dirty="0">
              <a:solidFill>
                <a:srgbClr val="3C2F6F"/>
              </a:solidFill>
              <a:effectLst/>
            </a:endParaRPr>
          </a:p>
          <a:p>
            <a:pPr marL="0" indent="0">
              <a:buNone/>
            </a:pPr>
            <a:r>
              <a:rPr lang="en-GB" sz="1200" b="0" i="0" u="none" strike="noStrike" dirty="0">
                <a:solidFill>
                  <a:srgbClr val="3C2F6F"/>
                </a:solidFill>
                <a:effectLst/>
              </a:rPr>
              <a:t>	</a:t>
            </a:r>
            <a:r>
              <a:rPr lang="en-GB" sz="1200" b="0" i="1" u="none" strike="noStrike" dirty="0">
                <a:solidFill>
                  <a:srgbClr val="3C2F6F"/>
                </a:solidFill>
                <a:effectLst/>
              </a:rPr>
              <a:t>• To examine how an institution can encourage a new culture to evolve</a:t>
            </a:r>
            <a:endParaRPr lang="en-GB" sz="1200" i="1" dirty="0">
              <a:solidFill>
                <a:srgbClr val="3C2F6F"/>
              </a:solidFill>
              <a:effectLst/>
            </a:endParaRPr>
          </a:p>
          <a:p>
            <a:pPr marL="0" indent="0">
              <a:buNone/>
            </a:pPr>
            <a:r>
              <a:rPr lang="en-GB" sz="1200" b="0" i="1" u="none" strike="noStrike" dirty="0">
                <a:solidFill>
                  <a:srgbClr val="3C2F6F"/>
                </a:solidFill>
                <a:effectLst/>
              </a:rPr>
              <a:t>	• To investigate the differences in the facilitation of cultural transformation between four diverse Academic 		   Schools </a:t>
            </a:r>
            <a:endParaRPr lang="en-GB" sz="1200" i="1" dirty="0">
              <a:solidFill>
                <a:srgbClr val="3C2F6F"/>
              </a:solidFill>
              <a:effectLst/>
            </a:endParaRPr>
          </a:p>
          <a:p>
            <a:pPr marL="0" indent="0">
              <a:buNone/>
            </a:pPr>
            <a:r>
              <a:rPr lang="en-GB" sz="1200" b="0" i="1" u="none" strike="noStrike" dirty="0">
                <a:solidFill>
                  <a:srgbClr val="3C2F6F"/>
                </a:solidFill>
                <a:effectLst/>
              </a:rPr>
              <a:t>	• To measure the impact in relation to benefits to staff in terms of wellbeing, a sense of belonging, value, and 	   career development.</a:t>
            </a:r>
            <a:endParaRPr lang="en-GB" sz="1200" i="1" dirty="0">
              <a:solidFill>
                <a:srgbClr val="3C2F6F"/>
              </a:solidFill>
              <a:effectLst/>
            </a:endParaRPr>
          </a:p>
          <a:p>
            <a:endParaRPr lang="en-US" sz="1200"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pic>
        <p:nvPicPr>
          <p:cNvPr id="3" name="Picture 2">
            <a:extLst>
              <a:ext uri="{FF2B5EF4-FFF2-40B4-BE49-F238E27FC236}">
                <a16:creationId xmlns:a16="http://schemas.microsoft.com/office/drawing/2014/main" id="{83141CC2-5021-0A45-33E4-2DFBEE4E9D7D}"/>
              </a:ext>
            </a:extLst>
          </p:cNvPr>
          <p:cNvPicPr>
            <a:picLocks noChangeAspect="1"/>
          </p:cNvPicPr>
          <p:nvPr/>
        </p:nvPicPr>
        <p:blipFill>
          <a:blip r:embed="rId4"/>
          <a:stretch>
            <a:fillRect/>
          </a:stretch>
        </p:blipFill>
        <p:spPr>
          <a:xfrm>
            <a:off x="7758113" y="60888"/>
            <a:ext cx="1058118" cy="1061754"/>
          </a:xfrm>
          <a:prstGeom prst="rect">
            <a:avLst/>
          </a:prstGeom>
        </p:spPr>
      </p:pic>
    </p:spTree>
    <p:extLst>
      <p:ext uri="{BB962C8B-B14F-4D97-AF65-F5344CB8AC3E}">
        <p14:creationId xmlns:p14="http://schemas.microsoft.com/office/powerpoint/2010/main" val="2852547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Analytical Approach</a:t>
            </a:r>
          </a:p>
        </p:txBody>
      </p:sp>
      <p:sp>
        <p:nvSpPr>
          <p:cNvPr id="10242" name="Content Placeholder 2"/>
          <p:cNvSpPr>
            <a:spLocks noGrp="1"/>
          </p:cNvSpPr>
          <p:nvPr>
            <p:ph idx="1"/>
          </p:nvPr>
        </p:nvSpPr>
        <p:spPr>
          <a:xfrm>
            <a:off x="457200" y="1082119"/>
            <a:ext cx="8229600" cy="3237994"/>
          </a:xfrm>
        </p:spPr>
        <p:txBody>
          <a:bodyPr/>
          <a:lstStyle/>
          <a:p>
            <a:pPr>
              <a:buFont typeface="Arial" panose="020B0604020202020204" pitchFamily="34" charset="0"/>
              <a:buChar char="•"/>
            </a:pPr>
            <a:r>
              <a:rPr lang="en-GB" sz="1600" b="0" i="0" u="none" strike="noStrike" dirty="0">
                <a:solidFill>
                  <a:srgbClr val="3C2F6F"/>
                </a:solidFill>
                <a:effectLst/>
              </a:rPr>
              <a:t>A three-stage thematic analysis was used</a:t>
            </a:r>
            <a:endParaRPr lang="en-GB" sz="1600" dirty="0"/>
          </a:p>
          <a:p>
            <a:pPr>
              <a:buFont typeface="Arial" panose="020B0604020202020204" pitchFamily="34" charset="0"/>
              <a:buChar char="•"/>
            </a:pPr>
            <a:r>
              <a:rPr lang="en-GB" sz="1600" b="0" i="0" u="none" strike="noStrike" dirty="0">
                <a:solidFill>
                  <a:srgbClr val="3C2F6F"/>
                </a:solidFill>
                <a:effectLst/>
              </a:rPr>
              <a:t>The first stage was Pattern Coding in Annotated Transcripts (Miles &amp; Huberman, 1994). </a:t>
            </a:r>
            <a:endParaRPr lang="en-GB" sz="1600" dirty="0"/>
          </a:p>
          <a:p>
            <a:pPr>
              <a:buFont typeface="Arial" panose="020B0604020202020204" pitchFamily="34" charset="0"/>
              <a:buChar char="•"/>
            </a:pPr>
            <a:r>
              <a:rPr lang="en-GB" sz="1600" b="0" i="0" u="none" strike="noStrike" dirty="0">
                <a:solidFill>
                  <a:srgbClr val="3C2F6F"/>
                </a:solidFill>
                <a:effectLst/>
              </a:rPr>
              <a:t>This was followed by </a:t>
            </a:r>
            <a:r>
              <a:rPr lang="en-GB" sz="1600" b="0" i="0" u="none" strike="noStrike" dirty="0" err="1">
                <a:solidFill>
                  <a:srgbClr val="3C2F6F"/>
                </a:solidFill>
                <a:effectLst/>
              </a:rPr>
              <a:t>Invivo</a:t>
            </a:r>
            <a:r>
              <a:rPr lang="en-GB" sz="1600" b="0" i="0" u="none" strike="noStrike" dirty="0">
                <a:solidFill>
                  <a:srgbClr val="3C2F6F"/>
                </a:solidFill>
                <a:effectLst/>
              </a:rPr>
              <a:t> Coding in NVivo software (Stringer, 2013). (Guest et al. 2011).</a:t>
            </a:r>
            <a:endParaRPr lang="en-GB" sz="1600" dirty="0"/>
          </a:p>
          <a:p>
            <a:pPr>
              <a:buFont typeface="Arial" panose="020B0604020202020204" pitchFamily="34" charset="0"/>
              <a:buChar char="•"/>
            </a:pPr>
            <a:r>
              <a:rPr lang="en-GB" sz="1600" b="0" i="0" u="none" strike="noStrike" dirty="0">
                <a:solidFill>
                  <a:srgbClr val="3C2F6F"/>
                </a:solidFill>
                <a:effectLst/>
              </a:rPr>
              <a:t>Finally a written thematic analysis identified primary themes and values </a:t>
            </a:r>
            <a:endParaRPr lang="en-GB" sz="1600" dirty="0"/>
          </a:p>
          <a:p>
            <a:pPr>
              <a:buFont typeface="Arial" panose="020B0604020202020204" pitchFamily="34" charset="0"/>
              <a:buChar char="•"/>
            </a:pPr>
            <a:r>
              <a:rPr lang="en-GB" sz="1600" b="0" i="0" u="none" strike="noStrike" dirty="0">
                <a:solidFill>
                  <a:srgbClr val="3C2F6F"/>
                </a:solidFill>
                <a:effectLst/>
              </a:rPr>
              <a:t>Through the analysis initial key markers that help drive the success of transformational change were drawn out</a:t>
            </a:r>
            <a:endParaRPr lang="en-GB" sz="1600" dirty="0"/>
          </a:p>
          <a:p>
            <a:pPr>
              <a:buFont typeface="Arial" panose="020B0604020202020204" pitchFamily="34" charset="0"/>
              <a:buChar char="•"/>
            </a:pPr>
            <a:r>
              <a:rPr lang="en-GB" sz="1600" b="0" i="0" u="none" strike="noStrike" dirty="0">
                <a:solidFill>
                  <a:srgbClr val="3C2F6F"/>
                </a:solidFill>
                <a:effectLst/>
              </a:rPr>
              <a:t>The analysis also helped identify critical positive values that enable change</a:t>
            </a:r>
            <a:endParaRPr lang="en-GB" sz="1600" dirty="0"/>
          </a:p>
          <a:p>
            <a:pPr>
              <a:buFont typeface="Arial" panose="020B0604020202020204" pitchFamily="34" charset="0"/>
              <a:buChar char="•"/>
            </a:pPr>
            <a:r>
              <a:rPr lang="en-GB" sz="1600" b="0" i="0" u="none" strike="noStrike" dirty="0">
                <a:solidFill>
                  <a:srgbClr val="3C2F6F"/>
                </a:solidFill>
                <a:effectLst/>
              </a:rPr>
              <a:t>The analysis was then also combined against the data from the focus group analysis</a:t>
            </a:r>
            <a:endParaRPr lang="en-GB" sz="1600" dirty="0"/>
          </a:p>
          <a:p>
            <a:pPr>
              <a:buFont typeface="Arial" panose="020B0604020202020204" pitchFamily="34" charset="0"/>
              <a:buChar char="•"/>
            </a:pPr>
            <a:r>
              <a:rPr lang="en-GB" sz="1600" b="0" i="0" u="none" strike="noStrike" dirty="0">
                <a:solidFill>
                  <a:srgbClr val="3C2F6F"/>
                </a:solidFill>
                <a:effectLst/>
              </a:rPr>
              <a:t>These values were then mapped against the Salford Behaviours framework</a:t>
            </a:r>
            <a:endParaRPr lang="en-GB" sz="1600" dirty="0"/>
          </a:p>
          <a:p>
            <a:endParaRPr lang="en-US" sz="1200"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pic>
        <p:nvPicPr>
          <p:cNvPr id="3" name="Picture 2">
            <a:extLst>
              <a:ext uri="{FF2B5EF4-FFF2-40B4-BE49-F238E27FC236}">
                <a16:creationId xmlns:a16="http://schemas.microsoft.com/office/drawing/2014/main" id="{A56066C1-7B90-0D3F-FD35-60B421F5D87D}"/>
              </a:ext>
            </a:extLst>
          </p:cNvPr>
          <p:cNvPicPr>
            <a:picLocks noChangeAspect="1"/>
          </p:cNvPicPr>
          <p:nvPr/>
        </p:nvPicPr>
        <p:blipFill>
          <a:blip r:embed="rId4"/>
          <a:stretch>
            <a:fillRect/>
          </a:stretch>
        </p:blipFill>
        <p:spPr>
          <a:xfrm>
            <a:off x="7651066" y="219164"/>
            <a:ext cx="1249937" cy="1208445"/>
          </a:xfrm>
          <a:prstGeom prst="rect">
            <a:avLst/>
          </a:prstGeom>
        </p:spPr>
      </p:pic>
    </p:spTree>
    <p:extLst>
      <p:ext uri="{BB962C8B-B14F-4D97-AF65-F5344CB8AC3E}">
        <p14:creationId xmlns:p14="http://schemas.microsoft.com/office/powerpoint/2010/main" val="108954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Results Overview</a:t>
            </a:r>
          </a:p>
        </p:txBody>
      </p:sp>
      <p:sp>
        <p:nvSpPr>
          <p:cNvPr id="10242" name="Content Placeholder 2"/>
          <p:cNvSpPr>
            <a:spLocks noGrp="1"/>
          </p:cNvSpPr>
          <p:nvPr>
            <p:ph idx="1"/>
          </p:nvPr>
        </p:nvSpPr>
        <p:spPr>
          <a:xfrm>
            <a:off x="457200" y="1082119"/>
            <a:ext cx="8229600" cy="3237994"/>
          </a:xfrm>
        </p:spPr>
        <p:txBody>
          <a:bodyPr/>
          <a:lstStyle/>
          <a:p>
            <a:pPr>
              <a:buFont typeface="Arial" panose="020B0604020202020204" pitchFamily="34" charset="0"/>
              <a:buChar char="•"/>
            </a:pPr>
            <a:r>
              <a:rPr lang="en-GB" sz="1200" b="0" i="0" u="none" strike="noStrike" dirty="0">
                <a:solidFill>
                  <a:srgbClr val="3C2F6F"/>
                </a:solidFill>
                <a:effectLst/>
              </a:rPr>
              <a:t>58.9% of respondents agree that ESS has impacted student success</a:t>
            </a:r>
          </a:p>
          <a:p>
            <a:pPr>
              <a:buFont typeface="Arial" panose="020B0604020202020204" pitchFamily="34" charset="0"/>
              <a:buChar char="•"/>
            </a:pPr>
            <a:endParaRPr lang="en-GB" sz="500" dirty="0"/>
          </a:p>
          <a:p>
            <a:pPr>
              <a:buFont typeface="Arial" panose="020B0604020202020204" pitchFamily="34" charset="0"/>
              <a:buChar char="•"/>
            </a:pPr>
            <a:r>
              <a:rPr lang="en-GB" sz="1200" b="0" i="0" u="none" strike="noStrike" dirty="0">
                <a:solidFill>
                  <a:srgbClr val="3C2F6F"/>
                </a:solidFill>
                <a:effectLst/>
              </a:rPr>
              <a:t>72.9 % of respondents agree that ESS was the appropriate approach for Salford to address external HE policy changes</a:t>
            </a:r>
          </a:p>
          <a:p>
            <a:pPr>
              <a:buFont typeface="Arial" panose="020B0604020202020204" pitchFamily="34" charset="0"/>
              <a:buChar char="•"/>
            </a:pPr>
            <a:endParaRPr lang="en-GB" sz="800" dirty="0"/>
          </a:p>
          <a:p>
            <a:pPr>
              <a:buFont typeface="Arial" panose="020B0604020202020204" pitchFamily="34" charset="0"/>
              <a:buChar char="•"/>
            </a:pPr>
            <a:r>
              <a:rPr lang="en-GB" sz="1200" b="0" i="0" u="none" strike="noStrike" dirty="0">
                <a:solidFill>
                  <a:srgbClr val="3C2F6F"/>
                </a:solidFill>
                <a:effectLst/>
              </a:rPr>
              <a:t>62.6% of respondents agree that ESS brought student outcome delivery under a single framework</a:t>
            </a:r>
          </a:p>
          <a:p>
            <a:pPr>
              <a:buFont typeface="Arial" panose="020B0604020202020204" pitchFamily="34" charset="0"/>
              <a:buChar char="•"/>
            </a:pPr>
            <a:endParaRPr lang="en-GB" sz="800" dirty="0"/>
          </a:p>
          <a:p>
            <a:pPr>
              <a:buFont typeface="Arial" panose="020B0604020202020204" pitchFamily="34" charset="0"/>
              <a:buChar char="•"/>
            </a:pPr>
            <a:r>
              <a:rPr lang="en-GB" sz="1200" b="0" i="0" u="none" strike="noStrike" dirty="0">
                <a:solidFill>
                  <a:srgbClr val="3C2F6F"/>
                </a:solidFill>
                <a:effectLst/>
              </a:rPr>
              <a:t>60% of respondents agree that their area was prepared for the cultural change required to facilitate ESS</a:t>
            </a:r>
          </a:p>
          <a:p>
            <a:pPr>
              <a:buFont typeface="Arial" panose="020B0604020202020204" pitchFamily="34" charset="0"/>
              <a:buChar char="•"/>
            </a:pPr>
            <a:endParaRPr lang="en-GB" sz="500" dirty="0"/>
          </a:p>
          <a:p>
            <a:pPr>
              <a:buFont typeface="Arial" panose="020B0604020202020204" pitchFamily="34" charset="0"/>
              <a:buChar char="•"/>
            </a:pPr>
            <a:r>
              <a:rPr lang="en-GB" sz="1200" b="0" i="0" u="none" strike="noStrike" dirty="0">
                <a:solidFill>
                  <a:srgbClr val="3C2F6F"/>
                </a:solidFill>
                <a:effectLst/>
              </a:rPr>
              <a:t>66.6% of respondents agreed that the culture of their area contributed to the implementation of ESS</a:t>
            </a:r>
          </a:p>
          <a:p>
            <a:pPr>
              <a:buFont typeface="Arial" panose="020B0604020202020204" pitchFamily="34" charset="0"/>
              <a:buChar char="•"/>
            </a:pPr>
            <a:endParaRPr lang="en-GB" sz="500" dirty="0"/>
          </a:p>
          <a:p>
            <a:pPr>
              <a:buFont typeface="Arial" panose="020B0604020202020204" pitchFamily="34" charset="0"/>
              <a:buChar char="•"/>
            </a:pPr>
            <a:r>
              <a:rPr lang="en-GB" sz="1200" b="0" i="0" u="none" strike="noStrike" dirty="0">
                <a:solidFill>
                  <a:srgbClr val="3C2F6F"/>
                </a:solidFill>
                <a:effectLst/>
              </a:rPr>
              <a:t>Communication, challenge and collaboration were the top three keywords respondents associated with the cultural change in their area following ESS</a:t>
            </a:r>
          </a:p>
          <a:p>
            <a:pPr>
              <a:buFont typeface="Arial" panose="020B0604020202020204" pitchFamily="34" charset="0"/>
              <a:buChar char="•"/>
            </a:pPr>
            <a:endParaRPr lang="en-GB" sz="500" dirty="0"/>
          </a:p>
          <a:p>
            <a:pPr>
              <a:buFont typeface="Arial" panose="020B0604020202020204" pitchFamily="34" charset="0"/>
              <a:buChar char="•"/>
            </a:pPr>
            <a:r>
              <a:rPr lang="en-GB" sz="1200" b="0" i="0" u="none" strike="noStrike" dirty="0">
                <a:solidFill>
                  <a:srgbClr val="3C2F6F"/>
                </a:solidFill>
                <a:effectLst/>
              </a:rPr>
              <a:t>The primary strength themes are 'The Student Experience' and 'Inclusive Solutions', highlighting student outcomes and collaborative working as key drivers</a:t>
            </a:r>
          </a:p>
          <a:p>
            <a:pPr>
              <a:buFont typeface="Arial" panose="020B0604020202020204" pitchFamily="34" charset="0"/>
              <a:buChar char="•"/>
            </a:pPr>
            <a:endParaRPr lang="en-GB" sz="500" dirty="0"/>
          </a:p>
          <a:p>
            <a:pPr>
              <a:buFont typeface="Arial" panose="020B0604020202020204" pitchFamily="34" charset="0"/>
              <a:buChar char="•"/>
            </a:pPr>
            <a:r>
              <a:rPr lang="en-GB" sz="1200" b="0" i="0" u="none" strike="noStrike" dirty="0">
                <a:solidFill>
                  <a:srgbClr val="3C2F6F"/>
                </a:solidFill>
                <a:effectLst/>
              </a:rPr>
              <a:t>The primary improvement themes are 'Divisions' and 'Impact on Staff', highlighting communication, inclusion and support as key areas of focus</a:t>
            </a:r>
            <a:endParaRPr lang="en-GB" sz="1200" dirty="0"/>
          </a:p>
          <a:p>
            <a:endParaRPr lang="en-US" sz="1200"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pic>
        <p:nvPicPr>
          <p:cNvPr id="3" name="Picture 2">
            <a:extLst>
              <a:ext uri="{FF2B5EF4-FFF2-40B4-BE49-F238E27FC236}">
                <a16:creationId xmlns:a16="http://schemas.microsoft.com/office/drawing/2014/main" id="{6C19A19A-BAB2-80F8-30E1-7677BDD6AE60}"/>
              </a:ext>
            </a:extLst>
          </p:cNvPr>
          <p:cNvPicPr>
            <a:picLocks noChangeAspect="1"/>
          </p:cNvPicPr>
          <p:nvPr/>
        </p:nvPicPr>
        <p:blipFill>
          <a:blip r:embed="rId4"/>
          <a:stretch>
            <a:fillRect/>
          </a:stretch>
        </p:blipFill>
        <p:spPr>
          <a:xfrm>
            <a:off x="7764893" y="34326"/>
            <a:ext cx="1294328" cy="1231330"/>
          </a:xfrm>
          <a:prstGeom prst="rect">
            <a:avLst/>
          </a:prstGeom>
        </p:spPr>
      </p:pic>
    </p:spTree>
    <p:extLst>
      <p:ext uri="{BB962C8B-B14F-4D97-AF65-F5344CB8AC3E}">
        <p14:creationId xmlns:p14="http://schemas.microsoft.com/office/powerpoint/2010/main" val="198859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Primary Strength Themes</a:t>
            </a:r>
          </a:p>
        </p:txBody>
      </p:sp>
      <p:sp>
        <p:nvSpPr>
          <p:cNvPr id="10242" name="Content Placeholder 2"/>
          <p:cNvSpPr>
            <a:spLocks noGrp="1"/>
          </p:cNvSpPr>
          <p:nvPr>
            <p:ph idx="1"/>
          </p:nvPr>
        </p:nvSpPr>
        <p:spPr>
          <a:xfrm>
            <a:off x="1269663" y="1613176"/>
            <a:ext cx="7051780" cy="1170575"/>
          </a:xfrm>
        </p:spPr>
        <p:txBody>
          <a:bodyPr/>
          <a:lstStyle/>
          <a:p>
            <a:pPr marL="0" indent="0">
              <a:buNone/>
            </a:pPr>
            <a:r>
              <a:rPr lang="en-GB" sz="1600" b="1" i="1" u="none" strike="noStrike" dirty="0">
                <a:solidFill>
                  <a:srgbClr val="3C2F6F"/>
                </a:solidFill>
                <a:effectLst/>
              </a:rPr>
              <a:t>A highly positive, valued-based theme focused on a collaborative "working together" way. A truly open and inclusive approach to communication, practice and creating solutions together. The realisation of a partnership approach.</a:t>
            </a:r>
            <a:endParaRPr lang="en-US" sz="16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20209" y="100978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544587"/>
                </a:solidFill>
                <a:latin typeface="Arial" charset="0"/>
              </a:rPr>
              <a:t>INCLUSIVE SOLUTIONS</a:t>
            </a:r>
          </a:p>
        </p:txBody>
      </p:sp>
      <p:sp>
        <p:nvSpPr>
          <p:cNvPr id="7" name="Title 1">
            <a:extLst>
              <a:ext uri="{FF2B5EF4-FFF2-40B4-BE49-F238E27FC236}">
                <a16:creationId xmlns:a16="http://schemas.microsoft.com/office/drawing/2014/main" id="{14D80D9E-A34D-271D-B6CF-D45AC6A3BCD6}"/>
              </a:ext>
            </a:extLst>
          </p:cNvPr>
          <p:cNvSpPr txBox="1">
            <a:spLocks/>
          </p:cNvSpPr>
          <p:nvPr/>
        </p:nvSpPr>
        <p:spPr bwMode="auto">
          <a:xfrm>
            <a:off x="1269663" y="2823727"/>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544587"/>
                </a:solidFill>
                <a:latin typeface="Arial" charset="0"/>
              </a:rPr>
              <a:t>THE STUDENT EXPERIENCE</a:t>
            </a:r>
          </a:p>
        </p:txBody>
      </p:sp>
      <p:sp>
        <p:nvSpPr>
          <p:cNvPr id="9" name="Content Placeholder 2">
            <a:extLst>
              <a:ext uri="{FF2B5EF4-FFF2-40B4-BE49-F238E27FC236}">
                <a16:creationId xmlns:a16="http://schemas.microsoft.com/office/drawing/2014/main" id="{C13B045D-5B7F-7F5F-DF84-D189671EF9C4}"/>
              </a:ext>
            </a:extLst>
          </p:cNvPr>
          <p:cNvSpPr txBox="1">
            <a:spLocks/>
          </p:cNvSpPr>
          <p:nvPr/>
        </p:nvSpPr>
        <p:spPr bwMode="auto">
          <a:xfrm>
            <a:off x="1312053" y="3439357"/>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i="1" u="none" strike="noStrike" dirty="0">
                <a:solidFill>
                  <a:srgbClr val="3C2F6F"/>
                </a:solidFill>
                <a:effectLst/>
              </a:rPr>
              <a:t>Underpins the key motivations and values of the institution: a positive student experience with clear outcomes. High-quality higher education is driven by staff commitment and passion that is central to Salford's workplace culture.</a:t>
            </a:r>
            <a:endParaRPr lang="en-US" sz="1600" i="1" dirty="0">
              <a:latin typeface="Arial" charset="0"/>
            </a:endParaRPr>
          </a:p>
        </p:txBody>
      </p:sp>
      <p:pic>
        <p:nvPicPr>
          <p:cNvPr id="3" name="Picture 2">
            <a:extLst>
              <a:ext uri="{FF2B5EF4-FFF2-40B4-BE49-F238E27FC236}">
                <a16:creationId xmlns:a16="http://schemas.microsoft.com/office/drawing/2014/main" id="{BEA23803-A5B5-822C-542B-40B88AA14E35}"/>
              </a:ext>
            </a:extLst>
          </p:cNvPr>
          <p:cNvPicPr>
            <a:picLocks noChangeAspect="1"/>
          </p:cNvPicPr>
          <p:nvPr/>
        </p:nvPicPr>
        <p:blipFill>
          <a:blip r:embed="rId4"/>
          <a:stretch>
            <a:fillRect/>
          </a:stretch>
        </p:blipFill>
        <p:spPr>
          <a:xfrm>
            <a:off x="168611" y="1359675"/>
            <a:ext cx="1076325" cy="1238250"/>
          </a:xfrm>
          <a:prstGeom prst="rect">
            <a:avLst/>
          </a:prstGeom>
        </p:spPr>
      </p:pic>
      <p:pic>
        <p:nvPicPr>
          <p:cNvPr id="11" name="Picture 10">
            <a:extLst>
              <a:ext uri="{FF2B5EF4-FFF2-40B4-BE49-F238E27FC236}">
                <a16:creationId xmlns:a16="http://schemas.microsoft.com/office/drawing/2014/main" id="{685F2C91-9158-1F01-E33D-B747E2E1578E}"/>
              </a:ext>
            </a:extLst>
          </p:cNvPr>
          <p:cNvPicPr>
            <a:picLocks noChangeAspect="1"/>
          </p:cNvPicPr>
          <p:nvPr/>
        </p:nvPicPr>
        <p:blipFill>
          <a:blip r:embed="rId5"/>
          <a:stretch>
            <a:fillRect/>
          </a:stretch>
        </p:blipFill>
        <p:spPr>
          <a:xfrm>
            <a:off x="168611" y="3038039"/>
            <a:ext cx="1095375" cy="1285875"/>
          </a:xfrm>
          <a:prstGeom prst="rect">
            <a:avLst/>
          </a:prstGeom>
        </p:spPr>
      </p:pic>
    </p:spTree>
    <p:extLst>
      <p:ext uri="{BB962C8B-B14F-4D97-AF65-F5344CB8AC3E}">
        <p14:creationId xmlns:p14="http://schemas.microsoft.com/office/powerpoint/2010/main" val="633606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005870"/>
                </a:solidFill>
                <a:latin typeface="Arial" charset="0"/>
              </a:rPr>
              <a:t>Secondary Strength Themes</a:t>
            </a:r>
          </a:p>
        </p:txBody>
      </p:sp>
      <p:sp>
        <p:nvSpPr>
          <p:cNvPr id="10242" name="Content Placeholder 2"/>
          <p:cNvSpPr>
            <a:spLocks noGrp="1"/>
          </p:cNvSpPr>
          <p:nvPr>
            <p:ph idx="1"/>
          </p:nvPr>
        </p:nvSpPr>
        <p:spPr>
          <a:xfrm>
            <a:off x="1269663" y="1613176"/>
            <a:ext cx="7051780" cy="1170575"/>
          </a:xfrm>
        </p:spPr>
        <p:txBody>
          <a:bodyPr/>
          <a:lstStyle/>
          <a:p>
            <a:pPr marL="0" indent="0">
              <a:buNone/>
            </a:pPr>
            <a:r>
              <a:rPr lang="en-GB" sz="1600" b="1" i="1" u="none" strike="noStrike" dirty="0">
                <a:solidFill>
                  <a:srgbClr val="005870"/>
                </a:solidFill>
                <a:effectLst/>
              </a:rPr>
              <a:t>Open and reciprocal conversations to ensure staff are; supported, heard, understood and valued. This was a central element to staff belonging and overall well-being. </a:t>
            </a:r>
            <a:endParaRPr lang="en-US" sz="1600" i="1" dirty="0">
              <a:solidFill>
                <a:srgbClr val="005870"/>
              </a:solidFill>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20209" y="1009783"/>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005870"/>
                </a:solidFill>
                <a:latin typeface="Arial" charset="0"/>
              </a:rPr>
              <a:t>BEING HEARD AND VALUED</a:t>
            </a:r>
          </a:p>
        </p:txBody>
      </p:sp>
      <p:sp>
        <p:nvSpPr>
          <p:cNvPr id="7" name="Title 1">
            <a:extLst>
              <a:ext uri="{FF2B5EF4-FFF2-40B4-BE49-F238E27FC236}">
                <a16:creationId xmlns:a16="http://schemas.microsoft.com/office/drawing/2014/main" id="{14D80D9E-A34D-271D-B6CF-D45AC6A3BCD6}"/>
              </a:ext>
            </a:extLst>
          </p:cNvPr>
          <p:cNvSpPr txBox="1">
            <a:spLocks/>
          </p:cNvSpPr>
          <p:nvPr/>
        </p:nvSpPr>
        <p:spPr bwMode="auto">
          <a:xfrm>
            <a:off x="1312053" y="2725044"/>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500" b="1" dirty="0">
                <a:solidFill>
                  <a:srgbClr val="005870"/>
                </a:solidFill>
                <a:latin typeface="Arial" charset="0"/>
              </a:rPr>
              <a:t>FOCUS AND DIRECTION</a:t>
            </a:r>
          </a:p>
        </p:txBody>
      </p:sp>
      <p:sp>
        <p:nvSpPr>
          <p:cNvPr id="9" name="Content Placeholder 2">
            <a:extLst>
              <a:ext uri="{FF2B5EF4-FFF2-40B4-BE49-F238E27FC236}">
                <a16:creationId xmlns:a16="http://schemas.microsoft.com/office/drawing/2014/main" id="{C13B045D-5B7F-7F5F-DF84-D189671EF9C4}"/>
              </a:ext>
            </a:extLst>
          </p:cNvPr>
          <p:cNvSpPr txBox="1">
            <a:spLocks/>
          </p:cNvSpPr>
          <p:nvPr/>
        </p:nvSpPr>
        <p:spPr bwMode="auto">
          <a:xfrm>
            <a:off x="1312053" y="3324300"/>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600" b="1" i="1" u="none" strike="noStrike" dirty="0">
                <a:solidFill>
                  <a:srgbClr val="005870"/>
                </a:solidFill>
                <a:effectLst/>
              </a:rPr>
              <a:t>Clear and effective communication, planning and delivery to establish agreed priorities that inform focus, vision and direction.</a:t>
            </a:r>
            <a:endParaRPr lang="en-US" sz="1600" i="1" dirty="0">
              <a:solidFill>
                <a:srgbClr val="005870"/>
              </a:solidFill>
              <a:latin typeface="Arial" charset="0"/>
            </a:endParaRPr>
          </a:p>
        </p:txBody>
      </p:sp>
      <p:pic>
        <p:nvPicPr>
          <p:cNvPr id="8" name="Picture 7">
            <a:extLst>
              <a:ext uri="{FF2B5EF4-FFF2-40B4-BE49-F238E27FC236}">
                <a16:creationId xmlns:a16="http://schemas.microsoft.com/office/drawing/2014/main" id="{51497A86-6D46-F986-5826-6E6E9BCDEEA6}"/>
              </a:ext>
            </a:extLst>
          </p:cNvPr>
          <p:cNvPicPr>
            <a:picLocks noChangeAspect="1"/>
          </p:cNvPicPr>
          <p:nvPr/>
        </p:nvPicPr>
        <p:blipFill>
          <a:blip r:embed="rId4"/>
          <a:stretch>
            <a:fillRect/>
          </a:stretch>
        </p:blipFill>
        <p:spPr>
          <a:xfrm>
            <a:off x="107613" y="1252670"/>
            <a:ext cx="1162050" cy="1228725"/>
          </a:xfrm>
          <a:prstGeom prst="rect">
            <a:avLst/>
          </a:prstGeom>
        </p:spPr>
      </p:pic>
      <p:pic>
        <p:nvPicPr>
          <p:cNvPr id="12" name="Picture 11">
            <a:extLst>
              <a:ext uri="{FF2B5EF4-FFF2-40B4-BE49-F238E27FC236}">
                <a16:creationId xmlns:a16="http://schemas.microsoft.com/office/drawing/2014/main" id="{499B01DD-17DC-D3F8-2D25-7B6ED64C5E3A}"/>
              </a:ext>
            </a:extLst>
          </p:cNvPr>
          <p:cNvPicPr>
            <a:picLocks noChangeAspect="1"/>
          </p:cNvPicPr>
          <p:nvPr/>
        </p:nvPicPr>
        <p:blipFill>
          <a:blip r:embed="rId5"/>
          <a:stretch>
            <a:fillRect/>
          </a:stretch>
        </p:blipFill>
        <p:spPr>
          <a:xfrm>
            <a:off x="38857" y="2662106"/>
            <a:ext cx="1219200" cy="1362075"/>
          </a:xfrm>
          <a:prstGeom prst="rect">
            <a:avLst/>
          </a:prstGeom>
        </p:spPr>
      </p:pic>
    </p:spTree>
    <p:extLst>
      <p:ext uri="{BB962C8B-B14F-4D97-AF65-F5344CB8AC3E}">
        <p14:creationId xmlns:p14="http://schemas.microsoft.com/office/powerpoint/2010/main" val="405614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b="1" dirty="0">
                <a:solidFill>
                  <a:srgbClr val="544587"/>
                </a:solidFill>
                <a:latin typeface="Arial" charset="0"/>
              </a:rPr>
              <a:t>Barrier Themes</a:t>
            </a:r>
          </a:p>
        </p:txBody>
      </p:sp>
      <p:sp>
        <p:nvSpPr>
          <p:cNvPr id="10242" name="Content Placeholder 2"/>
          <p:cNvSpPr>
            <a:spLocks noGrp="1"/>
          </p:cNvSpPr>
          <p:nvPr>
            <p:ph idx="1"/>
          </p:nvPr>
        </p:nvSpPr>
        <p:spPr>
          <a:xfrm>
            <a:off x="1269661" y="1324912"/>
            <a:ext cx="7051780" cy="1170575"/>
          </a:xfrm>
        </p:spPr>
        <p:txBody>
          <a:bodyPr/>
          <a:lstStyle/>
          <a:p>
            <a:pPr marL="0" indent="0">
              <a:buNone/>
            </a:pPr>
            <a:r>
              <a:rPr lang="en-GB" sz="1300" b="1" i="1" u="none" strike="noStrike" dirty="0">
                <a:solidFill>
                  <a:srgbClr val="3C2F6F"/>
                </a:solidFill>
                <a:effectLst/>
              </a:rPr>
              <a:t>The importance of how change 'feels' to staff, particularly in terms of workload, belonging and well-being.  The more positive the overall culture, and the closer it is to Salford Behaviours, the more positive ESS will have 'felt' to staff.</a:t>
            </a:r>
            <a:endParaRPr lang="en-US" sz="13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69663" y="1034142"/>
            <a:ext cx="2624107"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IMPACT ON STAFF</a:t>
            </a:r>
          </a:p>
        </p:txBody>
      </p:sp>
      <p:sp>
        <p:nvSpPr>
          <p:cNvPr id="15" name="Title 1">
            <a:extLst>
              <a:ext uri="{FF2B5EF4-FFF2-40B4-BE49-F238E27FC236}">
                <a16:creationId xmlns:a16="http://schemas.microsoft.com/office/drawing/2014/main" id="{27380D1C-6878-C002-6686-EAD36EB59A91}"/>
              </a:ext>
            </a:extLst>
          </p:cNvPr>
          <p:cNvSpPr txBox="1">
            <a:spLocks/>
          </p:cNvSpPr>
          <p:nvPr/>
        </p:nvSpPr>
        <p:spPr bwMode="auto">
          <a:xfrm>
            <a:off x="1269663" y="2191256"/>
            <a:ext cx="2624107"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DIVISIONS</a:t>
            </a:r>
          </a:p>
        </p:txBody>
      </p:sp>
      <p:sp>
        <p:nvSpPr>
          <p:cNvPr id="16" name="Content Placeholder 2">
            <a:extLst>
              <a:ext uri="{FF2B5EF4-FFF2-40B4-BE49-F238E27FC236}">
                <a16:creationId xmlns:a16="http://schemas.microsoft.com/office/drawing/2014/main" id="{B9F66FA9-D2E5-C27B-3FB4-077A0B343869}"/>
              </a:ext>
            </a:extLst>
          </p:cNvPr>
          <p:cNvSpPr txBox="1">
            <a:spLocks/>
          </p:cNvSpPr>
          <p:nvPr/>
        </p:nvSpPr>
        <p:spPr bwMode="auto">
          <a:xfrm>
            <a:off x="1269661" y="2495487"/>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Where gaps in communication or relationships occur, this can create frustration, confusion and ultimately divisions between different departments across the institution.  This can create silo working and an 'Us and Them' culture.</a:t>
            </a:r>
            <a:endParaRPr lang="en-US" sz="1300" i="1" dirty="0">
              <a:latin typeface="Arial" charset="0"/>
            </a:endParaRPr>
          </a:p>
        </p:txBody>
      </p:sp>
      <p:sp>
        <p:nvSpPr>
          <p:cNvPr id="17" name="Title 1">
            <a:extLst>
              <a:ext uri="{FF2B5EF4-FFF2-40B4-BE49-F238E27FC236}">
                <a16:creationId xmlns:a16="http://schemas.microsoft.com/office/drawing/2014/main" id="{BE6C1E4D-A9E0-809D-1B7C-FB3198F35B37}"/>
              </a:ext>
            </a:extLst>
          </p:cNvPr>
          <p:cNvSpPr txBox="1">
            <a:spLocks/>
          </p:cNvSpPr>
          <p:nvPr/>
        </p:nvSpPr>
        <p:spPr bwMode="auto">
          <a:xfrm>
            <a:off x="1269663" y="3382514"/>
            <a:ext cx="3023778" cy="437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OBJECTIVE EVIDENCE</a:t>
            </a:r>
          </a:p>
        </p:txBody>
      </p:sp>
      <p:sp>
        <p:nvSpPr>
          <p:cNvPr id="19" name="Content Placeholder 2">
            <a:extLst>
              <a:ext uri="{FF2B5EF4-FFF2-40B4-BE49-F238E27FC236}">
                <a16:creationId xmlns:a16="http://schemas.microsoft.com/office/drawing/2014/main" id="{F8326219-A133-F809-6681-8D7169C37A49}"/>
              </a:ext>
            </a:extLst>
          </p:cNvPr>
          <p:cNvSpPr txBox="1">
            <a:spLocks/>
          </p:cNvSpPr>
          <p:nvPr/>
        </p:nvSpPr>
        <p:spPr bwMode="auto">
          <a:xfrm>
            <a:off x="1269663" y="3719373"/>
            <a:ext cx="7051780"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300" b="1" i="1" dirty="0">
                <a:solidFill>
                  <a:srgbClr val="3C2F6F"/>
                </a:solidFill>
              </a:rPr>
              <a:t>Objective evidence is necessary to achieve staff 'buy in' of change; this may need to respond to a degree of scepticism, particularly as some prefer to consider the impact of change over a period of time.</a:t>
            </a:r>
            <a:endParaRPr lang="en-US" sz="1300" i="1" dirty="0">
              <a:latin typeface="Arial" charset="0"/>
            </a:endParaRPr>
          </a:p>
        </p:txBody>
      </p:sp>
      <p:pic>
        <p:nvPicPr>
          <p:cNvPr id="13" name="Picture 12">
            <a:extLst>
              <a:ext uri="{FF2B5EF4-FFF2-40B4-BE49-F238E27FC236}">
                <a16:creationId xmlns:a16="http://schemas.microsoft.com/office/drawing/2014/main" id="{69C07131-0169-E667-7120-DFC9418A8E1E}"/>
              </a:ext>
            </a:extLst>
          </p:cNvPr>
          <p:cNvPicPr>
            <a:picLocks noChangeAspect="1"/>
          </p:cNvPicPr>
          <p:nvPr/>
        </p:nvPicPr>
        <p:blipFill>
          <a:blip r:embed="rId4"/>
          <a:stretch>
            <a:fillRect/>
          </a:stretch>
        </p:blipFill>
        <p:spPr>
          <a:xfrm>
            <a:off x="355834" y="1049173"/>
            <a:ext cx="933450" cy="914400"/>
          </a:xfrm>
          <a:prstGeom prst="rect">
            <a:avLst/>
          </a:prstGeom>
        </p:spPr>
      </p:pic>
      <p:pic>
        <p:nvPicPr>
          <p:cNvPr id="21" name="Picture 20">
            <a:extLst>
              <a:ext uri="{FF2B5EF4-FFF2-40B4-BE49-F238E27FC236}">
                <a16:creationId xmlns:a16="http://schemas.microsoft.com/office/drawing/2014/main" id="{01304258-F40C-DF14-256B-F48D06D70CDB}"/>
              </a:ext>
            </a:extLst>
          </p:cNvPr>
          <p:cNvPicPr>
            <a:picLocks noChangeAspect="1"/>
          </p:cNvPicPr>
          <p:nvPr/>
        </p:nvPicPr>
        <p:blipFill>
          <a:blip r:embed="rId5"/>
          <a:stretch>
            <a:fillRect/>
          </a:stretch>
        </p:blipFill>
        <p:spPr>
          <a:xfrm>
            <a:off x="355834" y="2230295"/>
            <a:ext cx="962025" cy="923925"/>
          </a:xfrm>
          <a:prstGeom prst="rect">
            <a:avLst/>
          </a:prstGeom>
        </p:spPr>
      </p:pic>
      <p:pic>
        <p:nvPicPr>
          <p:cNvPr id="23" name="Picture 22">
            <a:extLst>
              <a:ext uri="{FF2B5EF4-FFF2-40B4-BE49-F238E27FC236}">
                <a16:creationId xmlns:a16="http://schemas.microsoft.com/office/drawing/2014/main" id="{DEC5A978-E4CB-9E15-7CB0-D5859B60C92C}"/>
              </a:ext>
            </a:extLst>
          </p:cNvPr>
          <p:cNvPicPr>
            <a:picLocks noChangeAspect="1"/>
          </p:cNvPicPr>
          <p:nvPr/>
        </p:nvPicPr>
        <p:blipFill>
          <a:blip r:embed="rId6"/>
          <a:stretch>
            <a:fillRect/>
          </a:stretch>
        </p:blipFill>
        <p:spPr>
          <a:xfrm>
            <a:off x="355833" y="3419412"/>
            <a:ext cx="962025" cy="990600"/>
          </a:xfrm>
          <a:prstGeom prst="rect">
            <a:avLst/>
          </a:prstGeom>
        </p:spPr>
      </p:pic>
    </p:spTree>
    <p:extLst>
      <p:ext uri="{BB962C8B-B14F-4D97-AF65-F5344CB8AC3E}">
        <p14:creationId xmlns:p14="http://schemas.microsoft.com/office/powerpoint/2010/main" val="994252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457200" y="76659"/>
            <a:ext cx="8229600" cy="857250"/>
          </a:xfrm>
        </p:spPr>
        <p:txBody>
          <a:bodyPr/>
          <a:lstStyle/>
          <a:p>
            <a:r>
              <a:rPr lang="en-US" b="1" dirty="0">
                <a:solidFill>
                  <a:srgbClr val="544587"/>
                </a:solidFill>
                <a:latin typeface="Arial" charset="0"/>
              </a:rPr>
              <a:t>Golden Threads</a:t>
            </a:r>
          </a:p>
        </p:txBody>
      </p:sp>
      <p:sp>
        <p:nvSpPr>
          <p:cNvPr id="10242" name="Content Placeholder 2"/>
          <p:cNvSpPr>
            <a:spLocks noGrp="1"/>
          </p:cNvSpPr>
          <p:nvPr>
            <p:ph idx="1"/>
          </p:nvPr>
        </p:nvSpPr>
        <p:spPr>
          <a:xfrm>
            <a:off x="1269663" y="1126533"/>
            <a:ext cx="7051780" cy="1170575"/>
          </a:xfrm>
        </p:spPr>
        <p:txBody>
          <a:bodyPr/>
          <a:lstStyle/>
          <a:p>
            <a:pPr marL="0" indent="0">
              <a:buNone/>
            </a:pPr>
            <a:r>
              <a:rPr lang="en-GB" sz="1200" b="1" i="1" u="none" strike="noStrike" dirty="0">
                <a:solidFill>
                  <a:srgbClr val="3C2F6F"/>
                </a:solidFill>
                <a:effectLst/>
              </a:rPr>
              <a:t>Communication often underpins many themes in both data sets; where it is effective, it draws out positive values and strengths. If communication is felt or seen to be lacking, this can create barriers. The data correlates with several of the Salford behaviours, particularly; Connecting, Inspiring and Co-Creating. These behaviours are central to developing strong working relationships to build effective networks across the organisation. These networks are essential in delivering effective communication that helps drive a common purpose; this fosters inclusion and collaboration so staff can work creatively to respond to differing needs and issues.</a:t>
            </a:r>
            <a:endParaRPr lang="en-US" sz="1200" i="1" dirty="0">
              <a:latin typeface="Arial" charset="0"/>
            </a:endParaRP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E391E3F4-7F4E-DBEE-DF85-D1A915364D77}"/>
              </a:ext>
            </a:extLst>
          </p:cNvPr>
          <p:cNvSpPr txBox="1">
            <a:spLocks/>
          </p:cNvSpPr>
          <p:nvPr/>
        </p:nvSpPr>
        <p:spPr bwMode="auto">
          <a:xfrm>
            <a:off x="1220209" y="870085"/>
            <a:ext cx="4508416" cy="29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COMMUNICATION</a:t>
            </a:r>
          </a:p>
        </p:txBody>
      </p:sp>
      <p:sp>
        <p:nvSpPr>
          <p:cNvPr id="7" name="Title 1">
            <a:extLst>
              <a:ext uri="{FF2B5EF4-FFF2-40B4-BE49-F238E27FC236}">
                <a16:creationId xmlns:a16="http://schemas.microsoft.com/office/drawing/2014/main" id="{14D80D9E-A34D-271D-B6CF-D45AC6A3BCD6}"/>
              </a:ext>
            </a:extLst>
          </p:cNvPr>
          <p:cNvSpPr txBox="1">
            <a:spLocks/>
          </p:cNvSpPr>
          <p:nvPr/>
        </p:nvSpPr>
        <p:spPr bwMode="auto">
          <a:xfrm>
            <a:off x="1269663" y="2899364"/>
            <a:ext cx="5718533" cy="23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US" sz="2000" b="1" dirty="0">
                <a:solidFill>
                  <a:srgbClr val="544587"/>
                </a:solidFill>
                <a:latin typeface="Arial" charset="0"/>
              </a:rPr>
              <a:t>THE JOURNEY</a:t>
            </a:r>
          </a:p>
        </p:txBody>
      </p:sp>
      <p:sp>
        <p:nvSpPr>
          <p:cNvPr id="12" name="Content Placeholder 2">
            <a:extLst>
              <a:ext uri="{FF2B5EF4-FFF2-40B4-BE49-F238E27FC236}">
                <a16:creationId xmlns:a16="http://schemas.microsoft.com/office/drawing/2014/main" id="{24E9ED1B-F9CD-BF24-0F87-21323DCDDEA1}"/>
              </a:ext>
            </a:extLst>
          </p:cNvPr>
          <p:cNvSpPr txBox="1">
            <a:spLocks/>
          </p:cNvSpPr>
          <p:nvPr/>
        </p:nvSpPr>
        <p:spPr bwMode="auto">
          <a:xfrm>
            <a:off x="1269663" y="3129069"/>
            <a:ext cx="7196107" cy="117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GB" sz="1200" b="1" i="1" dirty="0">
                <a:solidFill>
                  <a:srgbClr val="3C2F6F"/>
                </a:solidFill>
              </a:rPr>
              <a:t>The connections between the 'Me', 'We' and 'University' from the Salford Behaviours framework are highlighted as relevant in how ESS is experienced and perceived culturally. Staff often frame cultural transformation as a journey, not just something that occurs over time but something that needs to bring everyone with it on that journey. Part of this is staff being able to position themselves within the framework of ESS. This translates as being able to see how I have contributed to ESS's outcomes and how I have been valued and heard. It also means drawing direct connections between your own work, your students, and the overall framework as ESS.</a:t>
            </a:r>
            <a:endParaRPr lang="en-US" sz="1200" i="1" dirty="0">
              <a:latin typeface="Arial" charset="0"/>
            </a:endParaRPr>
          </a:p>
        </p:txBody>
      </p:sp>
      <p:pic>
        <p:nvPicPr>
          <p:cNvPr id="8" name="Picture 7">
            <a:extLst>
              <a:ext uri="{FF2B5EF4-FFF2-40B4-BE49-F238E27FC236}">
                <a16:creationId xmlns:a16="http://schemas.microsoft.com/office/drawing/2014/main" id="{EFD530D0-7B50-7095-229B-768D9BD75B49}"/>
              </a:ext>
            </a:extLst>
          </p:cNvPr>
          <p:cNvPicPr>
            <a:picLocks noChangeAspect="1"/>
          </p:cNvPicPr>
          <p:nvPr/>
        </p:nvPicPr>
        <p:blipFill>
          <a:blip r:embed="rId4"/>
          <a:stretch>
            <a:fillRect/>
          </a:stretch>
        </p:blipFill>
        <p:spPr>
          <a:xfrm>
            <a:off x="199740" y="851623"/>
            <a:ext cx="1114425" cy="1066800"/>
          </a:xfrm>
          <a:prstGeom prst="rect">
            <a:avLst/>
          </a:prstGeom>
        </p:spPr>
      </p:pic>
      <p:pic>
        <p:nvPicPr>
          <p:cNvPr id="13" name="Picture 12">
            <a:extLst>
              <a:ext uri="{FF2B5EF4-FFF2-40B4-BE49-F238E27FC236}">
                <a16:creationId xmlns:a16="http://schemas.microsoft.com/office/drawing/2014/main" id="{E3A888F9-952A-9BEC-C95C-B977D4911551}"/>
              </a:ext>
            </a:extLst>
          </p:cNvPr>
          <p:cNvPicPr>
            <a:picLocks noChangeAspect="1"/>
          </p:cNvPicPr>
          <p:nvPr/>
        </p:nvPicPr>
        <p:blipFill>
          <a:blip r:embed="rId5"/>
          <a:stretch>
            <a:fillRect/>
          </a:stretch>
        </p:blipFill>
        <p:spPr>
          <a:xfrm>
            <a:off x="190215" y="2781142"/>
            <a:ext cx="1123950" cy="1057275"/>
          </a:xfrm>
          <a:prstGeom prst="rect">
            <a:avLst/>
          </a:prstGeom>
        </p:spPr>
      </p:pic>
    </p:spTree>
    <p:extLst>
      <p:ext uri="{BB962C8B-B14F-4D97-AF65-F5344CB8AC3E}">
        <p14:creationId xmlns:p14="http://schemas.microsoft.com/office/powerpoint/2010/main" val="2595595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190752" y="123468"/>
            <a:ext cx="7154726" cy="540293"/>
          </a:xfrm>
        </p:spPr>
        <p:txBody>
          <a:bodyPr/>
          <a:lstStyle/>
          <a:p>
            <a:r>
              <a:rPr lang="en-US" sz="3600" b="1" dirty="0">
                <a:solidFill>
                  <a:srgbClr val="005870"/>
                </a:solidFill>
                <a:latin typeface="Arial" charset="0"/>
              </a:rPr>
              <a:t>Values for cultural change</a:t>
            </a:r>
          </a:p>
        </p:txBody>
      </p:sp>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14" name="Title 1">
            <a:extLst>
              <a:ext uri="{FF2B5EF4-FFF2-40B4-BE49-F238E27FC236}">
                <a16:creationId xmlns:a16="http://schemas.microsoft.com/office/drawing/2014/main" id="{ED793347-C00D-7543-AB79-E955BFDF7D08}"/>
              </a:ext>
            </a:extLst>
          </p:cNvPr>
          <p:cNvSpPr txBox="1">
            <a:spLocks/>
          </p:cNvSpPr>
          <p:nvPr/>
        </p:nvSpPr>
        <p:spPr bwMode="auto">
          <a:xfrm>
            <a:off x="230469" y="552403"/>
            <a:ext cx="7778456" cy="54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a:lstStyle>
          <a:p>
            <a:r>
              <a:rPr lang="en-GB" sz="1600" b="1" i="1" dirty="0">
                <a:solidFill>
                  <a:srgbClr val="005870"/>
                </a:solidFill>
                <a:latin typeface="Arial" charset="0"/>
              </a:rPr>
              <a:t>These were critical positive values across all responses that enabled change</a:t>
            </a:r>
            <a:endParaRPr lang="en-US" sz="1600" b="1" i="1" dirty="0">
              <a:solidFill>
                <a:srgbClr val="005870"/>
              </a:solidFill>
              <a:latin typeface="Arial" charset="0"/>
            </a:endParaRPr>
          </a:p>
        </p:txBody>
      </p:sp>
      <p:pic>
        <p:nvPicPr>
          <p:cNvPr id="9" name="Picture 8">
            <a:extLst>
              <a:ext uri="{FF2B5EF4-FFF2-40B4-BE49-F238E27FC236}">
                <a16:creationId xmlns:a16="http://schemas.microsoft.com/office/drawing/2014/main" id="{11366B9A-6F6A-1BEE-FF15-E936B19A164C}"/>
              </a:ext>
            </a:extLst>
          </p:cNvPr>
          <p:cNvPicPr>
            <a:picLocks noChangeAspect="1"/>
          </p:cNvPicPr>
          <p:nvPr/>
        </p:nvPicPr>
        <p:blipFill>
          <a:blip r:embed="rId4"/>
          <a:stretch>
            <a:fillRect/>
          </a:stretch>
        </p:blipFill>
        <p:spPr>
          <a:xfrm>
            <a:off x="712246" y="1001465"/>
            <a:ext cx="6957918" cy="3449111"/>
          </a:xfrm>
          <a:prstGeom prst="rect">
            <a:avLst/>
          </a:prstGeom>
        </p:spPr>
      </p:pic>
      <p:pic>
        <p:nvPicPr>
          <p:cNvPr id="11" name="Picture 10">
            <a:extLst>
              <a:ext uri="{FF2B5EF4-FFF2-40B4-BE49-F238E27FC236}">
                <a16:creationId xmlns:a16="http://schemas.microsoft.com/office/drawing/2014/main" id="{11081323-78A6-2D9D-75D6-A8DC0C596250}"/>
              </a:ext>
            </a:extLst>
          </p:cNvPr>
          <p:cNvPicPr>
            <a:picLocks noChangeAspect="1"/>
          </p:cNvPicPr>
          <p:nvPr/>
        </p:nvPicPr>
        <p:blipFill>
          <a:blip r:embed="rId5"/>
          <a:stretch>
            <a:fillRect/>
          </a:stretch>
        </p:blipFill>
        <p:spPr>
          <a:xfrm>
            <a:off x="7942647" y="63786"/>
            <a:ext cx="1096109" cy="1049037"/>
          </a:xfrm>
          <a:prstGeom prst="rect">
            <a:avLst/>
          </a:prstGeom>
        </p:spPr>
      </p:pic>
    </p:spTree>
    <p:extLst>
      <p:ext uri="{BB962C8B-B14F-4D97-AF65-F5344CB8AC3E}">
        <p14:creationId xmlns:p14="http://schemas.microsoft.com/office/powerpoint/2010/main" val="620122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C5D7D99-9230-37CF-CCA9-16375BFF0033}"/>
              </a:ext>
            </a:extLst>
          </p:cNvPr>
          <p:cNvPicPr>
            <a:picLocks noChangeAspect="1"/>
          </p:cNvPicPr>
          <p:nvPr/>
        </p:nvPicPr>
        <p:blipFill>
          <a:blip r:embed="rId2"/>
          <a:stretch>
            <a:fillRect/>
          </a:stretch>
        </p:blipFill>
        <p:spPr>
          <a:xfrm>
            <a:off x="4043527" y="4636588"/>
            <a:ext cx="1056946" cy="482672"/>
          </a:xfrm>
          <a:prstGeom prst="rect">
            <a:avLst/>
          </a:prstGeom>
        </p:spPr>
      </p:pic>
      <p:pic>
        <p:nvPicPr>
          <p:cNvPr id="5" name="Picture 4">
            <a:extLst>
              <a:ext uri="{FF2B5EF4-FFF2-40B4-BE49-F238E27FC236}">
                <a16:creationId xmlns:a16="http://schemas.microsoft.com/office/drawing/2014/main" id="{54E251E3-9827-5760-C65C-C139941B4DF5}"/>
              </a:ext>
            </a:extLst>
          </p:cNvPr>
          <p:cNvPicPr>
            <a:picLocks noChangeAspect="1"/>
          </p:cNvPicPr>
          <p:nvPr/>
        </p:nvPicPr>
        <p:blipFill>
          <a:blip r:embed="rId3"/>
          <a:stretch>
            <a:fillRect/>
          </a:stretch>
        </p:blipFill>
        <p:spPr>
          <a:xfrm>
            <a:off x="7391605" y="4621564"/>
            <a:ext cx="1234640" cy="477066"/>
          </a:xfrm>
          <a:prstGeom prst="rect">
            <a:avLst/>
          </a:prstGeom>
        </p:spPr>
      </p:pic>
      <p:sp>
        <p:nvSpPr>
          <p:cNvPr id="6" name="Title 1">
            <a:extLst>
              <a:ext uri="{FF2B5EF4-FFF2-40B4-BE49-F238E27FC236}">
                <a16:creationId xmlns:a16="http://schemas.microsoft.com/office/drawing/2014/main" id="{5FD753B9-C678-4E8D-16DD-4FDDC8C9A795}"/>
              </a:ext>
            </a:extLst>
          </p:cNvPr>
          <p:cNvSpPr>
            <a:spLocks noGrp="1"/>
          </p:cNvSpPr>
          <p:nvPr>
            <p:ph type="title"/>
          </p:nvPr>
        </p:nvSpPr>
        <p:spPr>
          <a:xfrm>
            <a:off x="457200" y="76659"/>
            <a:ext cx="8229600" cy="857250"/>
          </a:xfrm>
        </p:spPr>
        <p:txBody>
          <a:bodyPr/>
          <a:lstStyle/>
          <a:p>
            <a:r>
              <a:rPr lang="en-US" b="1" dirty="0">
                <a:solidFill>
                  <a:srgbClr val="544587"/>
                </a:solidFill>
                <a:latin typeface="Arial" charset="0"/>
              </a:rPr>
              <a:t>References</a:t>
            </a:r>
          </a:p>
        </p:txBody>
      </p:sp>
      <p:sp>
        <p:nvSpPr>
          <p:cNvPr id="8" name="TextBox 7">
            <a:extLst>
              <a:ext uri="{FF2B5EF4-FFF2-40B4-BE49-F238E27FC236}">
                <a16:creationId xmlns:a16="http://schemas.microsoft.com/office/drawing/2014/main" id="{33A8F8BD-7031-4B6F-5847-477FA3BAB88A}"/>
              </a:ext>
            </a:extLst>
          </p:cNvPr>
          <p:cNvSpPr txBox="1"/>
          <p:nvPr/>
        </p:nvSpPr>
        <p:spPr>
          <a:xfrm>
            <a:off x="520784" y="1002089"/>
            <a:ext cx="8102431" cy="3139321"/>
          </a:xfrm>
          <a:prstGeom prst="rect">
            <a:avLst/>
          </a:prstGeom>
          <a:noFill/>
        </p:spPr>
        <p:txBody>
          <a:bodyPr wrap="square">
            <a:spAutoFit/>
          </a:bodyPr>
          <a:lstStyle/>
          <a:p>
            <a:pPr>
              <a:buFont typeface="Arial" panose="020B0604020202020204" pitchFamily="34" charset="0"/>
              <a:buChar char="•"/>
            </a:pPr>
            <a:r>
              <a:rPr lang="en-GB" b="1" i="0" u="none" strike="noStrike" dirty="0">
                <a:solidFill>
                  <a:srgbClr val="3C2F6F"/>
                </a:solidFill>
                <a:effectLst/>
              </a:rPr>
              <a:t>Dyer, C. (2018). Creating "sticky" culture: how to drive lasting </a:t>
            </a:r>
            <a:r>
              <a:rPr lang="en-GB" b="1" i="0" u="none" strike="noStrike" dirty="0" err="1">
                <a:solidFill>
                  <a:srgbClr val="3C2F6F"/>
                </a:solidFill>
                <a:effectLst/>
              </a:rPr>
              <a:t>behavioral</a:t>
            </a:r>
            <a:r>
              <a:rPr lang="en-GB" b="1" i="0" u="none" strike="noStrike" dirty="0">
                <a:solidFill>
                  <a:srgbClr val="3C2F6F"/>
                </a:solidFill>
                <a:effectLst/>
              </a:rPr>
              <a:t> change. Strategic HR Review.</a:t>
            </a:r>
            <a:endParaRPr lang="en-GB" dirty="0"/>
          </a:p>
          <a:p>
            <a:pPr>
              <a:buFont typeface="Arial" panose="020B0604020202020204" pitchFamily="34" charset="0"/>
              <a:buChar char="•"/>
            </a:pPr>
            <a:r>
              <a:rPr lang="en-GB" b="1" i="0" u="none" strike="noStrike" dirty="0">
                <a:solidFill>
                  <a:srgbClr val="3C2F6F"/>
                </a:solidFill>
                <a:effectLst/>
              </a:rPr>
              <a:t>Gilbert, D.E. (2019</a:t>
            </a:r>
            <a:r>
              <a:rPr lang="en-GB" b="1" i="0" strike="noStrike" dirty="0">
                <a:solidFill>
                  <a:srgbClr val="3C2F6F"/>
                </a:solidFill>
                <a:effectLst/>
              </a:rPr>
              <a:t>, 4 June). Sticky Culture is about the People. Dennis. </a:t>
            </a:r>
            <a:r>
              <a:rPr lang="en-GB" b="1" i="0" strike="noStrike" dirty="0" err="1">
                <a:solidFill>
                  <a:srgbClr val="3C2F6F"/>
                </a:solidFill>
                <a:effectLst/>
              </a:rPr>
              <a:t>E.Gilbert</a:t>
            </a:r>
            <a:r>
              <a:rPr lang="en-GB" b="1" i="0" strike="noStrike" dirty="0">
                <a:solidFill>
                  <a:srgbClr val="3C2F6F"/>
                </a:solidFill>
                <a:effectLst/>
              </a:rPr>
              <a:t>. </a:t>
            </a:r>
            <a:r>
              <a:rPr lang="en-GB" b="1" i="0" strike="noStrike" dirty="0">
                <a:solidFill>
                  <a:srgbClr val="3C2F6F"/>
                </a:solidFill>
                <a:effectLst/>
                <a:hlinkClick r:id="rId4"/>
              </a:rPr>
              <a:t>Sticky Culture is about the People. - Dennis E. Gilbert (dennis-gilbert.com)</a:t>
            </a:r>
            <a:endParaRPr lang="en-GB" dirty="0"/>
          </a:p>
          <a:p>
            <a:pPr>
              <a:buFont typeface="Arial" panose="020B0604020202020204" pitchFamily="34" charset="0"/>
              <a:buChar char="•"/>
            </a:pPr>
            <a:r>
              <a:rPr lang="en-GB" b="1" i="0" u="none" strike="noStrike" dirty="0">
                <a:solidFill>
                  <a:srgbClr val="3C2F6F"/>
                </a:solidFill>
                <a:effectLst/>
              </a:rPr>
              <a:t>Guest, G., MacQueen, K. M., &amp; </a:t>
            </a:r>
            <a:r>
              <a:rPr lang="en-GB" b="1" i="0" u="none" strike="noStrike" dirty="0" err="1">
                <a:solidFill>
                  <a:srgbClr val="3C2F6F"/>
                </a:solidFill>
                <a:effectLst/>
              </a:rPr>
              <a:t>Namey</a:t>
            </a:r>
            <a:r>
              <a:rPr lang="en-GB" b="1" i="0" u="none" strike="noStrike" dirty="0">
                <a:solidFill>
                  <a:srgbClr val="3C2F6F"/>
                </a:solidFill>
                <a:effectLst/>
              </a:rPr>
              <a:t>, E. E. (2011). Applied thematic analysis. Sage.</a:t>
            </a:r>
            <a:endParaRPr lang="en-GB" dirty="0"/>
          </a:p>
          <a:p>
            <a:pPr>
              <a:buFont typeface="Arial" panose="020B0604020202020204" pitchFamily="34" charset="0"/>
              <a:buChar char="•"/>
            </a:pPr>
            <a:r>
              <a:rPr lang="en-GB" b="1" i="0" u="none" strike="noStrike" dirty="0">
                <a:solidFill>
                  <a:srgbClr val="3C2F6F"/>
                </a:solidFill>
                <a:effectLst/>
              </a:rPr>
              <a:t>Miles, M. B., &amp; Huberman, A. M. (1994). Qualitative data analysis: An expanded sourcebook. Sage.</a:t>
            </a:r>
            <a:endParaRPr lang="en-GB" dirty="0"/>
          </a:p>
          <a:p>
            <a:pPr>
              <a:buFont typeface="Arial" panose="020B0604020202020204" pitchFamily="34" charset="0"/>
              <a:buChar char="•"/>
            </a:pPr>
            <a:r>
              <a:rPr lang="en-GB" b="1" i="0" u="none" strike="noStrike" dirty="0" err="1">
                <a:solidFill>
                  <a:srgbClr val="3C2F6F"/>
                </a:solidFill>
                <a:effectLst/>
              </a:rPr>
              <a:t>Saldaña</a:t>
            </a:r>
            <a:r>
              <a:rPr lang="en-GB" b="1" i="0" u="none" strike="noStrike" dirty="0">
                <a:solidFill>
                  <a:srgbClr val="3C2F6F"/>
                </a:solidFill>
                <a:effectLst/>
              </a:rPr>
              <a:t>, J. (2015). The coding manual for qualitative researchers. Sage.</a:t>
            </a:r>
            <a:endParaRPr lang="en-GB" dirty="0"/>
          </a:p>
          <a:p>
            <a:pPr>
              <a:buFont typeface="Arial" panose="020B0604020202020204" pitchFamily="34" charset="0"/>
              <a:buChar char="•"/>
            </a:pPr>
            <a:r>
              <a:rPr lang="en-GB" b="1" i="0" u="none" strike="noStrike" dirty="0">
                <a:solidFill>
                  <a:srgbClr val="3C2F6F"/>
                </a:solidFill>
                <a:effectLst/>
              </a:rPr>
              <a:t>Stringer, E. T. (2013). Action research. Sage Publications.</a:t>
            </a:r>
            <a:endParaRPr lang="en-GB" dirty="0"/>
          </a:p>
        </p:txBody>
      </p:sp>
      <p:pic>
        <p:nvPicPr>
          <p:cNvPr id="7" name="Picture 6">
            <a:extLst>
              <a:ext uri="{FF2B5EF4-FFF2-40B4-BE49-F238E27FC236}">
                <a16:creationId xmlns:a16="http://schemas.microsoft.com/office/drawing/2014/main" id="{E5D137A0-C524-30EC-4D8B-9C0819181EEC}"/>
              </a:ext>
            </a:extLst>
          </p:cNvPr>
          <p:cNvPicPr>
            <a:picLocks noChangeAspect="1"/>
          </p:cNvPicPr>
          <p:nvPr/>
        </p:nvPicPr>
        <p:blipFill>
          <a:blip r:embed="rId5"/>
          <a:stretch>
            <a:fillRect/>
          </a:stretch>
        </p:blipFill>
        <p:spPr>
          <a:xfrm>
            <a:off x="7452934" y="76659"/>
            <a:ext cx="1476863" cy="1088215"/>
          </a:xfrm>
          <a:prstGeom prst="rect">
            <a:avLst/>
          </a:prstGeom>
        </p:spPr>
      </p:pic>
    </p:spTree>
    <p:extLst>
      <p:ext uri="{BB962C8B-B14F-4D97-AF65-F5344CB8AC3E}">
        <p14:creationId xmlns:p14="http://schemas.microsoft.com/office/powerpoint/2010/main" val="2823708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03 MS TEMPLATE - POWERPOINT 16X9">
  <a:themeElements>
    <a:clrScheme name="Advance HE 1">
      <a:dk1>
        <a:sysClr val="windowText" lastClr="000000"/>
      </a:dk1>
      <a:lt1>
        <a:sysClr val="window" lastClr="FFFFFF"/>
      </a:lt1>
      <a:dk2>
        <a:srgbClr val="02A4A6"/>
      </a:dk2>
      <a:lt2>
        <a:srgbClr val="544587"/>
      </a:lt2>
      <a:accent1>
        <a:srgbClr val="FE4A5D"/>
      </a:accent1>
      <a:accent2>
        <a:srgbClr val="EA6953"/>
      </a:accent2>
      <a:accent3>
        <a:srgbClr val="F4BE49"/>
      </a:accent3>
      <a:accent4>
        <a:srgbClr val="005870"/>
      </a:accent4>
      <a:accent5>
        <a:srgbClr val="323E48"/>
      </a:accent5>
      <a:accent6>
        <a:srgbClr val="D7D2C5"/>
      </a:accent6>
      <a:hlink>
        <a:srgbClr val="544587"/>
      </a:hlink>
      <a:folHlink>
        <a:srgbClr val="75719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E713CBD7B276A48BA0FB181D10B6347" ma:contentTypeVersion="12" ma:contentTypeDescription="Create a new document." ma:contentTypeScope="" ma:versionID="c82ee6651bdd5755610bb055c7aeb1b3">
  <xsd:schema xmlns:xsd="http://www.w3.org/2001/XMLSchema" xmlns:xs="http://www.w3.org/2001/XMLSchema" xmlns:p="http://schemas.microsoft.com/office/2006/metadata/properties" xmlns:ns2="f304ea94-3f51-46f3-ab09-e434f97ae3e6" xmlns:ns3="45dfe0ca-e56c-4bdc-8c61-4e3f4c2975c7" targetNamespace="http://schemas.microsoft.com/office/2006/metadata/properties" ma:root="true" ma:fieldsID="783ab11bc885b028bc8b319247bbeba6" ns2:_="" ns3:_="">
    <xsd:import namespace="f304ea94-3f51-46f3-ab09-e434f97ae3e6"/>
    <xsd:import namespace="45dfe0ca-e56c-4bdc-8c61-4e3f4c2975c7"/>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04ea94-3f51-46f3-ab09-e434f97ae3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5dfe0ca-e56c-4bdc-8c61-4e3f4c2975c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purl.org/dc/elements/1.1/"/>
    <ds:schemaRef ds:uri="http://purl.org/dc/dcmitype/"/>
    <ds:schemaRef ds:uri="http://schemas.openxmlformats.org/package/2006/metadata/core-properties"/>
    <ds:schemaRef ds:uri="http://schemas.microsoft.com/office/2006/documentManagement/types"/>
    <ds:schemaRef ds:uri="644b30bd-865e-41cc-bdee-1075bca8d5d2"/>
    <ds:schemaRef ds:uri="http://schemas.microsoft.com/office/infopath/2007/PartnerControls"/>
    <ds:schemaRef ds:uri="http://www.w3.org/XML/1998/namespace"/>
    <ds:schemaRef ds:uri="26f15367-365a-4ca8-a1b1-1768c8f10133"/>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B25A5F12-3CE4-476B-937F-31342844E50A}"/>
</file>

<file path=docProps/app.xml><?xml version="1.0" encoding="utf-8"?>
<Properties xmlns="http://schemas.openxmlformats.org/officeDocument/2006/extended-properties" xmlns:vt="http://schemas.openxmlformats.org/officeDocument/2006/docPropsVTypes">
  <Template>PowerPoint_Presentation_16-9_Template (1) (1)</Template>
  <TotalTime>38</TotalTime>
  <Words>1108</Words>
  <Application>Microsoft Office PowerPoint</Application>
  <PresentationFormat>On-screen Show (16:9)</PresentationFormat>
  <Paragraphs>70</Paragraphs>
  <Slides>12</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03 MS TEMPLATE - POWERPOINT 16X9</vt:lpstr>
      <vt:lpstr>PowerPoint Presentation</vt:lpstr>
      <vt:lpstr>EXPLORING ESS: SURVEY RESPONSES ANALYSIS </vt:lpstr>
      <vt:lpstr>Data Collection</vt:lpstr>
      <vt:lpstr>Analytical Approach</vt:lpstr>
      <vt:lpstr>Results Overview</vt:lpstr>
      <vt:lpstr>Primary Strength Themes</vt:lpstr>
      <vt:lpstr>Secondary Strength Themes</vt:lpstr>
      <vt:lpstr>Barrier Themes</vt:lpstr>
      <vt:lpstr>Golden Threads</vt:lpstr>
      <vt:lpstr>Values for cultural change</vt:lpstr>
      <vt:lpstr>References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Eve Blezard</dc:creator>
  <cp:lastModifiedBy>Eve Blezard</cp:lastModifiedBy>
  <cp:revision>2</cp:revision>
  <dcterms:created xsi:type="dcterms:W3CDTF">2022-07-08T17:45:01Z</dcterms:created>
  <dcterms:modified xsi:type="dcterms:W3CDTF">2022-07-15T13:45:20Z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0x0101002E713CBD7B276A48BA0FB181D10B6347</vt:lpwstr>
  </property>
</Properties>
</file>