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handoutMasterIdLst>
    <p:handoutMasterId r:id="rId19"/>
  </p:handoutMasterIdLst>
  <p:sldIdLst>
    <p:sldId id="261" r:id="rId5"/>
    <p:sldId id="259" r:id="rId6"/>
    <p:sldId id="267" r:id="rId7"/>
    <p:sldId id="268" r:id="rId8"/>
    <p:sldId id="269" r:id="rId9"/>
    <p:sldId id="277" r:id="rId10"/>
    <p:sldId id="276" r:id="rId11"/>
    <p:sldId id="270" r:id="rId12"/>
    <p:sldId id="278" r:id="rId13"/>
    <p:sldId id="273" r:id="rId14"/>
    <p:sldId id="274" r:id="rId15"/>
    <p:sldId id="275" r:id="rId16"/>
    <p:sldId id="263" r:id="rId17"/>
    <p:sldId id="257" r:id="rId18"/>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70"/>
    <a:srgbClr val="5445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82" autoAdjust="0"/>
    <p:restoredTop sz="94660"/>
  </p:normalViewPr>
  <p:slideViewPr>
    <p:cSldViewPr snapToGrid="0" snapToObjects="1" showGuides="1">
      <p:cViewPr>
        <p:scale>
          <a:sx n="158" d="100"/>
          <a:sy n="158" d="100"/>
        </p:scale>
        <p:origin x="366" y="36"/>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2E1094-75F3-5840-8920-42DDDEE6F4D0}" type="datetimeFigureOut">
              <a:rPr lang="en-US" smtClean="0"/>
              <a:t>7/8/2022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995F25-09BD-9548-839F-C6968BE2232B}" type="slidenum">
              <a:rPr lang="en-US" smtClean="0"/>
              <a:t>‹#›</a:t>
            </a:fld>
            <a:endParaRPr lang="en-US"/>
          </a:p>
        </p:txBody>
      </p:sp>
    </p:spTree>
    <p:extLst>
      <p:ext uri="{BB962C8B-B14F-4D97-AF65-F5344CB8AC3E}">
        <p14:creationId xmlns:p14="http://schemas.microsoft.com/office/powerpoint/2010/main" val="7137850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485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475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93279" y="1399408"/>
            <a:ext cx="7007788" cy="1477142"/>
          </a:xfrm>
          <a:prstGeom prst="rect">
            <a:avLst/>
          </a:prstGeom>
        </p:spPr>
        <p:txBody>
          <a:bodyPr rtlCol="0" anchor="t" anchorCtr="0">
            <a:normAutofit/>
          </a:bodyPr>
          <a:lstStyle>
            <a:lvl1pPr>
              <a:defRPr>
                <a:solidFill>
                  <a:srgbClr val="000000"/>
                </a:solidFill>
              </a:defRPr>
            </a:lvl1pPr>
          </a:lstStyle>
          <a:p>
            <a:r>
              <a:rPr lang="en-US"/>
              <a:t>Click to edit Master title style</a:t>
            </a:r>
            <a:endParaRPr lang="en-US" dirty="0"/>
          </a:p>
        </p:txBody>
      </p:sp>
      <p:sp>
        <p:nvSpPr>
          <p:cNvPr id="3" name="Text Placeholder 2"/>
          <p:cNvSpPr>
            <a:spLocks noGrp="1"/>
          </p:cNvSpPr>
          <p:nvPr>
            <p:ph type="body" sz="quarter" idx="10"/>
          </p:nvPr>
        </p:nvSpPr>
        <p:spPr>
          <a:xfrm>
            <a:off x="693743" y="3577859"/>
            <a:ext cx="7007225" cy="330181"/>
          </a:xfrm>
        </p:spPr>
        <p:txBody>
          <a:bodyPr anchor="b" anchorCtr="0"/>
          <a:lstStyle>
            <a:lvl1pPr marL="0" indent="0">
              <a:buNone/>
              <a:defRPr sz="2200" b="0">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98035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4" name="Title Placeholder 1"/>
          <p:cNvSpPr>
            <a:spLocks noGrp="1"/>
          </p:cNvSpPr>
          <p:nvPr>
            <p:ph type="title"/>
          </p:nvPr>
        </p:nvSpPr>
        <p:spPr>
          <a:xfrm>
            <a:off x="465654" y="1399408"/>
            <a:ext cx="8221146" cy="1172342"/>
          </a:xfrm>
          <a:prstGeom prst="rect">
            <a:avLst/>
          </a:prstGeom>
        </p:spPr>
        <p:txBody>
          <a:bodyPr rtlCol="0" anchor="t" anchorCtr="0">
            <a:normAutofit/>
          </a:bodyPr>
          <a:lstStyle>
            <a:lvl1pPr>
              <a:defRPr>
                <a:solidFill>
                  <a:schemeClr val="bg1"/>
                </a:solidFill>
              </a:defRPr>
            </a:lvl1pPr>
          </a:lstStyle>
          <a:p>
            <a:r>
              <a:rPr lang="en-US"/>
              <a:t>Click to edit Master title style</a:t>
            </a:r>
            <a:endParaRPr lang="en-US" dirty="0"/>
          </a:p>
        </p:txBody>
      </p:sp>
      <p:sp>
        <p:nvSpPr>
          <p:cNvPr id="5" name="Text Placeholder 2"/>
          <p:cNvSpPr>
            <a:spLocks noGrp="1"/>
          </p:cNvSpPr>
          <p:nvPr>
            <p:ph type="body" sz="quarter" idx="11"/>
          </p:nvPr>
        </p:nvSpPr>
        <p:spPr>
          <a:xfrm>
            <a:off x="466042" y="3975206"/>
            <a:ext cx="8220758" cy="330181"/>
          </a:xfrm>
        </p:spPr>
        <p:txBody>
          <a:bodyPr anchor="b" anchorCtr="0"/>
          <a:lstStyle>
            <a:lvl1pPr marL="0" indent="0">
              <a:buNone/>
              <a:defRPr sz="2200" b="0">
                <a:solidFill>
                  <a:schemeClr val="bg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4185616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urpl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10"/>
          </p:nvPr>
        </p:nvSpPr>
        <p:spPr>
          <a:xfrm>
            <a:off x="6553200" y="4710114"/>
            <a:ext cx="2133600" cy="273844"/>
          </a:xfrm>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6" name="Title Placeholder 1"/>
          <p:cNvSpPr>
            <a:spLocks noGrp="1"/>
          </p:cNvSpPr>
          <p:nvPr>
            <p:ph type="title"/>
          </p:nvPr>
        </p:nvSpPr>
        <p:spPr>
          <a:xfrm>
            <a:off x="465654" y="1399408"/>
            <a:ext cx="8221146" cy="1172342"/>
          </a:xfrm>
          <a:prstGeom prst="rect">
            <a:avLst/>
          </a:prstGeom>
        </p:spPr>
        <p:txBody>
          <a:bodyPr rtlCol="0" anchor="t" anchorCtr="0">
            <a:normAutofit/>
          </a:bodyPr>
          <a:lstStyle>
            <a:lvl1pPr>
              <a:defRPr>
                <a:solidFill>
                  <a:schemeClr val="bg1"/>
                </a:solidFill>
              </a:defRPr>
            </a:lvl1pPr>
          </a:lstStyle>
          <a:p>
            <a:r>
              <a:rPr lang="en-US"/>
              <a:t>Click to edit Master title style</a:t>
            </a:r>
            <a:endParaRPr lang="en-US" dirty="0"/>
          </a:p>
        </p:txBody>
      </p:sp>
      <p:sp>
        <p:nvSpPr>
          <p:cNvPr id="7" name="Text Placeholder 2"/>
          <p:cNvSpPr>
            <a:spLocks noGrp="1"/>
          </p:cNvSpPr>
          <p:nvPr>
            <p:ph type="body" sz="quarter" idx="11"/>
          </p:nvPr>
        </p:nvSpPr>
        <p:spPr>
          <a:xfrm>
            <a:off x="466042" y="3975206"/>
            <a:ext cx="8220758" cy="330181"/>
          </a:xfrm>
        </p:spPr>
        <p:txBody>
          <a:bodyPr anchor="b" anchorCtr="0"/>
          <a:lstStyle>
            <a:lvl1pPr marL="0" indent="0">
              <a:buNone/>
              <a:defRPr sz="2200" b="0">
                <a:solidFill>
                  <a:schemeClr val="bg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6891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C71FE01-633F-3C45-B0F5-27F3AEE41916}" type="slidenum">
              <a:rPr lang="en-US"/>
              <a:pPr>
                <a:defRPr/>
              </a:pPr>
              <a:t>‹#›</a:t>
            </a:fld>
            <a:endParaRPr lang="en-US" dirty="0"/>
          </a:p>
        </p:txBody>
      </p:sp>
    </p:spTree>
    <p:extLst>
      <p:ext uri="{BB962C8B-B14F-4D97-AF65-F5344CB8AC3E}">
        <p14:creationId xmlns:p14="http://schemas.microsoft.com/office/powerpoint/2010/main" val="292816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271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271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97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B54E491-CF41-B34D-92D2-90B57E9D41C6}" type="slidenum">
              <a:rPr lang="en-US"/>
              <a:pPr>
                <a:defRPr/>
              </a:pPr>
              <a:t>‹#›</a:t>
            </a:fld>
            <a:endParaRPr lang="en-US" dirty="0"/>
          </a:p>
        </p:txBody>
      </p:sp>
    </p:spTree>
    <p:extLst>
      <p:ext uri="{BB962C8B-B14F-4D97-AF65-F5344CB8AC3E}">
        <p14:creationId xmlns:p14="http://schemas.microsoft.com/office/powerpoint/2010/main" val="202081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025506"/>
            <a:ext cx="5486400" cy="4526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99C14CE-41EC-DD48-9062-4C3A722C644C}" type="slidenum">
              <a:rPr lang="en-US"/>
              <a:pPr>
                <a:defRPr/>
              </a:pPr>
              <a:t>‹#›</a:t>
            </a:fld>
            <a:endParaRPr lang="en-US" dirty="0"/>
          </a:p>
        </p:txBody>
      </p:sp>
    </p:spTree>
    <p:extLst>
      <p:ext uri="{BB962C8B-B14F-4D97-AF65-F5344CB8AC3E}">
        <p14:creationId xmlns:p14="http://schemas.microsoft.com/office/powerpoint/2010/main" val="1947915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6E0E2E9A-5007-2647-82F2-A53705314DDA}" type="slidenum">
              <a:rPr lang="en-US"/>
              <a:pPr>
                <a:defRPr/>
              </a:pPr>
              <a:t>‹#›</a:t>
            </a:fld>
            <a:endParaRPr lang="en-US" dirty="0"/>
          </a:p>
        </p:txBody>
      </p:sp>
    </p:spTree>
    <p:extLst>
      <p:ext uri="{BB962C8B-B14F-4D97-AF65-F5344CB8AC3E}">
        <p14:creationId xmlns:p14="http://schemas.microsoft.com/office/powerpoint/2010/main" val="3079080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2721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2721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CE3CBAF9-08BB-5146-B982-CD562EDD8BC4}" type="slidenum">
              <a:rPr lang="en-US"/>
              <a:pPr>
                <a:defRPr/>
              </a:pPr>
              <a:t>‹#›</a:t>
            </a:fld>
            <a:endParaRPr lang="en-US" dirty="0"/>
          </a:p>
        </p:txBody>
      </p:sp>
    </p:spTree>
    <p:extLst>
      <p:ext uri="{BB962C8B-B14F-4D97-AF65-F5344CB8AC3E}">
        <p14:creationId xmlns:p14="http://schemas.microsoft.com/office/powerpoint/2010/main" val="3752775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080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8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23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8891"/>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245620"/>
            <a:ext cx="8229600" cy="3237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553200" y="4684714"/>
            <a:ext cx="2133600" cy="273844"/>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solidFill>
                <a:latin typeface="+mn-lt"/>
                <a:ea typeface="+mn-ea"/>
                <a:cs typeface="+mn-cs"/>
              </a:defRPr>
            </a:lvl1pPr>
          </a:lstStyle>
          <a:p>
            <a:pPr>
              <a:defRPr/>
            </a:pPr>
            <a:fld id="{EA7E1FC9-4F60-2143-8B4D-596B063E0D5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93480" r:id="rId1"/>
    <p:sldLayoutId id="2147493481" r:id="rId2"/>
    <p:sldLayoutId id="2147493487" r:id="rId3"/>
    <p:sldLayoutId id="2147493482" r:id="rId4"/>
    <p:sldLayoutId id="2147493486" r:id="rId5"/>
    <p:sldLayoutId id="2147493475" r:id="rId6"/>
    <p:sldLayoutId id="2147493483" r:id="rId7"/>
    <p:sldLayoutId id="2147493476" r:id="rId8"/>
    <p:sldLayoutId id="2147493477" r:id="rId9"/>
    <p:sldLayoutId id="2147493478" r:id="rId10"/>
    <p:sldLayoutId id="2147493479" r:id="rId11"/>
    <p:sldLayoutId id="2147493484" r:id="rId12"/>
    <p:sldLayoutId id="2147493485" r:id="rId13"/>
    <p:sldLayoutId id="2147493488" r:id="rId14"/>
  </p:sldLayoutIdLst>
  <p:txStyles>
    <p:title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https://dennis-gilbert.com/sticky-culture/#:~:text=Sticky%20implies%2C%20something%20that%20lasts%2C%20it%20hangs%20around%2C,change%2C%20is%20that%20we%20want%20it%20to%20stick."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1427" y="1229851"/>
            <a:ext cx="8221146" cy="1172342"/>
          </a:xfrm>
        </p:spPr>
        <p:txBody>
          <a:bodyPr>
            <a:normAutofit fontScale="90000"/>
          </a:bodyPr>
          <a:lstStyle/>
          <a:p>
            <a:pPr algn="ctr"/>
            <a:r>
              <a:rPr lang="en-GB" b="1" dirty="0"/>
              <a:t>EXPLORING ESS:</a:t>
            </a:r>
            <a:br>
              <a:rPr lang="en-GB" dirty="0"/>
            </a:br>
            <a:r>
              <a:rPr lang="en-GB" dirty="0"/>
              <a:t>FOCUS GROUP ANALYSIS</a:t>
            </a:r>
            <a:br>
              <a:rPr lang="en-GB" dirty="0"/>
            </a:br>
            <a:endParaRPr lang="en-US" dirty="0"/>
          </a:p>
        </p:txBody>
      </p:sp>
      <p:sp>
        <p:nvSpPr>
          <p:cNvPr id="5" name="Text Placeholder 4"/>
          <p:cNvSpPr>
            <a:spLocks noGrp="1"/>
          </p:cNvSpPr>
          <p:nvPr>
            <p:ph type="body" sz="quarter" idx="11"/>
          </p:nvPr>
        </p:nvSpPr>
        <p:spPr>
          <a:xfrm>
            <a:off x="405486" y="3121363"/>
            <a:ext cx="8220758" cy="330181"/>
          </a:xfrm>
        </p:spPr>
        <p:txBody>
          <a:bodyPr/>
          <a:lstStyle/>
          <a:p>
            <a:pPr algn="ctr"/>
            <a:r>
              <a:rPr lang="en-US" i="1" dirty="0"/>
              <a:t>OVERALL ANALYTICAL SUMMARY</a:t>
            </a:r>
          </a:p>
        </p:txBody>
      </p:sp>
      <p:pic>
        <p:nvPicPr>
          <p:cNvPr id="6" name="Picture 5">
            <a:extLst>
              <a:ext uri="{FF2B5EF4-FFF2-40B4-BE49-F238E27FC236}">
                <a16:creationId xmlns:a16="http://schemas.microsoft.com/office/drawing/2014/main" id="{D3845876-D87E-92E0-2B9E-9723ADA57939}"/>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7" name="Picture 6">
            <a:extLst>
              <a:ext uri="{FF2B5EF4-FFF2-40B4-BE49-F238E27FC236}">
                <a16:creationId xmlns:a16="http://schemas.microsoft.com/office/drawing/2014/main" id="{05D4C393-1A8D-1DE6-8071-6FD5A72CFDBB}"/>
              </a:ext>
            </a:extLst>
          </p:cNvPr>
          <p:cNvPicPr>
            <a:picLocks noChangeAspect="1"/>
          </p:cNvPicPr>
          <p:nvPr/>
        </p:nvPicPr>
        <p:blipFill>
          <a:blip r:embed="rId3"/>
          <a:stretch>
            <a:fillRect/>
          </a:stretch>
        </p:blipFill>
        <p:spPr>
          <a:xfrm>
            <a:off x="7391605" y="4621564"/>
            <a:ext cx="1234640" cy="4770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B23C5F-A4CB-665B-C32E-9AF285160FF2}"/>
              </a:ext>
            </a:extLst>
          </p:cNvPr>
          <p:cNvPicPr>
            <a:picLocks noChangeAspect="1"/>
          </p:cNvPicPr>
          <p:nvPr/>
        </p:nvPicPr>
        <p:blipFill>
          <a:blip r:embed="rId2"/>
          <a:stretch>
            <a:fillRect/>
          </a:stretch>
        </p:blipFill>
        <p:spPr>
          <a:xfrm>
            <a:off x="7638425" y="2571750"/>
            <a:ext cx="1385977" cy="1203820"/>
          </a:xfrm>
          <a:prstGeom prst="rect">
            <a:avLst/>
          </a:prstGeom>
        </p:spPr>
      </p:pic>
      <p:sp>
        <p:nvSpPr>
          <p:cNvPr id="10241" name="Title 1"/>
          <p:cNvSpPr>
            <a:spLocks noGrp="1"/>
          </p:cNvSpPr>
          <p:nvPr>
            <p:ph type="title"/>
          </p:nvPr>
        </p:nvSpPr>
        <p:spPr/>
        <p:txBody>
          <a:bodyPr/>
          <a:lstStyle/>
          <a:p>
            <a:r>
              <a:rPr lang="en-US" b="1" dirty="0">
                <a:solidFill>
                  <a:srgbClr val="544587"/>
                </a:solidFill>
                <a:latin typeface="Arial" charset="0"/>
              </a:rPr>
              <a:t>Methodology</a:t>
            </a:r>
          </a:p>
        </p:txBody>
      </p:sp>
      <p:sp>
        <p:nvSpPr>
          <p:cNvPr id="10242" name="Content Placeholder 2"/>
          <p:cNvSpPr>
            <a:spLocks noGrp="1"/>
          </p:cNvSpPr>
          <p:nvPr>
            <p:ph idx="1"/>
          </p:nvPr>
        </p:nvSpPr>
        <p:spPr>
          <a:xfrm>
            <a:off x="505645" y="1027619"/>
            <a:ext cx="8038848" cy="3237994"/>
          </a:xfrm>
        </p:spPr>
        <p:txBody>
          <a:bodyPr/>
          <a:lstStyle/>
          <a:p>
            <a:pPr marL="0" indent="0">
              <a:buNone/>
            </a:pPr>
            <a:r>
              <a:rPr lang="en-GB" sz="1400" b="1" i="0" u="none" strike="noStrike" dirty="0">
                <a:solidFill>
                  <a:srgbClr val="3C2F6F"/>
                </a:solidFill>
                <a:effectLst/>
              </a:rPr>
              <a:t>Four focus groups were held with members of each Academic School Leadership team. As the locus of responsibility for the delivery of ESS, the leadership teams have a detailed understanding of their respective School’s experience of the changes required and their approach to implementation. Consequently, engagement in the focus groups was high, enabling in-depth exploration of three key questions:</a:t>
            </a:r>
            <a:endParaRPr lang="en-US" sz="1400" b="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3"/>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4"/>
          <a:stretch>
            <a:fillRect/>
          </a:stretch>
        </p:blipFill>
        <p:spPr>
          <a:xfrm>
            <a:off x="7391605" y="4621564"/>
            <a:ext cx="1234640" cy="477066"/>
          </a:xfrm>
          <a:prstGeom prst="rect">
            <a:avLst/>
          </a:prstGeom>
        </p:spPr>
      </p:pic>
      <p:sp>
        <p:nvSpPr>
          <p:cNvPr id="8" name="Content Placeholder 2">
            <a:extLst>
              <a:ext uri="{FF2B5EF4-FFF2-40B4-BE49-F238E27FC236}">
                <a16:creationId xmlns:a16="http://schemas.microsoft.com/office/drawing/2014/main" id="{46646A86-F375-6540-DD88-EE7027E3EF9F}"/>
              </a:ext>
            </a:extLst>
          </p:cNvPr>
          <p:cNvSpPr txBox="1">
            <a:spLocks/>
          </p:cNvSpPr>
          <p:nvPr/>
        </p:nvSpPr>
        <p:spPr bwMode="auto">
          <a:xfrm>
            <a:off x="1342331" y="2312421"/>
            <a:ext cx="6324095" cy="3237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charset="0"/>
              <a:buAutoNum type="arabicPeriod"/>
            </a:pPr>
            <a:r>
              <a:rPr lang="en-GB" sz="1200" i="1" dirty="0">
                <a:solidFill>
                  <a:srgbClr val="3C2F6F"/>
                </a:solidFill>
              </a:rPr>
              <a:t>What culture changes in your Academic School were needed to facilitate the ESS framework?</a:t>
            </a:r>
          </a:p>
          <a:p>
            <a:pPr>
              <a:buFont typeface="Arial" charset="0"/>
              <a:buAutoNum type="arabicPeriod"/>
            </a:pPr>
            <a:endParaRPr lang="en-GB" sz="1200" i="1" dirty="0">
              <a:solidFill>
                <a:srgbClr val="3C2F6F"/>
              </a:solidFill>
            </a:endParaRPr>
          </a:p>
          <a:p>
            <a:pPr marL="0" indent="0">
              <a:buNone/>
            </a:pPr>
            <a:r>
              <a:rPr lang="en-GB" sz="1200" i="1" dirty="0">
                <a:solidFill>
                  <a:srgbClr val="3C2F6F"/>
                </a:solidFill>
              </a:rPr>
              <a:t>ESS is delivering improvements in key KPIs…​ </a:t>
            </a:r>
          </a:p>
          <a:p>
            <a:pPr>
              <a:buAutoNum type="arabicPeriod" startAt="2"/>
            </a:pPr>
            <a:r>
              <a:rPr lang="en-GB" sz="1200" i="1" dirty="0">
                <a:solidFill>
                  <a:srgbClr val="3C2F6F"/>
                </a:solidFill>
              </a:rPr>
              <a:t>What positive impact has this had on academic staff in your school in terms of: sense of belonging, valued contribution, professional development, and well-being?</a:t>
            </a:r>
          </a:p>
          <a:p>
            <a:pPr>
              <a:buAutoNum type="arabicPeriod" startAt="2"/>
            </a:pPr>
            <a:endParaRPr lang="en-GB" sz="1200" i="1" dirty="0">
              <a:solidFill>
                <a:srgbClr val="3C2F6F"/>
              </a:solidFill>
            </a:endParaRPr>
          </a:p>
          <a:p>
            <a:pPr marL="0" indent="0">
              <a:buNone/>
            </a:pPr>
            <a:r>
              <a:rPr lang="en-GB" sz="1200" i="1" dirty="0">
                <a:solidFill>
                  <a:srgbClr val="3C2F6F"/>
                </a:solidFill>
              </a:rPr>
              <a:t>3.   Have there been any challenges in achieving the culture required to facilitate this rapid transformational change, and how has this been managed/responded to by the School Leadership Team?</a:t>
            </a:r>
            <a:endParaRPr lang="en-US" sz="1200" i="1" dirty="0">
              <a:latin typeface="Arial" charset="0"/>
            </a:endParaRPr>
          </a:p>
        </p:txBody>
      </p:sp>
    </p:spTree>
    <p:extLst>
      <p:ext uri="{BB962C8B-B14F-4D97-AF65-F5344CB8AC3E}">
        <p14:creationId xmlns:p14="http://schemas.microsoft.com/office/powerpoint/2010/main" val="2852547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Analytical Approach</a:t>
            </a:r>
          </a:p>
        </p:txBody>
      </p:sp>
      <p:sp>
        <p:nvSpPr>
          <p:cNvPr id="10242" name="Content Placeholder 2"/>
          <p:cNvSpPr>
            <a:spLocks noGrp="1"/>
          </p:cNvSpPr>
          <p:nvPr>
            <p:ph idx="1"/>
          </p:nvPr>
        </p:nvSpPr>
        <p:spPr>
          <a:xfrm>
            <a:off x="457200" y="1082119"/>
            <a:ext cx="8229600" cy="3237994"/>
          </a:xfrm>
        </p:spPr>
        <p:txBody>
          <a:bodyPr/>
          <a:lstStyle/>
          <a:p>
            <a:pPr>
              <a:buFont typeface="Arial" panose="020B0604020202020204" pitchFamily="34" charset="0"/>
              <a:buChar char="•"/>
            </a:pPr>
            <a:r>
              <a:rPr lang="en-GB" sz="1600" b="0" i="0" u="none" strike="noStrike" dirty="0">
                <a:solidFill>
                  <a:srgbClr val="3C2F6F"/>
                </a:solidFill>
                <a:effectLst/>
              </a:rPr>
              <a:t>A three-stage thematic analysis was used</a:t>
            </a:r>
            <a:endParaRPr lang="en-GB" sz="1600" dirty="0"/>
          </a:p>
          <a:p>
            <a:pPr>
              <a:buFont typeface="Arial" panose="020B0604020202020204" pitchFamily="34" charset="0"/>
              <a:buChar char="•"/>
            </a:pPr>
            <a:r>
              <a:rPr lang="en-GB" sz="1600" b="0" i="0" u="none" strike="noStrike" dirty="0">
                <a:solidFill>
                  <a:srgbClr val="3C2F6F"/>
                </a:solidFill>
                <a:effectLst/>
              </a:rPr>
              <a:t>The first stage was Pattern Coding in Annotated Transcripts (Miles &amp; Huberman, 1994). </a:t>
            </a:r>
            <a:endParaRPr lang="en-GB" sz="1600" dirty="0"/>
          </a:p>
          <a:p>
            <a:pPr>
              <a:buFont typeface="Arial" panose="020B0604020202020204" pitchFamily="34" charset="0"/>
              <a:buChar char="•"/>
            </a:pPr>
            <a:r>
              <a:rPr lang="en-GB" sz="1600" b="0" i="0" u="none" strike="noStrike" dirty="0">
                <a:solidFill>
                  <a:srgbClr val="3C2F6F"/>
                </a:solidFill>
                <a:effectLst/>
              </a:rPr>
              <a:t>This was followed by </a:t>
            </a:r>
            <a:r>
              <a:rPr lang="en-GB" sz="1600" b="0" i="0" u="none" strike="noStrike" dirty="0" err="1">
                <a:solidFill>
                  <a:srgbClr val="3C2F6F"/>
                </a:solidFill>
                <a:effectLst/>
              </a:rPr>
              <a:t>Invivo</a:t>
            </a:r>
            <a:r>
              <a:rPr lang="en-GB" sz="1600" b="0" i="0" u="none" strike="noStrike" dirty="0">
                <a:solidFill>
                  <a:srgbClr val="3C2F6F"/>
                </a:solidFill>
                <a:effectLst/>
              </a:rPr>
              <a:t> Coding in NVivo software (Stringer, 2013). (Guest et al. 2011).</a:t>
            </a:r>
            <a:endParaRPr lang="en-GB" sz="1600" dirty="0"/>
          </a:p>
          <a:p>
            <a:pPr>
              <a:buFont typeface="Arial" panose="020B0604020202020204" pitchFamily="34" charset="0"/>
              <a:buChar char="•"/>
            </a:pPr>
            <a:r>
              <a:rPr lang="en-GB" sz="1600" b="0" i="0" u="none" strike="noStrike" dirty="0">
                <a:solidFill>
                  <a:srgbClr val="3C2F6F"/>
                </a:solidFill>
                <a:effectLst/>
              </a:rPr>
              <a:t>Finally a written thematic analysis identified primary themes and values </a:t>
            </a:r>
            <a:endParaRPr lang="en-GB" sz="1600" dirty="0"/>
          </a:p>
          <a:p>
            <a:pPr>
              <a:buFont typeface="Arial" panose="020B0604020202020204" pitchFamily="34" charset="0"/>
              <a:buChar char="•"/>
            </a:pPr>
            <a:r>
              <a:rPr lang="en-GB" sz="1600" b="0" i="0" u="none" strike="noStrike" dirty="0">
                <a:solidFill>
                  <a:srgbClr val="3C2F6F"/>
                </a:solidFill>
                <a:effectLst/>
              </a:rPr>
              <a:t>Through the analysis initial key markers that help drive the success of transformational change were drawn out</a:t>
            </a:r>
            <a:endParaRPr lang="en-GB" sz="1600" dirty="0"/>
          </a:p>
          <a:p>
            <a:pPr>
              <a:buFont typeface="Arial" panose="020B0604020202020204" pitchFamily="34" charset="0"/>
              <a:buChar char="•"/>
            </a:pPr>
            <a:r>
              <a:rPr lang="en-GB" sz="1600" b="0" i="0" u="none" strike="noStrike" dirty="0">
                <a:solidFill>
                  <a:srgbClr val="3C2F6F"/>
                </a:solidFill>
                <a:effectLst/>
              </a:rPr>
              <a:t>The analysis also helped identify critical positive values that enable change</a:t>
            </a:r>
            <a:endParaRPr lang="en-GB" sz="1600" dirty="0"/>
          </a:p>
          <a:p>
            <a:pPr>
              <a:buFont typeface="Arial" panose="020B0604020202020204" pitchFamily="34" charset="0"/>
              <a:buChar char="•"/>
            </a:pPr>
            <a:r>
              <a:rPr lang="en-GB" sz="1600" b="0" i="0" u="none" strike="noStrike" dirty="0">
                <a:solidFill>
                  <a:srgbClr val="3C2F6F"/>
                </a:solidFill>
                <a:effectLst/>
              </a:rPr>
              <a:t>The analysis was then also combined against the data from the focus group analysis</a:t>
            </a:r>
            <a:endParaRPr lang="en-GB" sz="1600" dirty="0"/>
          </a:p>
          <a:p>
            <a:pPr>
              <a:buFont typeface="Arial" panose="020B0604020202020204" pitchFamily="34" charset="0"/>
              <a:buChar char="•"/>
            </a:pPr>
            <a:r>
              <a:rPr lang="en-GB" sz="1600" b="0" i="0" u="none" strike="noStrike" dirty="0">
                <a:solidFill>
                  <a:srgbClr val="3C2F6F"/>
                </a:solidFill>
                <a:effectLst/>
              </a:rPr>
              <a:t>These values were then mapped against the Salford Behaviours framework</a:t>
            </a:r>
            <a:endParaRPr lang="en-GB" sz="1600" dirty="0"/>
          </a:p>
          <a:p>
            <a:endParaRPr lang="en-US" sz="1200"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pic>
        <p:nvPicPr>
          <p:cNvPr id="3" name="Picture 2">
            <a:extLst>
              <a:ext uri="{FF2B5EF4-FFF2-40B4-BE49-F238E27FC236}">
                <a16:creationId xmlns:a16="http://schemas.microsoft.com/office/drawing/2014/main" id="{A56066C1-7B90-0D3F-FD35-60B421F5D87D}"/>
              </a:ext>
            </a:extLst>
          </p:cNvPr>
          <p:cNvPicPr>
            <a:picLocks noChangeAspect="1"/>
          </p:cNvPicPr>
          <p:nvPr/>
        </p:nvPicPr>
        <p:blipFill>
          <a:blip r:embed="rId4"/>
          <a:stretch>
            <a:fillRect/>
          </a:stretch>
        </p:blipFill>
        <p:spPr>
          <a:xfrm>
            <a:off x="7651066" y="219164"/>
            <a:ext cx="1249937" cy="1208445"/>
          </a:xfrm>
          <a:prstGeom prst="rect">
            <a:avLst/>
          </a:prstGeom>
        </p:spPr>
      </p:pic>
    </p:spTree>
    <p:extLst>
      <p:ext uri="{BB962C8B-B14F-4D97-AF65-F5344CB8AC3E}">
        <p14:creationId xmlns:p14="http://schemas.microsoft.com/office/powerpoint/2010/main" val="108954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717592" y="62452"/>
            <a:ext cx="8229600" cy="857250"/>
          </a:xfrm>
        </p:spPr>
        <p:txBody>
          <a:bodyPr/>
          <a:lstStyle/>
          <a:p>
            <a:pPr algn="r"/>
            <a:r>
              <a:rPr lang="en-US" sz="4000" b="1" dirty="0">
                <a:solidFill>
                  <a:srgbClr val="005870"/>
                </a:solidFill>
                <a:latin typeface="Arial" charset="0"/>
              </a:rPr>
              <a:t>Overall: Question 1</a:t>
            </a:r>
          </a:p>
        </p:txBody>
      </p:sp>
      <p:sp>
        <p:nvSpPr>
          <p:cNvPr id="10242" name="Content Placeholder 2"/>
          <p:cNvSpPr>
            <a:spLocks noGrp="1"/>
          </p:cNvSpPr>
          <p:nvPr>
            <p:ph idx="1"/>
          </p:nvPr>
        </p:nvSpPr>
        <p:spPr>
          <a:xfrm>
            <a:off x="396645" y="813511"/>
            <a:ext cx="8229600" cy="334898"/>
          </a:xfrm>
        </p:spPr>
        <p:txBody>
          <a:bodyPr/>
          <a:lstStyle/>
          <a:p>
            <a:pPr marL="0" indent="0">
              <a:buNone/>
            </a:pPr>
            <a:r>
              <a:rPr lang="en-GB" sz="1200" i="1" dirty="0">
                <a:solidFill>
                  <a:srgbClr val="005870"/>
                </a:solidFill>
                <a:latin typeface="Arial" charset="0"/>
              </a:rPr>
              <a:t>1. What culture changes in your School were needed to facilitate the ESS framework?</a:t>
            </a:r>
            <a:endParaRPr lang="en-US" sz="1200" i="1" dirty="0">
              <a:solidFill>
                <a:srgbClr val="005870"/>
              </a:solidFill>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cxnSp>
        <p:nvCxnSpPr>
          <p:cNvPr id="7" name="Straight Connector 6">
            <a:extLst>
              <a:ext uri="{FF2B5EF4-FFF2-40B4-BE49-F238E27FC236}">
                <a16:creationId xmlns:a16="http://schemas.microsoft.com/office/drawing/2014/main" id="{378EC36E-FB99-2083-1AC9-453BFBF6E1CB}"/>
              </a:ext>
            </a:extLst>
          </p:cNvPr>
          <p:cNvCxnSpPr/>
          <p:nvPr/>
        </p:nvCxnSpPr>
        <p:spPr>
          <a:xfrm>
            <a:off x="6167658" y="815671"/>
            <a:ext cx="277953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Content Placeholder 2">
            <a:extLst>
              <a:ext uri="{FF2B5EF4-FFF2-40B4-BE49-F238E27FC236}">
                <a16:creationId xmlns:a16="http://schemas.microsoft.com/office/drawing/2014/main" id="{17866DE6-3F3B-5042-9E58-FB3ABE64F817}"/>
              </a:ext>
            </a:extLst>
          </p:cNvPr>
          <p:cNvSpPr txBox="1">
            <a:spLocks/>
          </p:cNvSpPr>
          <p:nvPr/>
        </p:nvSpPr>
        <p:spPr bwMode="auto">
          <a:xfrm>
            <a:off x="648309" y="1045884"/>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The Narrative</a:t>
            </a:r>
            <a:endParaRPr lang="en-US" sz="1600" b="1" dirty="0">
              <a:solidFill>
                <a:srgbClr val="005870"/>
              </a:solidFill>
              <a:latin typeface="Arial" charset="0"/>
            </a:endParaRPr>
          </a:p>
        </p:txBody>
      </p:sp>
      <p:sp>
        <p:nvSpPr>
          <p:cNvPr id="12" name="Content Placeholder 2">
            <a:extLst>
              <a:ext uri="{FF2B5EF4-FFF2-40B4-BE49-F238E27FC236}">
                <a16:creationId xmlns:a16="http://schemas.microsoft.com/office/drawing/2014/main" id="{37D57B90-D617-F0EB-1581-CF2C5D4D9949}"/>
              </a:ext>
            </a:extLst>
          </p:cNvPr>
          <p:cNvSpPr txBox="1">
            <a:spLocks/>
          </p:cNvSpPr>
          <p:nvPr/>
        </p:nvSpPr>
        <p:spPr bwMode="auto">
          <a:xfrm>
            <a:off x="6725133" y="1055948"/>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pPr>
            <a:r>
              <a:rPr lang="en-GB" sz="1600" b="1" dirty="0">
                <a:solidFill>
                  <a:srgbClr val="005870"/>
                </a:solidFill>
                <a:latin typeface="Arial" charset="0"/>
              </a:rPr>
              <a:t>Key Drivers</a:t>
            </a:r>
            <a:endParaRPr lang="en-US" sz="1600" b="1" dirty="0">
              <a:solidFill>
                <a:srgbClr val="005870"/>
              </a:solidFill>
              <a:latin typeface="Arial" charset="0"/>
            </a:endParaRPr>
          </a:p>
        </p:txBody>
      </p:sp>
      <p:cxnSp>
        <p:nvCxnSpPr>
          <p:cNvPr id="13" name="Straight Connector 12">
            <a:extLst>
              <a:ext uri="{FF2B5EF4-FFF2-40B4-BE49-F238E27FC236}">
                <a16:creationId xmlns:a16="http://schemas.microsoft.com/office/drawing/2014/main" id="{A0E933F7-287F-CA9D-99E5-98CA6F007DE3}"/>
              </a:ext>
            </a:extLst>
          </p:cNvPr>
          <p:cNvCxnSpPr>
            <a:cxnSpLocks/>
          </p:cNvCxnSpPr>
          <p:nvPr/>
        </p:nvCxnSpPr>
        <p:spPr>
          <a:xfrm flipV="1">
            <a:off x="779514" y="1408016"/>
            <a:ext cx="1191950" cy="10064"/>
          </a:xfrm>
          <a:prstGeom prst="line">
            <a:avLst/>
          </a:prstGeom>
          <a:ln/>
        </p:spPr>
        <p:style>
          <a:lnRef idx="2">
            <a:schemeClr val="accent4"/>
          </a:lnRef>
          <a:fillRef idx="0">
            <a:schemeClr val="accent4"/>
          </a:fillRef>
          <a:effectRef idx="1">
            <a:schemeClr val="accent4"/>
          </a:effectRef>
          <a:fontRef idx="minor">
            <a:schemeClr val="tx1"/>
          </a:fontRef>
        </p:style>
      </p:cxnSp>
      <p:cxnSp>
        <p:nvCxnSpPr>
          <p:cNvPr id="15" name="Straight Connector 14">
            <a:extLst>
              <a:ext uri="{FF2B5EF4-FFF2-40B4-BE49-F238E27FC236}">
                <a16:creationId xmlns:a16="http://schemas.microsoft.com/office/drawing/2014/main" id="{2F9160F2-421D-855D-8E49-B5DB5C6A1596}"/>
              </a:ext>
            </a:extLst>
          </p:cNvPr>
          <p:cNvCxnSpPr>
            <a:cxnSpLocks/>
          </p:cNvCxnSpPr>
          <p:nvPr/>
        </p:nvCxnSpPr>
        <p:spPr>
          <a:xfrm flipV="1">
            <a:off x="7391605" y="1407228"/>
            <a:ext cx="1191950" cy="10064"/>
          </a:xfrm>
          <a:prstGeom prst="line">
            <a:avLst/>
          </a:prstGeom>
          <a:ln/>
        </p:spPr>
        <p:style>
          <a:lnRef idx="2">
            <a:schemeClr val="accent4"/>
          </a:lnRef>
          <a:fillRef idx="0">
            <a:schemeClr val="accent4"/>
          </a:fillRef>
          <a:effectRef idx="1">
            <a:schemeClr val="accent4"/>
          </a:effectRef>
          <a:fontRef idx="minor">
            <a:schemeClr val="tx1"/>
          </a:fontRef>
        </p:style>
      </p:cxnSp>
      <p:sp>
        <p:nvSpPr>
          <p:cNvPr id="16" name="Content Placeholder 2">
            <a:extLst>
              <a:ext uri="{FF2B5EF4-FFF2-40B4-BE49-F238E27FC236}">
                <a16:creationId xmlns:a16="http://schemas.microsoft.com/office/drawing/2014/main" id="{36071E18-E80C-BB0C-322A-5171CC14610C}"/>
              </a:ext>
            </a:extLst>
          </p:cNvPr>
          <p:cNvSpPr txBox="1">
            <a:spLocks/>
          </p:cNvSpPr>
          <p:nvPr/>
        </p:nvSpPr>
        <p:spPr bwMode="auto">
          <a:xfrm>
            <a:off x="779514" y="1517028"/>
            <a:ext cx="8229600"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200" b="0" i="0" u="none" strike="noStrike" dirty="0">
                <a:solidFill>
                  <a:srgbClr val="005870"/>
                </a:solidFill>
                <a:effectLst/>
              </a:rPr>
              <a:t>Understanding and mitigating risks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The value in KPIs and data</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Honest, open &amp; reciprocal conversations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Improving student outcomes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Structural and resource changes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The importance of pre-existing culture</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Placing 'self' within ESS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Bringing ESS into focus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Supporting and coaching staff</a:t>
            </a:r>
            <a:endParaRPr lang="en-GB" sz="1200" dirty="0">
              <a:solidFill>
                <a:srgbClr val="005870"/>
              </a:solidFill>
            </a:endParaRPr>
          </a:p>
        </p:txBody>
      </p:sp>
      <p:sp>
        <p:nvSpPr>
          <p:cNvPr id="17" name="Content Placeholder 2">
            <a:extLst>
              <a:ext uri="{FF2B5EF4-FFF2-40B4-BE49-F238E27FC236}">
                <a16:creationId xmlns:a16="http://schemas.microsoft.com/office/drawing/2014/main" id="{B3A07D67-5622-52D8-CBF8-3207332E1D70}"/>
              </a:ext>
            </a:extLst>
          </p:cNvPr>
          <p:cNvSpPr txBox="1">
            <a:spLocks/>
          </p:cNvSpPr>
          <p:nvPr/>
        </p:nvSpPr>
        <p:spPr bwMode="auto">
          <a:xfrm>
            <a:off x="6725133" y="1578286"/>
            <a:ext cx="196166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1300" b="0" i="0" u="none" strike="noStrike" dirty="0">
                <a:solidFill>
                  <a:srgbClr val="005870"/>
                </a:solidFill>
                <a:effectLst/>
              </a:rPr>
              <a:t>Communication</a:t>
            </a:r>
          </a:p>
          <a:p>
            <a:pPr marL="0" indent="0" algn="r">
              <a:buNone/>
            </a:pPr>
            <a:r>
              <a:rPr lang="en-GB" sz="1300" b="0" i="0" u="none" strike="noStrike" dirty="0">
                <a:solidFill>
                  <a:srgbClr val="005870"/>
                </a:solidFill>
                <a:effectLst/>
              </a:rPr>
              <a:t>Data &amp; KPIs</a:t>
            </a:r>
          </a:p>
          <a:p>
            <a:pPr marL="0" indent="0" algn="r">
              <a:buNone/>
            </a:pPr>
            <a:r>
              <a:rPr lang="en-GB" sz="1300" b="0" i="0" u="none" strike="noStrike" dirty="0">
                <a:solidFill>
                  <a:srgbClr val="005870"/>
                </a:solidFill>
                <a:effectLst/>
              </a:rPr>
              <a:t>Risks future-proofing</a:t>
            </a:r>
          </a:p>
          <a:p>
            <a:pPr marL="0" indent="0" algn="r">
              <a:buNone/>
            </a:pPr>
            <a:r>
              <a:rPr lang="en-GB" sz="1300" b="0" i="0" u="none" strike="noStrike" dirty="0">
                <a:solidFill>
                  <a:srgbClr val="005870"/>
                </a:solidFill>
                <a:effectLst/>
              </a:rPr>
              <a:t>Student Focussed</a:t>
            </a:r>
          </a:p>
          <a:p>
            <a:pPr marL="0" indent="0" algn="r">
              <a:buNone/>
            </a:pPr>
            <a:r>
              <a:rPr lang="en-GB" sz="1300" b="0" i="0" u="none" strike="noStrike" dirty="0">
                <a:solidFill>
                  <a:srgbClr val="005870"/>
                </a:solidFill>
                <a:effectLst/>
              </a:rPr>
              <a:t>Staff commitment</a:t>
            </a:r>
          </a:p>
          <a:p>
            <a:pPr marL="0" indent="0" algn="r">
              <a:buNone/>
            </a:pPr>
            <a:r>
              <a:rPr lang="en-GB" sz="1300" b="0" i="0" u="none" strike="noStrike" dirty="0">
                <a:solidFill>
                  <a:srgbClr val="005870"/>
                </a:solidFill>
                <a:effectLst/>
              </a:rPr>
              <a:t>Honesty &amp; transparency </a:t>
            </a:r>
          </a:p>
          <a:p>
            <a:pPr marL="0" indent="0" algn="r">
              <a:buNone/>
            </a:pPr>
            <a:r>
              <a:rPr lang="en-GB" sz="1300" b="0" i="0" u="none" strike="noStrike" dirty="0">
                <a:solidFill>
                  <a:srgbClr val="005870"/>
                </a:solidFill>
                <a:effectLst/>
              </a:rPr>
              <a:t>Reciprocity</a:t>
            </a:r>
          </a:p>
        </p:txBody>
      </p:sp>
      <p:sp>
        <p:nvSpPr>
          <p:cNvPr id="18" name="Content Placeholder 2">
            <a:extLst>
              <a:ext uri="{FF2B5EF4-FFF2-40B4-BE49-F238E27FC236}">
                <a16:creationId xmlns:a16="http://schemas.microsoft.com/office/drawing/2014/main" id="{19D15F9A-35DB-626E-448B-1F62694C16E9}"/>
              </a:ext>
            </a:extLst>
          </p:cNvPr>
          <p:cNvSpPr txBox="1">
            <a:spLocks/>
          </p:cNvSpPr>
          <p:nvPr/>
        </p:nvSpPr>
        <p:spPr bwMode="auto">
          <a:xfrm>
            <a:off x="1606612" y="3536915"/>
            <a:ext cx="4215073"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CRITICAL VALUES FOR CHANGE</a:t>
            </a:r>
            <a:endParaRPr lang="en-US" sz="1600" b="1" dirty="0">
              <a:solidFill>
                <a:srgbClr val="005870"/>
              </a:solidFill>
              <a:latin typeface="Arial" charset="0"/>
            </a:endParaRPr>
          </a:p>
        </p:txBody>
      </p:sp>
      <p:cxnSp>
        <p:nvCxnSpPr>
          <p:cNvPr id="19" name="Straight Connector 18">
            <a:extLst>
              <a:ext uri="{FF2B5EF4-FFF2-40B4-BE49-F238E27FC236}">
                <a16:creationId xmlns:a16="http://schemas.microsoft.com/office/drawing/2014/main" id="{B26CE470-4136-3DF8-D806-EE1B0C0A83F2}"/>
              </a:ext>
            </a:extLst>
          </p:cNvPr>
          <p:cNvCxnSpPr>
            <a:cxnSpLocks/>
          </p:cNvCxnSpPr>
          <p:nvPr/>
        </p:nvCxnSpPr>
        <p:spPr>
          <a:xfrm>
            <a:off x="1755479" y="3871813"/>
            <a:ext cx="3119302" cy="0"/>
          </a:xfrm>
          <a:prstGeom prst="line">
            <a:avLst/>
          </a:prstGeom>
          <a:ln/>
        </p:spPr>
        <p:style>
          <a:lnRef idx="2">
            <a:schemeClr val="accent4"/>
          </a:lnRef>
          <a:fillRef idx="0">
            <a:schemeClr val="accent4"/>
          </a:fillRef>
          <a:effectRef idx="1">
            <a:schemeClr val="accent4"/>
          </a:effectRef>
          <a:fontRef idx="minor">
            <a:schemeClr val="tx1"/>
          </a:fontRef>
        </p:style>
      </p:cxnSp>
      <p:pic>
        <p:nvPicPr>
          <p:cNvPr id="22" name="Picture 21">
            <a:extLst>
              <a:ext uri="{FF2B5EF4-FFF2-40B4-BE49-F238E27FC236}">
                <a16:creationId xmlns:a16="http://schemas.microsoft.com/office/drawing/2014/main" id="{28ED21A8-A883-44E0-B0D8-9B93059F90EA}"/>
              </a:ext>
            </a:extLst>
          </p:cNvPr>
          <p:cNvPicPr>
            <a:picLocks noChangeAspect="1"/>
          </p:cNvPicPr>
          <p:nvPr/>
        </p:nvPicPr>
        <p:blipFill>
          <a:blip r:embed="rId4"/>
          <a:stretch>
            <a:fillRect/>
          </a:stretch>
        </p:blipFill>
        <p:spPr>
          <a:xfrm>
            <a:off x="2401052" y="3986788"/>
            <a:ext cx="4862680" cy="534824"/>
          </a:xfrm>
          <a:prstGeom prst="rect">
            <a:avLst/>
          </a:prstGeom>
        </p:spPr>
      </p:pic>
    </p:spTree>
    <p:extLst>
      <p:ext uri="{BB962C8B-B14F-4D97-AF65-F5344CB8AC3E}">
        <p14:creationId xmlns:p14="http://schemas.microsoft.com/office/powerpoint/2010/main" val="198859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717592" y="62452"/>
            <a:ext cx="8229600" cy="857250"/>
          </a:xfrm>
        </p:spPr>
        <p:txBody>
          <a:bodyPr/>
          <a:lstStyle/>
          <a:p>
            <a:pPr algn="r"/>
            <a:r>
              <a:rPr lang="en-US" sz="4000" b="1" dirty="0">
                <a:solidFill>
                  <a:srgbClr val="005870"/>
                </a:solidFill>
                <a:latin typeface="Arial" charset="0"/>
              </a:rPr>
              <a:t>Overall: Question 2</a:t>
            </a:r>
          </a:p>
        </p:txBody>
      </p:sp>
      <p:sp>
        <p:nvSpPr>
          <p:cNvPr id="10242" name="Content Placeholder 2"/>
          <p:cNvSpPr>
            <a:spLocks noGrp="1"/>
          </p:cNvSpPr>
          <p:nvPr>
            <p:ph idx="1"/>
          </p:nvPr>
        </p:nvSpPr>
        <p:spPr>
          <a:xfrm>
            <a:off x="439034" y="762317"/>
            <a:ext cx="8704966" cy="334898"/>
          </a:xfrm>
        </p:spPr>
        <p:txBody>
          <a:bodyPr/>
          <a:lstStyle/>
          <a:p>
            <a:pPr marL="0" indent="0">
              <a:buNone/>
            </a:pPr>
            <a:r>
              <a:rPr lang="en-GB" sz="1200" i="1" dirty="0">
                <a:solidFill>
                  <a:srgbClr val="005870"/>
                </a:solidFill>
                <a:latin typeface="Arial" charset="0"/>
              </a:rPr>
              <a:t>2.What positive impact has this had on academic staff in your school in terms of: sense of belonging, valued contribution, professional development, and well-being?</a:t>
            </a:r>
            <a:endParaRPr lang="en-US" sz="1200" i="1" dirty="0">
              <a:solidFill>
                <a:srgbClr val="005870"/>
              </a:solidFill>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cxnSp>
        <p:nvCxnSpPr>
          <p:cNvPr id="7" name="Straight Connector 6">
            <a:extLst>
              <a:ext uri="{FF2B5EF4-FFF2-40B4-BE49-F238E27FC236}">
                <a16:creationId xmlns:a16="http://schemas.microsoft.com/office/drawing/2014/main" id="{378EC36E-FB99-2083-1AC9-453BFBF6E1CB}"/>
              </a:ext>
            </a:extLst>
          </p:cNvPr>
          <p:cNvCxnSpPr/>
          <p:nvPr/>
        </p:nvCxnSpPr>
        <p:spPr>
          <a:xfrm>
            <a:off x="6167658" y="815671"/>
            <a:ext cx="277953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Content Placeholder 2">
            <a:extLst>
              <a:ext uri="{FF2B5EF4-FFF2-40B4-BE49-F238E27FC236}">
                <a16:creationId xmlns:a16="http://schemas.microsoft.com/office/drawing/2014/main" id="{17866DE6-3F3B-5042-9E58-FB3ABE64F817}"/>
              </a:ext>
            </a:extLst>
          </p:cNvPr>
          <p:cNvSpPr txBox="1">
            <a:spLocks/>
          </p:cNvSpPr>
          <p:nvPr/>
        </p:nvSpPr>
        <p:spPr bwMode="auto">
          <a:xfrm>
            <a:off x="648309" y="1175204"/>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The Narrative</a:t>
            </a:r>
            <a:endParaRPr lang="en-US" sz="1600" b="1" dirty="0">
              <a:solidFill>
                <a:srgbClr val="005870"/>
              </a:solidFill>
              <a:latin typeface="Arial" charset="0"/>
            </a:endParaRPr>
          </a:p>
        </p:txBody>
      </p:sp>
      <p:sp>
        <p:nvSpPr>
          <p:cNvPr id="12" name="Content Placeholder 2">
            <a:extLst>
              <a:ext uri="{FF2B5EF4-FFF2-40B4-BE49-F238E27FC236}">
                <a16:creationId xmlns:a16="http://schemas.microsoft.com/office/drawing/2014/main" id="{37D57B90-D617-F0EB-1581-CF2C5D4D9949}"/>
              </a:ext>
            </a:extLst>
          </p:cNvPr>
          <p:cNvSpPr txBox="1">
            <a:spLocks/>
          </p:cNvSpPr>
          <p:nvPr/>
        </p:nvSpPr>
        <p:spPr bwMode="auto">
          <a:xfrm>
            <a:off x="6770193" y="1120728"/>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pPr>
            <a:r>
              <a:rPr lang="en-GB" sz="1600" b="1" dirty="0">
                <a:solidFill>
                  <a:srgbClr val="005870"/>
                </a:solidFill>
                <a:latin typeface="Arial" charset="0"/>
              </a:rPr>
              <a:t>Key Drivers</a:t>
            </a:r>
            <a:endParaRPr lang="en-US" sz="1600" b="1" dirty="0">
              <a:solidFill>
                <a:srgbClr val="005870"/>
              </a:solidFill>
              <a:latin typeface="Arial" charset="0"/>
            </a:endParaRPr>
          </a:p>
        </p:txBody>
      </p:sp>
      <p:cxnSp>
        <p:nvCxnSpPr>
          <p:cNvPr id="13" name="Straight Connector 12">
            <a:extLst>
              <a:ext uri="{FF2B5EF4-FFF2-40B4-BE49-F238E27FC236}">
                <a16:creationId xmlns:a16="http://schemas.microsoft.com/office/drawing/2014/main" id="{A0E933F7-287F-CA9D-99E5-98CA6F007DE3}"/>
              </a:ext>
            </a:extLst>
          </p:cNvPr>
          <p:cNvCxnSpPr>
            <a:cxnSpLocks/>
          </p:cNvCxnSpPr>
          <p:nvPr/>
        </p:nvCxnSpPr>
        <p:spPr>
          <a:xfrm flipV="1">
            <a:off x="779514" y="1479928"/>
            <a:ext cx="1191950" cy="10064"/>
          </a:xfrm>
          <a:prstGeom prst="line">
            <a:avLst/>
          </a:prstGeom>
          <a:ln/>
        </p:spPr>
        <p:style>
          <a:lnRef idx="2">
            <a:schemeClr val="accent4"/>
          </a:lnRef>
          <a:fillRef idx="0">
            <a:schemeClr val="accent4"/>
          </a:fillRef>
          <a:effectRef idx="1">
            <a:schemeClr val="accent4"/>
          </a:effectRef>
          <a:fontRef idx="minor">
            <a:schemeClr val="tx1"/>
          </a:fontRef>
        </p:style>
      </p:cxnSp>
      <p:cxnSp>
        <p:nvCxnSpPr>
          <p:cNvPr id="15" name="Straight Connector 14">
            <a:extLst>
              <a:ext uri="{FF2B5EF4-FFF2-40B4-BE49-F238E27FC236}">
                <a16:creationId xmlns:a16="http://schemas.microsoft.com/office/drawing/2014/main" id="{2F9160F2-421D-855D-8E49-B5DB5C6A1596}"/>
              </a:ext>
            </a:extLst>
          </p:cNvPr>
          <p:cNvCxnSpPr>
            <a:cxnSpLocks/>
          </p:cNvCxnSpPr>
          <p:nvPr/>
        </p:nvCxnSpPr>
        <p:spPr>
          <a:xfrm flipV="1">
            <a:off x="7391605" y="1479140"/>
            <a:ext cx="1191950" cy="10064"/>
          </a:xfrm>
          <a:prstGeom prst="line">
            <a:avLst/>
          </a:prstGeom>
          <a:ln/>
        </p:spPr>
        <p:style>
          <a:lnRef idx="2">
            <a:schemeClr val="accent4"/>
          </a:lnRef>
          <a:fillRef idx="0">
            <a:schemeClr val="accent4"/>
          </a:fillRef>
          <a:effectRef idx="1">
            <a:schemeClr val="accent4"/>
          </a:effectRef>
          <a:fontRef idx="minor">
            <a:schemeClr val="tx1"/>
          </a:fontRef>
        </p:style>
      </p:cxnSp>
      <p:sp>
        <p:nvSpPr>
          <p:cNvPr id="16" name="Content Placeholder 2">
            <a:extLst>
              <a:ext uri="{FF2B5EF4-FFF2-40B4-BE49-F238E27FC236}">
                <a16:creationId xmlns:a16="http://schemas.microsoft.com/office/drawing/2014/main" id="{36071E18-E80C-BB0C-322A-5171CC14610C}"/>
              </a:ext>
            </a:extLst>
          </p:cNvPr>
          <p:cNvSpPr txBox="1">
            <a:spLocks/>
          </p:cNvSpPr>
          <p:nvPr/>
        </p:nvSpPr>
        <p:spPr bwMode="auto">
          <a:xfrm>
            <a:off x="779514" y="1530212"/>
            <a:ext cx="3465482"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200" b="0" i="0" u="none" strike="noStrike" dirty="0">
                <a:solidFill>
                  <a:srgbClr val="005870"/>
                </a:solidFill>
                <a:effectLst/>
              </a:rPr>
              <a:t>A cohesive &amp; joined up approach</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Bottom up culture</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Creating inclusive solutions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Student Outcomes as staff motivation</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Staff passion, commitment &amp; workload</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Celebration &amp; recognition of achievement</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The hearing of all voices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Access to training &amp; development</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On the journey 'together'</a:t>
            </a:r>
            <a:endParaRPr lang="en-GB" sz="1200" dirty="0">
              <a:solidFill>
                <a:srgbClr val="005870"/>
              </a:solidFill>
            </a:endParaRPr>
          </a:p>
        </p:txBody>
      </p:sp>
      <p:sp>
        <p:nvSpPr>
          <p:cNvPr id="17" name="Content Placeholder 2">
            <a:extLst>
              <a:ext uri="{FF2B5EF4-FFF2-40B4-BE49-F238E27FC236}">
                <a16:creationId xmlns:a16="http://schemas.microsoft.com/office/drawing/2014/main" id="{B3A07D67-5622-52D8-CBF8-3207332E1D70}"/>
              </a:ext>
            </a:extLst>
          </p:cNvPr>
          <p:cNvSpPr txBox="1">
            <a:spLocks/>
          </p:cNvSpPr>
          <p:nvPr/>
        </p:nvSpPr>
        <p:spPr bwMode="auto">
          <a:xfrm>
            <a:off x="6725133" y="1653139"/>
            <a:ext cx="196166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1300" b="0" i="0" u="none" strike="noStrike" dirty="0">
                <a:solidFill>
                  <a:srgbClr val="005870"/>
                </a:solidFill>
                <a:effectLst/>
              </a:rPr>
              <a:t>Collaboration</a:t>
            </a:r>
            <a:endParaRPr lang="en-GB" sz="1300" dirty="0">
              <a:solidFill>
                <a:srgbClr val="005870"/>
              </a:solidFill>
              <a:effectLst/>
            </a:endParaRPr>
          </a:p>
          <a:p>
            <a:pPr marL="0" indent="0" algn="r">
              <a:buNone/>
            </a:pPr>
            <a:r>
              <a:rPr lang="en-GB" sz="1300" b="0" i="0" u="none" strike="noStrike" dirty="0">
                <a:solidFill>
                  <a:srgbClr val="005870"/>
                </a:solidFill>
                <a:effectLst/>
              </a:rPr>
              <a:t>Openness</a:t>
            </a:r>
            <a:endParaRPr lang="en-GB" sz="1300" dirty="0">
              <a:solidFill>
                <a:srgbClr val="005870"/>
              </a:solidFill>
              <a:effectLst/>
            </a:endParaRPr>
          </a:p>
          <a:p>
            <a:pPr marL="0" indent="0" algn="r">
              <a:buNone/>
            </a:pPr>
            <a:r>
              <a:rPr lang="en-GB" sz="1300" b="0" i="0" u="none" strike="noStrike" dirty="0">
                <a:solidFill>
                  <a:srgbClr val="005870"/>
                </a:solidFill>
                <a:effectLst/>
              </a:rPr>
              <a:t>Inclusive Solutions</a:t>
            </a:r>
            <a:endParaRPr lang="en-GB" sz="1300" dirty="0">
              <a:solidFill>
                <a:srgbClr val="005870"/>
              </a:solidFill>
              <a:effectLst/>
            </a:endParaRPr>
          </a:p>
          <a:p>
            <a:pPr marL="0" indent="0" algn="r">
              <a:buNone/>
            </a:pPr>
            <a:r>
              <a:rPr lang="en-GB" sz="1300" b="0" i="0" u="none" strike="noStrike" dirty="0">
                <a:solidFill>
                  <a:srgbClr val="005870"/>
                </a:solidFill>
                <a:effectLst/>
              </a:rPr>
              <a:t>Communication</a:t>
            </a:r>
            <a:endParaRPr lang="en-GB" sz="1300" dirty="0">
              <a:solidFill>
                <a:srgbClr val="005870"/>
              </a:solidFill>
              <a:effectLst/>
            </a:endParaRPr>
          </a:p>
          <a:p>
            <a:pPr marL="0" indent="0" algn="r">
              <a:buNone/>
            </a:pPr>
            <a:r>
              <a:rPr lang="en-GB" sz="1300" b="0" i="0" u="none" strike="noStrike" dirty="0">
                <a:solidFill>
                  <a:srgbClr val="005870"/>
                </a:solidFill>
                <a:effectLst/>
              </a:rPr>
              <a:t>Student Focussed</a:t>
            </a:r>
            <a:endParaRPr lang="en-GB" sz="1300" dirty="0">
              <a:solidFill>
                <a:srgbClr val="005870"/>
              </a:solidFill>
              <a:effectLst/>
            </a:endParaRPr>
          </a:p>
          <a:p>
            <a:pPr marL="0" indent="0" algn="r">
              <a:buNone/>
            </a:pPr>
            <a:r>
              <a:rPr lang="en-GB" sz="1300" b="0" i="0" u="none" strike="noStrike" dirty="0">
                <a:solidFill>
                  <a:srgbClr val="005870"/>
                </a:solidFill>
                <a:effectLst/>
              </a:rPr>
              <a:t>Focus &amp; Direction</a:t>
            </a:r>
            <a:endParaRPr lang="en-GB" sz="1300" dirty="0">
              <a:solidFill>
                <a:srgbClr val="005870"/>
              </a:solidFill>
              <a:effectLst/>
            </a:endParaRPr>
          </a:p>
          <a:p>
            <a:pPr marL="0" indent="0" algn="r">
              <a:buNone/>
            </a:pPr>
            <a:r>
              <a:rPr lang="en-GB" sz="1300" b="0" i="0" u="none" strike="noStrike" dirty="0">
                <a:solidFill>
                  <a:srgbClr val="005870"/>
                </a:solidFill>
                <a:effectLst/>
              </a:rPr>
              <a:t>Transformation as a journey</a:t>
            </a:r>
            <a:endParaRPr lang="en-GB" sz="1300" dirty="0">
              <a:solidFill>
                <a:srgbClr val="005870"/>
              </a:solidFill>
              <a:effectLst/>
            </a:endParaRPr>
          </a:p>
        </p:txBody>
      </p:sp>
      <p:sp>
        <p:nvSpPr>
          <p:cNvPr id="18" name="Content Placeholder 2">
            <a:extLst>
              <a:ext uri="{FF2B5EF4-FFF2-40B4-BE49-F238E27FC236}">
                <a16:creationId xmlns:a16="http://schemas.microsoft.com/office/drawing/2014/main" id="{19D15F9A-35DB-626E-448B-1F62694C16E9}"/>
              </a:ext>
            </a:extLst>
          </p:cNvPr>
          <p:cNvSpPr txBox="1">
            <a:spLocks/>
          </p:cNvSpPr>
          <p:nvPr/>
        </p:nvSpPr>
        <p:spPr bwMode="auto">
          <a:xfrm>
            <a:off x="1758003" y="3597471"/>
            <a:ext cx="4215073"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CRITICAL VALUES FOR CHANGE</a:t>
            </a:r>
            <a:endParaRPr lang="en-US" sz="1600" b="1" dirty="0">
              <a:solidFill>
                <a:srgbClr val="005870"/>
              </a:solidFill>
              <a:latin typeface="Arial" charset="0"/>
            </a:endParaRPr>
          </a:p>
        </p:txBody>
      </p:sp>
      <p:cxnSp>
        <p:nvCxnSpPr>
          <p:cNvPr id="19" name="Straight Connector 18">
            <a:extLst>
              <a:ext uri="{FF2B5EF4-FFF2-40B4-BE49-F238E27FC236}">
                <a16:creationId xmlns:a16="http://schemas.microsoft.com/office/drawing/2014/main" id="{B26CE470-4136-3DF8-D806-EE1B0C0A83F2}"/>
              </a:ext>
            </a:extLst>
          </p:cNvPr>
          <p:cNvCxnSpPr>
            <a:cxnSpLocks/>
          </p:cNvCxnSpPr>
          <p:nvPr/>
        </p:nvCxnSpPr>
        <p:spPr>
          <a:xfrm>
            <a:off x="1876592" y="3932369"/>
            <a:ext cx="3119302" cy="0"/>
          </a:xfrm>
          <a:prstGeom prst="line">
            <a:avLst/>
          </a:prstGeom>
          <a:ln/>
        </p:spPr>
        <p:style>
          <a:lnRef idx="2">
            <a:schemeClr val="accent4"/>
          </a:lnRef>
          <a:fillRef idx="0">
            <a:schemeClr val="accent4"/>
          </a:fillRef>
          <a:effectRef idx="1">
            <a:schemeClr val="accent4"/>
          </a:effectRef>
          <a:fontRef idx="minor">
            <a:schemeClr val="tx1"/>
          </a:fontRef>
        </p:style>
      </p:cxnSp>
      <p:pic>
        <p:nvPicPr>
          <p:cNvPr id="3" name="Picture 2">
            <a:extLst>
              <a:ext uri="{FF2B5EF4-FFF2-40B4-BE49-F238E27FC236}">
                <a16:creationId xmlns:a16="http://schemas.microsoft.com/office/drawing/2014/main" id="{1F8C5143-A8FB-86C9-13A1-F413E1D81E89}"/>
              </a:ext>
            </a:extLst>
          </p:cNvPr>
          <p:cNvPicPr>
            <a:picLocks noChangeAspect="1"/>
          </p:cNvPicPr>
          <p:nvPr/>
        </p:nvPicPr>
        <p:blipFill>
          <a:blip r:embed="rId4"/>
          <a:stretch>
            <a:fillRect/>
          </a:stretch>
        </p:blipFill>
        <p:spPr>
          <a:xfrm>
            <a:off x="2602723" y="3981950"/>
            <a:ext cx="4344301" cy="520191"/>
          </a:xfrm>
          <a:prstGeom prst="rect">
            <a:avLst/>
          </a:prstGeom>
        </p:spPr>
      </p:pic>
    </p:spTree>
    <p:extLst>
      <p:ext uri="{BB962C8B-B14F-4D97-AF65-F5344CB8AC3E}">
        <p14:creationId xmlns:p14="http://schemas.microsoft.com/office/powerpoint/2010/main" val="245475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717592" y="62452"/>
            <a:ext cx="8229600" cy="857250"/>
          </a:xfrm>
        </p:spPr>
        <p:txBody>
          <a:bodyPr/>
          <a:lstStyle/>
          <a:p>
            <a:pPr algn="r"/>
            <a:r>
              <a:rPr lang="en-US" sz="4000" b="1" dirty="0">
                <a:solidFill>
                  <a:srgbClr val="005870"/>
                </a:solidFill>
                <a:latin typeface="Arial" charset="0"/>
              </a:rPr>
              <a:t>Overall: Question 3</a:t>
            </a:r>
          </a:p>
        </p:txBody>
      </p:sp>
      <p:sp>
        <p:nvSpPr>
          <p:cNvPr id="10242" name="Content Placeholder 2"/>
          <p:cNvSpPr>
            <a:spLocks noGrp="1"/>
          </p:cNvSpPr>
          <p:nvPr>
            <p:ph idx="1"/>
          </p:nvPr>
        </p:nvSpPr>
        <p:spPr>
          <a:xfrm>
            <a:off x="396645" y="813511"/>
            <a:ext cx="8229600" cy="334898"/>
          </a:xfrm>
        </p:spPr>
        <p:txBody>
          <a:bodyPr/>
          <a:lstStyle/>
          <a:p>
            <a:pPr marL="0" indent="0">
              <a:buNone/>
            </a:pPr>
            <a:r>
              <a:rPr lang="en-GB" sz="1200" i="1" dirty="0">
                <a:solidFill>
                  <a:srgbClr val="005870"/>
                </a:solidFill>
                <a:latin typeface="Arial" charset="0"/>
              </a:rPr>
              <a:t>3. Have there been any challenges in achieving the culture required to facilitate this rapid transformational change? </a:t>
            </a:r>
            <a:endParaRPr lang="en-US" sz="1200" i="1" dirty="0">
              <a:solidFill>
                <a:srgbClr val="005870"/>
              </a:solidFill>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cxnSp>
        <p:nvCxnSpPr>
          <p:cNvPr id="7" name="Straight Connector 6">
            <a:extLst>
              <a:ext uri="{FF2B5EF4-FFF2-40B4-BE49-F238E27FC236}">
                <a16:creationId xmlns:a16="http://schemas.microsoft.com/office/drawing/2014/main" id="{378EC36E-FB99-2083-1AC9-453BFBF6E1CB}"/>
              </a:ext>
            </a:extLst>
          </p:cNvPr>
          <p:cNvCxnSpPr/>
          <p:nvPr/>
        </p:nvCxnSpPr>
        <p:spPr>
          <a:xfrm>
            <a:off x="6167658" y="815671"/>
            <a:ext cx="277953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Content Placeholder 2">
            <a:extLst>
              <a:ext uri="{FF2B5EF4-FFF2-40B4-BE49-F238E27FC236}">
                <a16:creationId xmlns:a16="http://schemas.microsoft.com/office/drawing/2014/main" id="{17866DE6-3F3B-5042-9E58-FB3ABE64F817}"/>
              </a:ext>
            </a:extLst>
          </p:cNvPr>
          <p:cNvSpPr txBox="1">
            <a:spLocks/>
          </p:cNvSpPr>
          <p:nvPr/>
        </p:nvSpPr>
        <p:spPr bwMode="auto">
          <a:xfrm>
            <a:off x="648309" y="1045884"/>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The Narrative</a:t>
            </a:r>
            <a:endParaRPr lang="en-US" sz="1600" b="1" dirty="0">
              <a:solidFill>
                <a:srgbClr val="005870"/>
              </a:solidFill>
              <a:latin typeface="Arial" charset="0"/>
            </a:endParaRPr>
          </a:p>
        </p:txBody>
      </p:sp>
      <p:sp>
        <p:nvSpPr>
          <p:cNvPr id="12" name="Content Placeholder 2">
            <a:extLst>
              <a:ext uri="{FF2B5EF4-FFF2-40B4-BE49-F238E27FC236}">
                <a16:creationId xmlns:a16="http://schemas.microsoft.com/office/drawing/2014/main" id="{37D57B90-D617-F0EB-1581-CF2C5D4D9949}"/>
              </a:ext>
            </a:extLst>
          </p:cNvPr>
          <p:cNvSpPr txBox="1">
            <a:spLocks/>
          </p:cNvSpPr>
          <p:nvPr/>
        </p:nvSpPr>
        <p:spPr bwMode="auto">
          <a:xfrm>
            <a:off x="6725133" y="1055948"/>
            <a:ext cx="191660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charset="0"/>
              <a:buNone/>
            </a:pPr>
            <a:r>
              <a:rPr lang="en-GB" sz="1600" b="1" dirty="0">
                <a:solidFill>
                  <a:srgbClr val="005870"/>
                </a:solidFill>
                <a:latin typeface="Arial" charset="0"/>
              </a:rPr>
              <a:t>Key Drivers</a:t>
            </a:r>
            <a:endParaRPr lang="en-US" sz="1600" b="1" dirty="0">
              <a:solidFill>
                <a:srgbClr val="005870"/>
              </a:solidFill>
              <a:latin typeface="Arial" charset="0"/>
            </a:endParaRPr>
          </a:p>
        </p:txBody>
      </p:sp>
      <p:cxnSp>
        <p:nvCxnSpPr>
          <p:cNvPr id="13" name="Straight Connector 12">
            <a:extLst>
              <a:ext uri="{FF2B5EF4-FFF2-40B4-BE49-F238E27FC236}">
                <a16:creationId xmlns:a16="http://schemas.microsoft.com/office/drawing/2014/main" id="{A0E933F7-287F-CA9D-99E5-98CA6F007DE3}"/>
              </a:ext>
            </a:extLst>
          </p:cNvPr>
          <p:cNvCxnSpPr>
            <a:cxnSpLocks/>
          </p:cNvCxnSpPr>
          <p:nvPr/>
        </p:nvCxnSpPr>
        <p:spPr>
          <a:xfrm flipV="1">
            <a:off x="779514" y="1408016"/>
            <a:ext cx="1191950" cy="10064"/>
          </a:xfrm>
          <a:prstGeom prst="line">
            <a:avLst/>
          </a:prstGeom>
          <a:ln/>
        </p:spPr>
        <p:style>
          <a:lnRef idx="2">
            <a:schemeClr val="accent4"/>
          </a:lnRef>
          <a:fillRef idx="0">
            <a:schemeClr val="accent4"/>
          </a:fillRef>
          <a:effectRef idx="1">
            <a:schemeClr val="accent4"/>
          </a:effectRef>
          <a:fontRef idx="minor">
            <a:schemeClr val="tx1"/>
          </a:fontRef>
        </p:style>
      </p:cxnSp>
      <p:cxnSp>
        <p:nvCxnSpPr>
          <p:cNvPr id="15" name="Straight Connector 14">
            <a:extLst>
              <a:ext uri="{FF2B5EF4-FFF2-40B4-BE49-F238E27FC236}">
                <a16:creationId xmlns:a16="http://schemas.microsoft.com/office/drawing/2014/main" id="{2F9160F2-421D-855D-8E49-B5DB5C6A1596}"/>
              </a:ext>
            </a:extLst>
          </p:cNvPr>
          <p:cNvCxnSpPr>
            <a:cxnSpLocks/>
          </p:cNvCxnSpPr>
          <p:nvPr/>
        </p:nvCxnSpPr>
        <p:spPr>
          <a:xfrm flipV="1">
            <a:off x="7391605" y="1407228"/>
            <a:ext cx="1191950" cy="10064"/>
          </a:xfrm>
          <a:prstGeom prst="line">
            <a:avLst/>
          </a:prstGeom>
          <a:ln/>
        </p:spPr>
        <p:style>
          <a:lnRef idx="2">
            <a:schemeClr val="accent4"/>
          </a:lnRef>
          <a:fillRef idx="0">
            <a:schemeClr val="accent4"/>
          </a:fillRef>
          <a:effectRef idx="1">
            <a:schemeClr val="accent4"/>
          </a:effectRef>
          <a:fontRef idx="minor">
            <a:schemeClr val="tx1"/>
          </a:fontRef>
        </p:style>
      </p:cxnSp>
      <p:sp>
        <p:nvSpPr>
          <p:cNvPr id="16" name="Content Placeholder 2">
            <a:extLst>
              <a:ext uri="{FF2B5EF4-FFF2-40B4-BE49-F238E27FC236}">
                <a16:creationId xmlns:a16="http://schemas.microsoft.com/office/drawing/2014/main" id="{36071E18-E80C-BB0C-322A-5171CC14610C}"/>
              </a:ext>
            </a:extLst>
          </p:cNvPr>
          <p:cNvSpPr txBox="1">
            <a:spLocks/>
          </p:cNvSpPr>
          <p:nvPr/>
        </p:nvSpPr>
        <p:spPr bwMode="auto">
          <a:xfrm>
            <a:off x="717592" y="1445706"/>
            <a:ext cx="8229600"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200" b="0" i="0" u="none" strike="noStrike" dirty="0">
                <a:solidFill>
                  <a:srgbClr val="005870"/>
                </a:solidFill>
                <a:effectLst/>
              </a:rPr>
              <a:t>Change can feel difficult</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Resource and workload implications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Managing and understanding risk</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Ensuring communication across the institution</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Wider HE contexts </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Negating the impact on staff</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Including all colleagues</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Duplication and overlap</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Change as a journey</a:t>
            </a:r>
            <a:endParaRPr lang="en-GB" sz="1200" dirty="0">
              <a:solidFill>
                <a:srgbClr val="005870"/>
              </a:solidFill>
            </a:endParaRPr>
          </a:p>
          <a:p>
            <a:pPr>
              <a:buFont typeface="Arial" panose="020B0604020202020204" pitchFamily="34" charset="0"/>
              <a:buChar char="•"/>
            </a:pPr>
            <a:r>
              <a:rPr lang="en-GB" sz="1200" b="0" i="0" u="none" strike="noStrike" dirty="0">
                <a:solidFill>
                  <a:srgbClr val="005870"/>
                </a:solidFill>
                <a:effectLst/>
              </a:rPr>
              <a:t>'Salford' as a community</a:t>
            </a:r>
            <a:endParaRPr lang="en-GB" sz="1200" dirty="0">
              <a:solidFill>
                <a:srgbClr val="005870"/>
              </a:solidFill>
            </a:endParaRPr>
          </a:p>
        </p:txBody>
      </p:sp>
      <p:sp>
        <p:nvSpPr>
          <p:cNvPr id="17" name="Content Placeholder 2">
            <a:extLst>
              <a:ext uri="{FF2B5EF4-FFF2-40B4-BE49-F238E27FC236}">
                <a16:creationId xmlns:a16="http://schemas.microsoft.com/office/drawing/2014/main" id="{B3A07D67-5622-52D8-CBF8-3207332E1D70}"/>
              </a:ext>
            </a:extLst>
          </p:cNvPr>
          <p:cNvSpPr txBox="1">
            <a:spLocks/>
          </p:cNvSpPr>
          <p:nvPr/>
        </p:nvSpPr>
        <p:spPr bwMode="auto">
          <a:xfrm>
            <a:off x="6725133" y="1578286"/>
            <a:ext cx="1961667"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1300" b="0" i="0" u="none" strike="noStrike" dirty="0">
                <a:solidFill>
                  <a:srgbClr val="005870"/>
                </a:solidFill>
                <a:effectLst/>
              </a:rPr>
              <a:t>Collaboration</a:t>
            </a:r>
            <a:endParaRPr lang="en-GB" sz="1300" dirty="0">
              <a:solidFill>
                <a:srgbClr val="005870"/>
              </a:solidFill>
              <a:effectLst/>
            </a:endParaRPr>
          </a:p>
          <a:p>
            <a:pPr marL="0" indent="0" algn="r">
              <a:buNone/>
            </a:pPr>
            <a:r>
              <a:rPr lang="en-GB" sz="1300" b="0" i="0" u="none" strike="noStrike" dirty="0">
                <a:solidFill>
                  <a:srgbClr val="005870"/>
                </a:solidFill>
                <a:effectLst/>
              </a:rPr>
              <a:t>Openness</a:t>
            </a:r>
            <a:endParaRPr lang="en-GB" sz="1300" dirty="0">
              <a:solidFill>
                <a:srgbClr val="005870"/>
              </a:solidFill>
              <a:effectLst/>
            </a:endParaRPr>
          </a:p>
          <a:p>
            <a:pPr marL="0" indent="0" algn="r">
              <a:buNone/>
            </a:pPr>
            <a:r>
              <a:rPr lang="en-GB" sz="1300" b="0" i="0" u="none" strike="noStrike" dirty="0">
                <a:solidFill>
                  <a:srgbClr val="005870"/>
                </a:solidFill>
                <a:effectLst/>
              </a:rPr>
              <a:t>The student as a priority</a:t>
            </a:r>
            <a:endParaRPr lang="en-GB" sz="1300" dirty="0">
              <a:solidFill>
                <a:srgbClr val="005870"/>
              </a:solidFill>
              <a:effectLst/>
            </a:endParaRPr>
          </a:p>
          <a:p>
            <a:pPr marL="0" indent="0" algn="r">
              <a:buNone/>
            </a:pPr>
            <a:r>
              <a:rPr lang="en-GB" sz="1300" b="0" i="0" u="none" strike="noStrike" dirty="0">
                <a:solidFill>
                  <a:srgbClr val="005870"/>
                </a:solidFill>
                <a:effectLst/>
              </a:rPr>
              <a:t>Challenge &amp; Resistance</a:t>
            </a:r>
            <a:endParaRPr lang="en-GB" sz="1300" dirty="0">
              <a:solidFill>
                <a:srgbClr val="005870"/>
              </a:solidFill>
              <a:effectLst/>
            </a:endParaRPr>
          </a:p>
          <a:p>
            <a:pPr marL="0" indent="0" algn="r">
              <a:buNone/>
            </a:pPr>
            <a:r>
              <a:rPr lang="en-GB" sz="1300" b="0" i="0" u="none" strike="noStrike" dirty="0">
                <a:solidFill>
                  <a:srgbClr val="005870"/>
                </a:solidFill>
                <a:effectLst/>
              </a:rPr>
              <a:t>Inclusive Solutions</a:t>
            </a:r>
            <a:endParaRPr lang="en-GB" sz="1300" dirty="0">
              <a:solidFill>
                <a:srgbClr val="005870"/>
              </a:solidFill>
              <a:effectLst/>
            </a:endParaRPr>
          </a:p>
          <a:p>
            <a:pPr marL="0" indent="0" algn="r">
              <a:buNone/>
            </a:pPr>
            <a:r>
              <a:rPr lang="en-GB" sz="1300" b="0" i="0" u="none" strike="noStrike" dirty="0">
                <a:solidFill>
                  <a:srgbClr val="005870"/>
                </a:solidFill>
                <a:effectLst/>
              </a:rPr>
              <a:t>Communication</a:t>
            </a:r>
            <a:endParaRPr lang="en-GB" sz="1300" dirty="0">
              <a:solidFill>
                <a:srgbClr val="005870"/>
              </a:solidFill>
              <a:effectLst/>
            </a:endParaRPr>
          </a:p>
          <a:p>
            <a:pPr marL="0" indent="0" algn="r">
              <a:buNone/>
            </a:pPr>
            <a:r>
              <a:rPr lang="en-GB" sz="1300" b="0" i="0" u="none" strike="noStrike" dirty="0">
                <a:solidFill>
                  <a:srgbClr val="005870"/>
                </a:solidFill>
                <a:effectLst/>
              </a:rPr>
              <a:t>Focus &amp; Direction</a:t>
            </a:r>
            <a:endParaRPr lang="en-GB" sz="1300" dirty="0">
              <a:solidFill>
                <a:srgbClr val="005870"/>
              </a:solidFill>
              <a:effectLst/>
            </a:endParaRPr>
          </a:p>
        </p:txBody>
      </p:sp>
      <p:sp>
        <p:nvSpPr>
          <p:cNvPr id="18" name="Content Placeholder 2">
            <a:extLst>
              <a:ext uri="{FF2B5EF4-FFF2-40B4-BE49-F238E27FC236}">
                <a16:creationId xmlns:a16="http://schemas.microsoft.com/office/drawing/2014/main" id="{19D15F9A-35DB-626E-448B-1F62694C16E9}"/>
              </a:ext>
            </a:extLst>
          </p:cNvPr>
          <p:cNvSpPr txBox="1">
            <a:spLocks/>
          </p:cNvSpPr>
          <p:nvPr/>
        </p:nvSpPr>
        <p:spPr bwMode="auto">
          <a:xfrm>
            <a:off x="1841148" y="3669495"/>
            <a:ext cx="4215073" cy="33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dirty="0">
                <a:solidFill>
                  <a:srgbClr val="005870"/>
                </a:solidFill>
                <a:latin typeface="Arial" charset="0"/>
              </a:rPr>
              <a:t>CRITICAL VALUES FOR CHANGE</a:t>
            </a:r>
            <a:endParaRPr lang="en-US" sz="1600" b="1" dirty="0">
              <a:solidFill>
                <a:srgbClr val="005870"/>
              </a:solidFill>
              <a:latin typeface="Arial" charset="0"/>
            </a:endParaRPr>
          </a:p>
        </p:txBody>
      </p:sp>
      <p:cxnSp>
        <p:nvCxnSpPr>
          <p:cNvPr id="19" name="Straight Connector 18">
            <a:extLst>
              <a:ext uri="{FF2B5EF4-FFF2-40B4-BE49-F238E27FC236}">
                <a16:creationId xmlns:a16="http://schemas.microsoft.com/office/drawing/2014/main" id="{B26CE470-4136-3DF8-D806-EE1B0C0A83F2}"/>
              </a:ext>
            </a:extLst>
          </p:cNvPr>
          <p:cNvCxnSpPr>
            <a:cxnSpLocks/>
          </p:cNvCxnSpPr>
          <p:nvPr/>
        </p:nvCxnSpPr>
        <p:spPr>
          <a:xfrm>
            <a:off x="1971464" y="4006659"/>
            <a:ext cx="3119302" cy="0"/>
          </a:xfrm>
          <a:prstGeom prst="line">
            <a:avLst/>
          </a:prstGeom>
          <a:ln/>
        </p:spPr>
        <p:style>
          <a:lnRef idx="2">
            <a:schemeClr val="accent4"/>
          </a:lnRef>
          <a:fillRef idx="0">
            <a:schemeClr val="accent4"/>
          </a:fillRef>
          <a:effectRef idx="1">
            <a:schemeClr val="accent4"/>
          </a:effectRef>
          <a:fontRef idx="minor">
            <a:schemeClr val="tx1"/>
          </a:fontRef>
        </p:style>
      </p:cxnSp>
      <p:pic>
        <p:nvPicPr>
          <p:cNvPr id="3" name="Picture 2">
            <a:extLst>
              <a:ext uri="{FF2B5EF4-FFF2-40B4-BE49-F238E27FC236}">
                <a16:creationId xmlns:a16="http://schemas.microsoft.com/office/drawing/2014/main" id="{3E6DD330-CA61-B0D8-4ADB-F2DAE39934E2}"/>
              </a:ext>
            </a:extLst>
          </p:cNvPr>
          <p:cNvPicPr>
            <a:picLocks noChangeAspect="1"/>
          </p:cNvPicPr>
          <p:nvPr/>
        </p:nvPicPr>
        <p:blipFill rotWithShape="1">
          <a:blip r:embed="rId4"/>
          <a:srcRect t="1" b="10092"/>
          <a:stretch/>
        </p:blipFill>
        <p:spPr>
          <a:xfrm>
            <a:off x="2564916" y="4087552"/>
            <a:ext cx="4451361" cy="448114"/>
          </a:xfrm>
          <a:prstGeom prst="rect">
            <a:avLst/>
          </a:prstGeom>
        </p:spPr>
      </p:pic>
    </p:spTree>
    <p:extLst>
      <p:ext uri="{BB962C8B-B14F-4D97-AF65-F5344CB8AC3E}">
        <p14:creationId xmlns:p14="http://schemas.microsoft.com/office/powerpoint/2010/main" val="1993856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275532" y="100455"/>
            <a:ext cx="8229600" cy="857250"/>
          </a:xfrm>
        </p:spPr>
        <p:txBody>
          <a:bodyPr/>
          <a:lstStyle/>
          <a:p>
            <a:r>
              <a:rPr lang="en-US" sz="4000" b="1" dirty="0">
                <a:solidFill>
                  <a:srgbClr val="544587"/>
                </a:solidFill>
                <a:latin typeface="Arial" charset="0"/>
              </a:rPr>
              <a:t>Primary Strength Themes</a:t>
            </a:r>
          </a:p>
        </p:txBody>
      </p:sp>
      <p:sp>
        <p:nvSpPr>
          <p:cNvPr id="10242" name="Content Placeholder 2"/>
          <p:cNvSpPr>
            <a:spLocks noGrp="1"/>
          </p:cNvSpPr>
          <p:nvPr>
            <p:ph idx="1"/>
          </p:nvPr>
        </p:nvSpPr>
        <p:spPr>
          <a:xfrm>
            <a:off x="1269661" y="1324912"/>
            <a:ext cx="7051780" cy="1170575"/>
          </a:xfrm>
        </p:spPr>
        <p:txBody>
          <a:bodyPr/>
          <a:lstStyle/>
          <a:p>
            <a:pPr marL="0" indent="0">
              <a:buNone/>
            </a:pPr>
            <a:r>
              <a:rPr lang="en-GB" sz="1300" b="1" i="1" u="none" strike="noStrike" dirty="0">
                <a:solidFill>
                  <a:srgbClr val="3C2F6F"/>
                </a:solidFill>
                <a:effectLst/>
              </a:rPr>
              <a:t>A highly positive, valued-based theme focused on a collaborative "working together" way.  A truly open and inclusive approach to communication, practice and creating solutions together.  The realisation of a partnership approach.</a:t>
            </a:r>
            <a:endParaRPr lang="en-US" sz="13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69663" y="1010160"/>
            <a:ext cx="3302337"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INCLUSIVE SOLUTIONS</a:t>
            </a:r>
          </a:p>
        </p:txBody>
      </p:sp>
      <p:sp>
        <p:nvSpPr>
          <p:cNvPr id="15" name="Title 1">
            <a:extLst>
              <a:ext uri="{FF2B5EF4-FFF2-40B4-BE49-F238E27FC236}">
                <a16:creationId xmlns:a16="http://schemas.microsoft.com/office/drawing/2014/main" id="{27380D1C-6878-C002-6686-EAD36EB59A91}"/>
              </a:ext>
            </a:extLst>
          </p:cNvPr>
          <p:cNvSpPr txBox="1">
            <a:spLocks/>
          </p:cNvSpPr>
          <p:nvPr/>
        </p:nvSpPr>
        <p:spPr bwMode="auto">
          <a:xfrm>
            <a:off x="1269663" y="2191256"/>
            <a:ext cx="4004790"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THE STUDENT EXPERIENCE</a:t>
            </a:r>
          </a:p>
        </p:txBody>
      </p:sp>
      <p:sp>
        <p:nvSpPr>
          <p:cNvPr id="16" name="Content Placeholder 2">
            <a:extLst>
              <a:ext uri="{FF2B5EF4-FFF2-40B4-BE49-F238E27FC236}">
                <a16:creationId xmlns:a16="http://schemas.microsoft.com/office/drawing/2014/main" id="{B9F66FA9-D2E5-C27B-3FB4-077A0B343869}"/>
              </a:ext>
            </a:extLst>
          </p:cNvPr>
          <p:cNvSpPr txBox="1">
            <a:spLocks/>
          </p:cNvSpPr>
          <p:nvPr/>
        </p:nvSpPr>
        <p:spPr bwMode="auto">
          <a:xfrm>
            <a:off x="1269661" y="2495487"/>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Underpins the key motivations and values of the institution: a positive student experience with clear outcomes.  High-quality higher education is driven by staff commitment and passion that is central to Salford's workplace culture.</a:t>
            </a:r>
            <a:endParaRPr lang="en-US" sz="1300" i="1" dirty="0">
              <a:latin typeface="Arial" charset="0"/>
            </a:endParaRPr>
          </a:p>
        </p:txBody>
      </p:sp>
      <p:sp>
        <p:nvSpPr>
          <p:cNvPr id="17" name="Title 1">
            <a:extLst>
              <a:ext uri="{FF2B5EF4-FFF2-40B4-BE49-F238E27FC236}">
                <a16:creationId xmlns:a16="http://schemas.microsoft.com/office/drawing/2014/main" id="{BE6C1E4D-A9E0-809D-1B7C-FB3198F35B37}"/>
              </a:ext>
            </a:extLst>
          </p:cNvPr>
          <p:cNvSpPr txBox="1">
            <a:spLocks/>
          </p:cNvSpPr>
          <p:nvPr/>
        </p:nvSpPr>
        <p:spPr bwMode="auto">
          <a:xfrm>
            <a:off x="1269663" y="3382514"/>
            <a:ext cx="3023778"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OPENNESS</a:t>
            </a:r>
          </a:p>
        </p:txBody>
      </p:sp>
      <p:sp>
        <p:nvSpPr>
          <p:cNvPr id="19" name="Content Placeholder 2">
            <a:extLst>
              <a:ext uri="{FF2B5EF4-FFF2-40B4-BE49-F238E27FC236}">
                <a16:creationId xmlns:a16="http://schemas.microsoft.com/office/drawing/2014/main" id="{F8326219-A133-F809-6681-8D7169C37A49}"/>
              </a:ext>
            </a:extLst>
          </p:cNvPr>
          <p:cNvSpPr txBox="1">
            <a:spLocks/>
          </p:cNvSpPr>
          <p:nvPr/>
        </p:nvSpPr>
        <p:spPr bwMode="auto">
          <a:xfrm>
            <a:off x="1269663" y="3719373"/>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There is an open culture in terms of honest and inclusive dialogue where everyone can speak freely and be heard. Additionally, an open culture embraces change, creativity and innovation.</a:t>
            </a:r>
            <a:endParaRPr lang="en-US" sz="1300" i="1" dirty="0">
              <a:latin typeface="Arial" charset="0"/>
            </a:endParaRPr>
          </a:p>
        </p:txBody>
      </p:sp>
      <p:pic>
        <p:nvPicPr>
          <p:cNvPr id="26" name="Picture 25">
            <a:extLst>
              <a:ext uri="{FF2B5EF4-FFF2-40B4-BE49-F238E27FC236}">
                <a16:creationId xmlns:a16="http://schemas.microsoft.com/office/drawing/2014/main" id="{8F1B4BC5-1AF5-9AA5-BDE1-DAE55F034E56}"/>
              </a:ext>
            </a:extLst>
          </p:cNvPr>
          <p:cNvPicPr>
            <a:picLocks noChangeAspect="1"/>
          </p:cNvPicPr>
          <p:nvPr/>
        </p:nvPicPr>
        <p:blipFill>
          <a:blip r:embed="rId4"/>
          <a:stretch>
            <a:fillRect/>
          </a:stretch>
        </p:blipFill>
        <p:spPr>
          <a:xfrm>
            <a:off x="345735" y="1034142"/>
            <a:ext cx="923925" cy="895350"/>
          </a:xfrm>
          <a:prstGeom prst="rect">
            <a:avLst/>
          </a:prstGeom>
        </p:spPr>
      </p:pic>
      <p:pic>
        <p:nvPicPr>
          <p:cNvPr id="29" name="Picture 28">
            <a:extLst>
              <a:ext uri="{FF2B5EF4-FFF2-40B4-BE49-F238E27FC236}">
                <a16:creationId xmlns:a16="http://schemas.microsoft.com/office/drawing/2014/main" id="{C414DB2E-E7DB-236B-7960-5D39CC848ED2}"/>
              </a:ext>
            </a:extLst>
          </p:cNvPr>
          <p:cNvPicPr>
            <a:picLocks noChangeAspect="1"/>
          </p:cNvPicPr>
          <p:nvPr/>
        </p:nvPicPr>
        <p:blipFill>
          <a:blip r:embed="rId5"/>
          <a:stretch>
            <a:fillRect/>
          </a:stretch>
        </p:blipFill>
        <p:spPr>
          <a:xfrm>
            <a:off x="275532" y="2195213"/>
            <a:ext cx="971550" cy="885825"/>
          </a:xfrm>
          <a:prstGeom prst="rect">
            <a:avLst/>
          </a:prstGeom>
        </p:spPr>
      </p:pic>
      <p:pic>
        <p:nvPicPr>
          <p:cNvPr id="31" name="Picture 30">
            <a:extLst>
              <a:ext uri="{FF2B5EF4-FFF2-40B4-BE49-F238E27FC236}">
                <a16:creationId xmlns:a16="http://schemas.microsoft.com/office/drawing/2014/main" id="{B554C0BF-5863-C501-775D-6886BDC3BB08}"/>
              </a:ext>
            </a:extLst>
          </p:cNvPr>
          <p:cNvPicPr>
            <a:picLocks noChangeAspect="1"/>
          </p:cNvPicPr>
          <p:nvPr/>
        </p:nvPicPr>
        <p:blipFill>
          <a:blip r:embed="rId6"/>
          <a:stretch>
            <a:fillRect/>
          </a:stretch>
        </p:blipFill>
        <p:spPr>
          <a:xfrm>
            <a:off x="208857" y="3346759"/>
            <a:ext cx="1104900" cy="1123950"/>
          </a:xfrm>
          <a:prstGeom prst="rect">
            <a:avLst/>
          </a:prstGeom>
        </p:spPr>
      </p:pic>
    </p:spTree>
    <p:extLst>
      <p:ext uri="{BB962C8B-B14F-4D97-AF65-F5344CB8AC3E}">
        <p14:creationId xmlns:p14="http://schemas.microsoft.com/office/powerpoint/2010/main" val="994252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275532" y="100455"/>
            <a:ext cx="8229600" cy="857250"/>
          </a:xfrm>
        </p:spPr>
        <p:txBody>
          <a:bodyPr/>
          <a:lstStyle/>
          <a:p>
            <a:r>
              <a:rPr lang="en-US" sz="4000" b="1" dirty="0">
                <a:solidFill>
                  <a:srgbClr val="544587"/>
                </a:solidFill>
                <a:latin typeface="Arial" charset="0"/>
              </a:rPr>
              <a:t>Secondary Strength Themes</a:t>
            </a:r>
          </a:p>
        </p:txBody>
      </p:sp>
      <p:sp>
        <p:nvSpPr>
          <p:cNvPr id="10242" name="Content Placeholder 2"/>
          <p:cNvSpPr>
            <a:spLocks noGrp="1"/>
          </p:cNvSpPr>
          <p:nvPr>
            <p:ph idx="1"/>
          </p:nvPr>
        </p:nvSpPr>
        <p:spPr>
          <a:xfrm>
            <a:off x="1269661" y="1324912"/>
            <a:ext cx="7051780" cy="1170575"/>
          </a:xfrm>
        </p:spPr>
        <p:txBody>
          <a:bodyPr/>
          <a:lstStyle/>
          <a:p>
            <a:pPr marL="0" indent="0">
              <a:buNone/>
            </a:pPr>
            <a:r>
              <a:rPr lang="en-GB" sz="1300" b="1" i="1" u="none" strike="noStrike" dirty="0">
                <a:solidFill>
                  <a:srgbClr val="3C2F6F"/>
                </a:solidFill>
                <a:effectLst/>
              </a:rPr>
              <a:t>Open and reciprocal conversations to ensure staff are; supported, heard, understood and valued. This was a central element to staff belonging and overall well-being.</a:t>
            </a:r>
            <a:endParaRPr lang="en-US" sz="13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69663" y="999998"/>
            <a:ext cx="3726231"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BEING HEARD AND VALUED</a:t>
            </a:r>
          </a:p>
        </p:txBody>
      </p:sp>
      <p:sp>
        <p:nvSpPr>
          <p:cNvPr id="15" name="Title 1">
            <a:extLst>
              <a:ext uri="{FF2B5EF4-FFF2-40B4-BE49-F238E27FC236}">
                <a16:creationId xmlns:a16="http://schemas.microsoft.com/office/drawing/2014/main" id="{27380D1C-6878-C002-6686-EAD36EB59A91}"/>
              </a:ext>
            </a:extLst>
          </p:cNvPr>
          <p:cNvSpPr txBox="1">
            <a:spLocks/>
          </p:cNvSpPr>
          <p:nvPr/>
        </p:nvSpPr>
        <p:spPr bwMode="auto">
          <a:xfrm>
            <a:off x="1269663" y="2191256"/>
            <a:ext cx="4004790"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FOCUS AND DIRECTION</a:t>
            </a:r>
          </a:p>
        </p:txBody>
      </p:sp>
      <p:sp>
        <p:nvSpPr>
          <p:cNvPr id="16" name="Content Placeholder 2">
            <a:extLst>
              <a:ext uri="{FF2B5EF4-FFF2-40B4-BE49-F238E27FC236}">
                <a16:creationId xmlns:a16="http://schemas.microsoft.com/office/drawing/2014/main" id="{B9F66FA9-D2E5-C27B-3FB4-077A0B343869}"/>
              </a:ext>
            </a:extLst>
          </p:cNvPr>
          <p:cNvSpPr txBox="1">
            <a:spLocks/>
          </p:cNvSpPr>
          <p:nvPr/>
        </p:nvSpPr>
        <p:spPr bwMode="auto">
          <a:xfrm>
            <a:off x="1269661" y="2495487"/>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Clear and effective communication, planning and delivery to establish agreed priorities that inform focus, vision and direction.</a:t>
            </a:r>
            <a:endParaRPr lang="en-US" sz="1300" i="1" dirty="0">
              <a:latin typeface="Arial" charset="0"/>
            </a:endParaRPr>
          </a:p>
        </p:txBody>
      </p:sp>
      <p:sp>
        <p:nvSpPr>
          <p:cNvPr id="17" name="Title 1">
            <a:extLst>
              <a:ext uri="{FF2B5EF4-FFF2-40B4-BE49-F238E27FC236}">
                <a16:creationId xmlns:a16="http://schemas.microsoft.com/office/drawing/2014/main" id="{BE6C1E4D-A9E0-809D-1B7C-FB3198F35B37}"/>
              </a:ext>
            </a:extLst>
          </p:cNvPr>
          <p:cNvSpPr txBox="1">
            <a:spLocks/>
          </p:cNvSpPr>
          <p:nvPr/>
        </p:nvSpPr>
        <p:spPr bwMode="auto">
          <a:xfrm>
            <a:off x="1269663" y="3382514"/>
            <a:ext cx="3023778"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FUTURE PROOFING</a:t>
            </a:r>
          </a:p>
        </p:txBody>
      </p:sp>
      <p:sp>
        <p:nvSpPr>
          <p:cNvPr id="19" name="Content Placeholder 2">
            <a:extLst>
              <a:ext uri="{FF2B5EF4-FFF2-40B4-BE49-F238E27FC236}">
                <a16:creationId xmlns:a16="http://schemas.microsoft.com/office/drawing/2014/main" id="{F8326219-A133-F809-6681-8D7169C37A49}"/>
              </a:ext>
            </a:extLst>
          </p:cNvPr>
          <p:cNvSpPr txBox="1">
            <a:spLocks/>
          </p:cNvSpPr>
          <p:nvPr/>
        </p:nvSpPr>
        <p:spPr bwMode="auto">
          <a:xfrm>
            <a:off x="1269663" y="3719373"/>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Being responsive to a range of challenges and contexts in higher education to move forward positively and minimise risk.</a:t>
            </a:r>
            <a:endParaRPr lang="en-US" sz="1300" i="1" dirty="0">
              <a:latin typeface="Arial" charset="0"/>
            </a:endParaRPr>
          </a:p>
        </p:txBody>
      </p:sp>
      <p:pic>
        <p:nvPicPr>
          <p:cNvPr id="10" name="Picture 9">
            <a:extLst>
              <a:ext uri="{FF2B5EF4-FFF2-40B4-BE49-F238E27FC236}">
                <a16:creationId xmlns:a16="http://schemas.microsoft.com/office/drawing/2014/main" id="{D6EBEDB7-6AA2-BE13-018B-800454BDD811}"/>
              </a:ext>
            </a:extLst>
          </p:cNvPr>
          <p:cNvPicPr>
            <a:picLocks noChangeAspect="1"/>
          </p:cNvPicPr>
          <p:nvPr/>
        </p:nvPicPr>
        <p:blipFill>
          <a:blip r:embed="rId4"/>
          <a:stretch>
            <a:fillRect/>
          </a:stretch>
        </p:blipFill>
        <p:spPr>
          <a:xfrm>
            <a:off x="355832" y="3361831"/>
            <a:ext cx="933450" cy="904875"/>
          </a:xfrm>
          <a:prstGeom prst="rect">
            <a:avLst/>
          </a:prstGeom>
        </p:spPr>
      </p:pic>
      <p:pic>
        <p:nvPicPr>
          <p:cNvPr id="12" name="Picture 11">
            <a:extLst>
              <a:ext uri="{FF2B5EF4-FFF2-40B4-BE49-F238E27FC236}">
                <a16:creationId xmlns:a16="http://schemas.microsoft.com/office/drawing/2014/main" id="{FAC43FF2-8064-3E00-1956-C0123E1BDA27}"/>
              </a:ext>
            </a:extLst>
          </p:cNvPr>
          <p:cNvPicPr>
            <a:picLocks noChangeAspect="1"/>
          </p:cNvPicPr>
          <p:nvPr/>
        </p:nvPicPr>
        <p:blipFill>
          <a:blip r:embed="rId5"/>
          <a:stretch>
            <a:fillRect/>
          </a:stretch>
        </p:blipFill>
        <p:spPr>
          <a:xfrm>
            <a:off x="346307" y="960573"/>
            <a:ext cx="952500" cy="1123950"/>
          </a:xfrm>
          <a:prstGeom prst="rect">
            <a:avLst/>
          </a:prstGeom>
        </p:spPr>
      </p:pic>
      <p:pic>
        <p:nvPicPr>
          <p:cNvPr id="14" name="Picture 13">
            <a:extLst>
              <a:ext uri="{FF2B5EF4-FFF2-40B4-BE49-F238E27FC236}">
                <a16:creationId xmlns:a16="http://schemas.microsoft.com/office/drawing/2014/main" id="{E4901EB6-A4ED-B5E6-7142-41576F0FB6F5}"/>
              </a:ext>
            </a:extLst>
          </p:cNvPr>
          <p:cNvPicPr>
            <a:picLocks noChangeAspect="1"/>
          </p:cNvPicPr>
          <p:nvPr/>
        </p:nvPicPr>
        <p:blipFill>
          <a:blip r:embed="rId6"/>
          <a:stretch>
            <a:fillRect/>
          </a:stretch>
        </p:blipFill>
        <p:spPr>
          <a:xfrm>
            <a:off x="374882" y="2137834"/>
            <a:ext cx="914400" cy="962025"/>
          </a:xfrm>
          <a:prstGeom prst="rect">
            <a:avLst/>
          </a:prstGeom>
        </p:spPr>
      </p:pic>
    </p:spTree>
    <p:extLst>
      <p:ext uri="{BB962C8B-B14F-4D97-AF65-F5344CB8AC3E}">
        <p14:creationId xmlns:p14="http://schemas.microsoft.com/office/powerpoint/2010/main" val="1432623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Barrier Themes</a:t>
            </a:r>
          </a:p>
        </p:txBody>
      </p:sp>
      <p:sp>
        <p:nvSpPr>
          <p:cNvPr id="10242" name="Content Placeholder 2"/>
          <p:cNvSpPr>
            <a:spLocks noGrp="1"/>
          </p:cNvSpPr>
          <p:nvPr>
            <p:ph idx="1"/>
          </p:nvPr>
        </p:nvSpPr>
        <p:spPr>
          <a:xfrm>
            <a:off x="1269663" y="1613176"/>
            <a:ext cx="7051780" cy="1170575"/>
          </a:xfrm>
        </p:spPr>
        <p:txBody>
          <a:bodyPr/>
          <a:lstStyle/>
          <a:p>
            <a:pPr marL="0" indent="0">
              <a:buNone/>
            </a:pPr>
            <a:r>
              <a:rPr lang="en-GB" sz="1600" b="1" i="1" u="none" strike="noStrike" dirty="0">
                <a:solidFill>
                  <a:srgbClr val="3C2F6F"/>
                </a:solidFill>
                <a:effectLst/>
              </a:rPr>
              <a:t>The importance of how change 'feels' to staff, particularly in terms of workload, belonging and well-being.  The more positive the overall culture, and the closer it is to Salford Behaviours, the more positive ESS will have 'felt' to staff.</a:t>
            </a:r>
            <a:endParaRPr lang="en-US" sz="16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20209" y="100978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544587"/>
                </a:solidFill>
                <a:latin typeface="Arial" charset="0"/>
              </a:rPr>
              <a:t>IMPACT ON STAFF</a:t>
            </a:r>
          </a:p>
        </p:txBody>
      </p:sp>
      <p:sp>
        <p:nvSpPr>
          <p:cNvPr id="7" name="Title 1">
            <a:extLst>
              <a:ext uri="{FF2B5EF4-FFF2-40B4-BE49-F238E27FC236}">
                <a16:creationId xmlns:a16="http://schemas.microsoft.com/office/drawing/2014/main" id="{14D80D9E-A34D-271D-B6CF-D45AC6A3BCD6}"/>
              </a:ext>
            </a:extLst>
          </p:cNvPr>
          <p:cNvSpPr txBox="1">
            <a:spLocks/>
          </p:cNvSpPr>
          <p:nvPr/>
        </p:nvSpPr>
        <p:spPr bwMode="auto">
          <a:xfrm>
            <a:off x="1269663" y="2823727"/>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544587"/>
                </a:solidFill>
                <a:latin typeface="Arial" charset="0"/>
              </a:rPr>
              <a:t>DIVISIONS</a:t>
            </a:r>
          </a:p>
        </p:txBody>
      </p:sp>
      <p:sp>
        <p:nvSpPr>
          <p:cNvPr id="9" name="Content Placeholder 2">
            <a:extLst>
              <a:ext uri="{FF2B5EF4-FFF2-40B4-BE49-F238E27FC236}">
                <a16:creationId xmlns:a16="http://schemas.microsoft.com/office/drawing/2014/main" id="{C13B045D-5B7F-7F5F-DF84-D189671EF9C4}"/>
              </a:ext>
            </a:extLst>
          </p:cNvPr>
          <p:cNvSpPr txBox="1">
            <a:spLocks/>
          </p:cNvSpPr>
          <p:nvPr/>
        </p:nvSpPr>
        <p:spPr bwMode="auto">
          <a:xfrm>
            <a:off x="1312053" y="3439357"/>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i="1" u="none" strike="noStrike" dirty="0">
                <a:solidFill>
                  <a:srgbClr val="3C2F6F"/>
                </a:solidFill>
                <a:effectLst/>
              </a:rPr>
              <a:t>Where gaps in communication or relationships occur, this can create frustration, confusion and ultimately divisions between different departments across the institution.  This can create silo working and an 'Us and Them' culture.</a:t>
            </a:r>
            <a:endParaRPr lang="en-US" sz="1600" i="1" dirty="0">
              <a:latin typeface="Arial" charset="0"/>
            </a:endParaRPr>
          </a:p>
        </p:txBody>
      </p:sp>
      <p:pic>
        <p:nvPicPr>
          <p:cNvPr id="8" name="Picture 7">
            <a:extLst>
              <a:ext uri="{FF2B5EF4-FFF2-40B4-BE49-F238E27FC236}">
                <a16:creationId xmlns:a16="http://schemas.microsoft.com/office/drawing/2014/main" id="{5F43DE5D-A3E3-FF4C-ABF6-6CFFD970A0FD}"/>
              </a:ext>
            </a:extLst>
          </p:cNvPr>
          <p:cNvPicPr>
            <a:picLocks noChangeAspect="1"/>
          </p:cNvPicPr>
          <p:nvPr/>
        </p:nvPicPr>
        <p:blipFill>
          <a:blip r:embed="rId4"/>
          <a:stretch>
            <a:fillRect/>
          </a:stretch>
        </p:blipFill>
        <p:spPr>
          <a:xfrm>
            <a:off x="160222" y="1438408"/>
            <a:ext cx="1151831" cy="1126791"/>
          </a:xfrm>
          <a:prstGeom prst="rect">
            <a:avLst/>
          </a:prstGeom>
        </p:spPr>
      </p:pic>
      <p:pic>
        <p:nvPicPr>
          <p:cNvPr id="12" name="Picture 11">
            <a:extLst>
              <a:ext uri="{FF2B5EF4-FFF2-40B4-BE49-F238E27FC236}">
                <a16:creationId xmlns:a16="http://schemas.microsoft.com/office/drawing/2014/main" id="{09E3872B-606F-42AD-5D0A-85D69CAD3259}"/>
              </a:ext>
            </a:extLst>
          </p:cNvPr>
          <p:cNvPicPr>
            <a:picLocks noChangeAspect="1"/>
          </p:cNvPicPr>
          <p:nvPr/>
        </p:nvPicPr>
        <p:blipFill>
          <a:blip r:embed="rId5"/>
          <a:stretch>
            <a:fillRect/>
          </a:stretch>
        </p:blipFill>
        <p:spPr>
          <a:xfrm>
            <a:off x="190972" y="3129811"/>
            <a:ext cx="1090329" cy="1182284"/>
          </a:xfrm>
          <a:prstGeom prst="rect">
            <a:avLst/>
          </a:prstGeom>
        </p:spPr>
      </p:pic>
    </p:spTree>
    <p:extLst>
      <p:ext uri="{BB962C8B-B14F-4D97-AF65-F5344CB8AC3E}">
        <p14:creationId xmlns:p14="http://schemas.microsoft.com/office/powerpoint/2010/main" val="633606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1366B9A-6F6A-1BEE-FF15-E936B19A164C}"/>
              </a:ext>
            </a:extLst>
          </p:cNvPr>
          <p:cNvPicPr>
            <a:picLocks noChangeAspect="1"/>
          </p:cNvPicPr>
          <p:nvPr/>
        </p:nvPicPr>
        <p:blipFill>
          <a:blip r:embed="rId2"/>
          <a:stretch>
            <a:fillRect/>
          </a:stretch>
        </p:blipFill>
        <p:spPr>
          <a:xfrm>
            <a:off x="768063" y="965130"/>
            <a:ext cx="7154726" cy="3546671"/>
          </a:xfrm>
          <a:prstGeom prst="rect">
            <a:avLst/>
          </a:prstGeom>
        </p:spPr>
      </p:pic>
      <p:sp>
        <p:nvSpPr>
          <p:cNvPr id="10241" name="Title 1"/>
          <p:cNvSpPr>
            <a:spLocks noGrp="1"/>
          </p:cNvSpPr>
          <p:nvPr>
            <p:ph type="title"/>
          </p:nvPr>
        </p:nvSpPr>
        <p:spPr>
          <a:xfrm>
            <a:off x="190752" y="123468"/>
            <a:ext cx="7154726" cy="540293"/>
          </a:xfrm>
        </p:spPr>
        <p:txBody>
          <a:bodyPr/>
          <a:lstStyle/>
          <a:p>
            <a:r>
              <a:rPr lang="en-US" sz="3600" b="1" dirty="0">
                <a:solidFill>
                  <a:srgbClr val="005870"/>
                </a:solidFill>
                <a:latin typeface="Arial" charset="0"/>
              </a:rPr>
              <a:t>Values for cultural change</a:t>
            </a: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3"/>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4"/>
          <a:stretch>
            <a:fillRect/>
          </a:stretch>
        </p:blipFill>
        <p:spPr>
          <a:xfrm>
            <a:off x="7391605" y="4621564"/>
            <a:ext cx="1234640" cy="477066"/>
          </a:xfrm>
          <a:prstGeom prst="rect">
            <a:avLst/>
          </a:prstGeom>
        </p:spPr>
      </p:pic>
      <p:sp>
        <p:nvSpPr>
          <p:cNvPr id="14" name="Title 1">
            <a:extLst>
              <a:ext uri="{FF2B5EF4-FFF2-40B4-BE49-F238E27FC236}">
                <a16:creationId xmlns:a16="http://schemas.microsoft.com/office/drawing/2014/main" id="{ED793347-C00D-7543-AB79-E955BFDF7D08}"/>
              </a:ext>
            </a:extLst>
          </p:cNvPr>
          <p:cNvSpPr txBox="1">
            <a:spLocks/>
          </p:cNvSpPr>
          <p:nvPr/>
        </p:nvSpPr>
        <p:spPr bwMode="auto">
          <a:xfrm>
            <a:off x="230469" y="552403"/>
            <a:ext cx="777845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600" b="1" i="1" dirty="0">
                <a:solidFill>
                  <a:srgbClr val="005870"/>
                </a:solidFill>
                <a:latin typeface="Arial" charset="0"/>
              </a:rPr>
              <a:t>These were critical positive values across all responses that enabled change</a:t>
            </a:r>
            <a:endParaRPr lang="en-US" sz="1600" b="1" i="1" dirty="0">
              <a:solidFill>
                <a:srgbClr val="005870"/>
              </a:solidFill>
              <a:latin typeface="Arial" charset="0"/>
            </a:endParaRPr>
          </a:p>
        </p:txBody>
      </p:sp>
      <p:pic>
        <p:nvPicPr>
          <p:cNvPr id="11" name="Picture 10">
            <a:extLst>
              <a:ext uri="{FF2B5EF4-FFF2-40B4-BE49-F238E27FC236}">
                <a16:creationId xmlns:a16="http://schemas.microsoft.com/office/drawing/2014/main" id="{11081323-78A6-2D9D-75D6-A8DC0C596250}"/>
              </a:ext>
            </a:extLst>
          </p:cNvPr>
          <p:cNvPicPr>
            <a:picLocks noChangeAspect="1"/>
          </p:cNvPicPr>
          <p:nvPr/>
        </p:nvPicPr>
        <p:blipFill>
          <a:blip r:embed="rId5"/>
          <a:stretch>
            <a:fillRect/>
          </a:stretch>
        </p:blipFill>
        <p:spPr>
          <a:xfrm>
            <a:off x="7942647" y="63786"/>
            <a:ext cx="1096109" cy="1049037"/>
          </a:xfrm>
          <a:prstGeom prst="rect">
            <a:avLst/>
          </a:prstGeom>
        </p:spPr>
      </p:pic>
    </p:spTree>
    <p:extLst>
      <p:ext uri="{BB962C8B-B14F-4D97-AF65-F5344CB8AC3E}">
        <p14:creationId xmlns:p14="http://schemas.microsoft.com/office/powerpoint/2010/main" val="620122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457200" y="76659"/>
            <a:ext cx="8229600" cy="857250"/>
          </a:xfrm>
        </p:spPr>
        <p:txBody>
          <a:bodyPr/>
          <a:lstStyle/>
          <a:p>
            <a:r>
              <a:rPr lang="en-US" b="1" dirty="0">
                <a:solidFill>
                  <a:srgbClr val="544587"/>
                </a:solidFill>
                <a:latin typeface="Arial" charset="0"/>
              </a:rPr>
              <a:t>Markers for Success</a:t>
            </a: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14" name="Title 1">
            <a:extLst>
              <a:ext uri="{FF2B5EF4-FFF2-40B4-BE49-F238E27FC236}">
                <a16:creationId xmlns:a16="http://schemas.microsoft.com/office/drawing/2014/main" id="{FFF74B3C-43DA-5705-4B66-540A1E4A60D0}"/>
              </a:ext>
            </a:extLst>
          </p:cNvPr>
          <p:cNvSpPr txBox="1">
            <a:spLocks/>
          </p:cNvSpPr>
          <p:nvPr/>
        </p:nvSpPr>
        <p:spPr bwMode="auto">
          <a:xfrm>
            <a:off x="457200" y="776462"/>
            <a:ext cx="777845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600" b="1" i="1" dirty="0">
                <a:solidFill>
                  <a:srgbClr val="544587"/>
                </a:solidFill>
                <a:latin typeface="Arial" charset="0"/>
              </a:rPr>
              <a:t>The following markers were found to be drivers for positive change:</a:t>
            </a:r>
            <a:endParaRPr lang="en-US" sz="1600" b="1" i="1" dirty="0">
              <a:solidFill>
                <a:srgbClr val="544587"/>
              </a:solidFill>
              <a:latin typeface="Arial" charset="0"/>
            </a:endParaRPr>
          </a:p>
        </p:txBody>
      </p:sp>
      <p:sp>
        <p:nvSpPr>
          <p:cNvPr id="15" name="Title 1">
            <a:extLst>
              <a:ext uri="{FF2B5EF4-FFF2-40B4-BE49-F238E27FC236}">
                <a16:creationId xmlns:a16="http://schemas.microsoft.com/office/drawing/2014/main" id="{C8646AFD-F59E-D5CC-0560-7DBB8C2E48A0}"/>
              </a:ext>
            </a:extLst>
          </p:cNvPr>
          <p:cNvSpPr txBox="1">
            <a:spLocks/>
          </p:cNvSpPr>
          <p:nvPr/>
        </p:nvSpPr>
        <p:spPr bwMode="auto">
          <a:xfrm>
            <a:off x="561155" y="3824389"/>
            <a:ext cx="657237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600" b="1" dirty="0">
                <a:solidFill>
                  <a:srgbClr val="544587"/>
                </a:solidFill>
                <a:latin typeface="Arial" charset="0"/>
              </a:rPr>
              <a:t>These markers were dependent on cultural nuances and aligned directly to the Salford behaviours</a:t>
            </a:r>
            <a:endParaRPr lang="en-US" sz="1600" b="1" dirty="0">
              <a:solidFill>
                <a:srgbClr val="544587"/>
              </a:solidFill>
              <a:latin typeface="Arial" charset="0"/>
            </a:endParaRPr>
          </a:p>
        </p:txBody>
      </p:sp>
      <p:pic>
        <p:nvPicPr>
          <p:cNvPr id="9" name="Picture 8">
            <a:extLst>
              <a:ext uri="{FF2B5EF4-FFF2-40B4-BE49-F238E27FC236}">
                <a16:creationId xmlns:a16="http://schemas.microsoft.com/office/drawing/2014/main" id="{A5AE6E51-AACC-2F95-5FB7-4A7C0047EF2C}"/>
              </a:ext>
            </a:extLst>
          </p:cNvPr>
          <p:cNvPicPr>
            <a:picLocks noChangeAspect="1"/>
          </p:cNvPicPr>
          <p:nvPr/>
        </p:nvPicPr>
        <p:blipFill>
          <a:blip r:embed="rId4"/>
          <a:stretch>
            <a:fillRect/>
          </a:stretch>
        </p:blipFill>
        <p:spPr>
          <a:xfrm>
            <a:off x="7286530" y="76659"/>
            <a:ext cx="1898252" cy="1812697"/>
          </a:xfrm>
          <a:prstGeom prst="rect">
            <a:avLst/>
          </a:prstGeom>
        </p:spPr>
      </p:pic>
      <p:sp>
        <p:nvSpPr>
          <p:cNvPr id="16" name="Title 1">
            <a:extLst>
              <a:ext uri="{FF2B5EF4-FFF2-40B4-BE49-F238E27FC236}">
                <a16:creationId xmlns:a16="http://schemas.microsoft.com/office/drawing/2014/main" id="{4C5C88F6-D0AF-930B-407B-99BE78E631DA}"/>
              </a:ext>
            </a:extLst>
          </p:cNvPr>
          <p:cNvSpPr txBox="1">
            <a:spLocks/>
          </p:cNvSpPr>
          <p:nvPr/>
        </p:nvSpPr>
        <p:spPr bwMode="auto">
          <a:xfrm>
            <a:off x="819229" y="2186247"/>
            <a:ext cx="657237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400" dirty="0">
                <a:solidFill>
                  <a:srgbClr val="544587"/>
                </a:solidFill>
                <a:latin typeface="Arial" charset="0"/>
              </a:rPr>
              <a:t>Pre-existing culture</a:t>
            </a:r>
          </a:p>
          <a:p>
            <a:endParaRPr lang="en-GB" sz="1400" dirty="0">
              <a:solidFill>
                <a:srgbClr val="544587"/>
              </a:solidFill>
              <a:latin typeface="Arial" charset="0"/>
            </a:endParaRPr>
          </a:p>
          <a:p>
            <a:r>
              <a:rPr lang="en-GB" sz="1400" dirty="0">
                <a:solidFill>
                  <a:srgbClr val="544587"/>
                </a:solidFill>
                <a:latin typeface="Arial" charset="0"/>
              </a:rPr>
              <a:t>Transformation as a 'journey’</a:t>
            </a:r>
          </a:p>
          <a:p>
            <a:endParaRPr lang="en-GB" sz="1400" dirty="0">
              <a:solidFill>
                <a:srgbClr val="544587"/>
              </a:solidFill>
              <a:latin typeface="Arial" charset="0"/>
            </a:endParaRPr>
          </a:p>
          <a:p>
            <a:r>
              <a:rPr lang="en-GB" sz="1400" dirty="0">
                <a:solidFill>
                  <a:srgbClr val="544587"/>
                </a:solidFill>
                <a:latin typeface="Arial" charset="0"/>
              </a:rPr>
              <a:t>Openness </a:t>
            </a:r>
          </a:p>
          <a:p>
            <a:endParaRPr lang="en-GB" sz="1400" dirty="0">
              <a:solidFill>
                <a:srgbClr val="544587"/>
              </a:solidFill>
              <a:latin typeface="Arial" charset="0"/>
            </a:endParaRPr>
          </a:p>
          <a:p>
            <a:r>
              <a:rPr lang="en-GB" sz="1400" dirty="0">
                <a:solidFill>
                  <a:srgbClr val="544587"/>
                </a:solidFill>
                <a:latin typeface="Arial" charset="0"/>
              </a:rPr>
              <a:t>ESS as a single framework</a:t>
            </a:r>
          </a:p>
          <a:p>
            <a:endParaRPr lang="en-GB" sz="1400" dirty="0">
              <a:solidFill>
                <a:srgbClr val="544587"/>
              </a:solidFill>
              <a:latin typeface="Arial" charset="0"/>
            </a:endParaRPr>
          </a:p>
          <a:p>
            <a:r>
              <a:rPr lang="en-GB" sz="1400" dirty="0">
                <a:solidFill>
                  <a:srgbClr val="544587"/>
                </a:solidFill>
                <a:latin typeface="Arial" charset="0"/>
              </a:rPr>
              <a:t>ESS as a shared language</a:t>
            </a:r>
            <a:endParaRPr lang="en-US" sz="1400" dirty="0">
              <a:solidFill>
                <a:srgbClr val="544587"/>
              </a:solidFill>
              <a:latin typeface="Arial" charset="0"/>
            </a:endParaRPr>
          </a:p>
        </p:txBody>
      </p:sp>
      <p:sp>
        <p:nvSpPr>
          <p:cNvPr id="17" name="Title 1">
            <a:extLst>
              <a:ext uri="{FF2B5EF4-FFF2-40B4-BE49-F238E27FC236}">
                <a16:creationId xmlns:a16="http://schemas.microsoft.com/office/drawing/2014/main" id="{7EC01053-8F23-ED40-6D14-EDEA118B38B2}"/>
              </a:ext>
            </a:extLst>
          </p:cNvPr>
          <p:cNvSpPr txBox="1">
            <a:spLocks/>
          </p:cNvSpPr>
          <p:nvPr/>
        </p:nvSpPr>
        <p:spPr bwMode="auto">
          <a:xfrm>
            <a:off x="3847343" y="2175529"/>
            <a:ext cx="657237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400" dirty="0">
                <a:solidFill>
                  <a:srgbClr val="544587"/>
                </a:solidFill>
                <a:latin typeface="Arial" charset="0"/>
              </a:rPr>
              <a:t>Student focussed </a:t>
            </a:r>
          </a:p>
          <a:p>
            <a:endParaRPr lang="en-GB" sz="1400" dirty="0">
              <a:solidFill>
                <a:srgbClr val="544587"/>
              </a:solidFill>
              <a:latin typeface="Arial" charset="0"/>
            </a:endParaRPr>
          </a:p>
          <a:p>
            <a:r>
              <a:rPr lang="en-GB" sz="1400" dirty="0">
                <a:solidFill>
                  <a:srgbClr val="544587"/>
                </a:solidFill>
                <a:latin typeface="Arial" charset="0"/>
              </a:rPr>
              <a:t>Staff commitment</a:t>
            </a:r>
          </a:p>
          <a:p>
            <a:endParaRPr lang="en-GB" sz="1400" dirty="0">
              <a:solidFill>
                <a:srgbClr val="544587"/>
              </a:solidFill>
              <a:latin typeface="Arial" charset="0"/>
            </a:endParaRPr>
          </a:p>
          <a:p>
            <a:r>
              <a:rPr lang="en-GB" sz="1400" dirty="0">
                <a:solidFill>
                  <a:srgbClr val="544587"/>
                </a:solidFill>
                <a:latin typeface="Arial" charset="0"/>
              </a:rPr>
              <a:t>Inclusivity</a:t>
            </a:r>
          </a:p>
          <a:p>
            <a:endParaRPr lang="en-GB" sz="1400" dirty="0">
              <a:solidFill>
                <a:srgbClr val="544587"/>
              </a:solidFill>
              <a:latin typeface="Arial" charset="0"/>
            </a:endParaRPr>
          </a:p>
          <a:p>
            <a:r>
              <a:rPr lang="en-GB" sz="1400" dirty="0">
                <a:solidFill>
                  <a:srgbClr val="544587"/>
                </a:solidFill>
                <a:latin typeface="Arial" charset="0"/>
              </a:rPr>
              <a:t>The drive for survival</a:t>
            </a:r>
          </a:p>
          <a:p>
            <a:endParaRPr lang="en-GB" sz="1400" dirty="0">
              <a:solidFill>
                <a:srgbClr val="544587"/>
              </a:solidFill>
              <a:latin typeface="Arial" charset="0"/>
            </a:endParaRPr>
          </a:p>
          <a:p>
            <a:r>
              <a:rPr lang="en-GB" sz="1400" dirty="0">
                <a:solidFill>
                  <a:srgbClr val="544587"/>
                </a:solidFill>
                <a:latin typeface="Arial" charset="0"/>
              </a:rPr>
              <a:t>Sticky/Positive culture</a:t>
            </a:r>
            <a:endParaRPr lang="en-US" sz="1400" dirty="0">
              <a:solidFill>
                <a:srgbClr val="544587"/>
              </a:solidFill>
              <a:latin typeface="Arial" charset="0"/>
            </a:endParaRPr>
          </a:p>
        </p:txBody>
      </p:sp>
    </p:spTree>
    <p:extLst>
      <p:ext uri="{BB962C8B-B14F-4D97-AF65-F5344CB8AC3E}">
        <p14:creationId xmlns:p14="http://schemas.microsoft.com/office/powerpoint/2010/main" val="3927585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5FD753B9-C678-4E8D-16DD-4FDDC8C9A795}"/>
              </a:ext>
            </a:extLst>
          </p:cNvPr>
          <p:cNvSpPr>
            <a:spLocks noGrp="1"/>
          </p:cNvSpPr>
          <p:nvPr>
            <p:ph type="title"/>
          </p:nvPr>
        </p:nvSpPr>
        <p:spPr>
          <a:xfrm>
            <a:off x="457200" y="76659"/>
            <a:ext cx="8229600" cy="857250"/>
          </a:xfrm>
        </p:spPr>
        <p:txBody>
          <a:bodyPr/>
          <a:lstStyle/>
          <a:p>
            <a:r>
              <a:rPr lang="en-US" b="1" dirty="0">
                <a:solidFill>
                  <a:srgbClr val="544587"/>
                </a:solidFill>
                <a:latin typeface="Arial" charset="0"/>
              </a:rPr>
              <a:t>References</a:t>
            </a:r>
          </a:p>
        </p:txBody>
      </p:sp>
      <p:sp>
        <p:nvSpPr>
          <p:cNvPr id="8" name="TextBox 7">
            <a:extLst>
              <a:ext uri="{FF2B5EF4-FFF2-40B4-BE49-F238E27FC236}">
                <a16:creationId xmlns:a16="http://schemas.microsoft.com/office/drawing/2014/main" id="{33A8F8BD-7031-4B6F-5847-477FA3BAB88A}"/>
              </a:ext>
            </a:extLst>
          </p:cNvPr>
          <p:cNvSpPr txBox="1"/>
          <p:nvPr/>
        </p:nvSpPr>
        <p:spPr>
          <a:xfrm>
            <a:off x="520784" y="1002089"/>
            <a:ext cx="8102431" cy="3139321"/>
          </a:xfrm>
          <a:prstGeom prst="rect">
            <a:avLst/>
          </a:prstGeom>
          <a:noFill/>
        </p:spPr>
        <p:txBody>
          <a:bodyPr wrap="square">
            <a:spAutoFit/>
          </a:bodyPr>
          <a:lstStyle/>
          <a:p>
            <a:pPr>
              <a:buFont typeface="Arial" panose="020B0604020202020204" pitchFamily="34" charset="0"/>
              <a:buChar char="•"/>
            </a:pPr>
            <a:r>
              <a:rPr lang="en-GB" b="1" i="0" u="none" strike="noStrike" dirty="0">
                <a:solidFill>
                  <a:srgbClr val="3C2F6F"/>
                </a:solidFill>
                <a:effectLst/>
              </a:rPr>
              <a:t>Dyer, C. (2018). Creating "sticky" culture: how to drive lasting </a:t>
            </a:r>
            <a:r>
              <a:rPr lang="en-GB" b="1" i="0" u="none" strike="noStrike" dirty="0" err="1">
                <a:solidFill>
                  <a:srgbClr val="3C2F6F"/>
                </a:solidFill>
                <a:effectLst/>
              </a:rPr>
              <a:t>behavioral</a:t>
            </a:r>
            <a:r>
              <a:rPr lang="en-GB" b="1" i="0" u="none" strike="noStrike" dirty="0">
                <a:solidFill>
                  <a:srgbClr val="3C2F6F"/>
                </a:solidFill>
                <a:effectLst/>
              </a:rPr>
              <a:t> change. Strategic HR Review.</a:t>
            </a:r>
            <a:endParaRPr lang="en-GB" dirty="0"/>
          </a:p>
          <a:p>
            <a:pPr>
              <a:buFont typeface="Arial" panose="020B0604020202020204" pitchFamily="34" charset="0"/>
              <a:buChar char="•"/>
            </a:pPr>
            <a:r>
              <a:rPr lang="en-GB" b="1" i="0" u="none" strike="noStrike" dirty="0">
                <a:solidFill>
                  <a:srgbClr val="3C2F6F"/>
                </a:solidFill>
                <a:effectLst/>
              </a:rPr>
              <a:t>Gilbert, D.E. (2019</a:t>
            </a:r>
            <a:r>
              <a:rPr lang="en-GB" b="1" i="0" strike="noStrike" dirty="0">
                <a:solidFill>
                  <a:srgbClr val="3C2F6F"/>
                </a:solidFill>
                <a:effectLst/>
              </a:rPr>
              <a:t>, 4 June). Sticky Culture is about the People. Dennis. </a:t>
            </a:r>
            <a:r>
              <a:rPr lang="en-GB" b="1" i="0" strike="noStrike" dirty="0" err="1">
                <a:solidFill>
                  <a:srgbClr val="3C2F6F"/>
                </a:solidFill>
                <a:effectLst/>
              </a:rPr>
              <a:t>E.Gilbert</a:t>
            </a:r>
            <a:r>
              <a:rPr lang="en-GB" b="1" i="0" strike="noStrike" dirty="0">
                <a:solidFill>
                  <a:srgbClr val="3C2F6F"/>
                </a:solidFill>
                <a:effectLst/>
              </a:rPr>
              <a:t>. </a:t>
            </a:r>
            <a:r>
              <a:rPr lang="en-GB" b="1" i="0" strike="noStrike" dirty="0">
                <a:solidFill>
                  <a:srgbClr val="3C2F6F"/>
                </a:solidFill>
                <a:effectLst/>
                <a:hlinkClick r:id="rId4"/>
              </a:rPr>
              <a:t>Sticky Culture is about the People. - Dennis E. Gilbert (dennis-gilbert.com)</a:t>
            </a:r>
            <a:endParaRPr lang="en-GB" dirty="0"/>
          </a:p>
          <a:p>
            <a:pPr>
              <a:buFont typeface="Arial" panose="020B0604020202020204" pitchFamily="34" charset="0"/>
              <a:buChar char="•"/>
            </a:pPr>
            <a:r>
              <a:rPr lang="en-GB" b="1" i="0" u="none" strike="noStrike" dirty="0">
                <a:solidFill>
                  <a:srgbClr val="3C2F6F"/>
                </a:solidFill>
                <a:effectLst/>
              </a:rPr>
              <a:t>Guest, G., MacQueen, K. M., &amp; </a:t>
            </a:r>
            <a:r>
              <a:rPr lang="en-GB" b="1" i="0" u="none" strike="noStrike" dirty="0" err="1">
                <a:solidFill>
                  <a:srgbClr val="3C2F6F"/>
                </a:solidFill>
                <a:effectLst/>
              </a:rPr>
              <a:t>Namey</a:t>
            </a:r>
            <a:r>
              <a:rPr lang="en-GB" b="1" i="0" u="none" strike="noStrike" dirty="0">
                <a:solidFill>
                  <a:srgbClr val="3C2F6F"/>
                </a:solidFill>
                <a:effectLst/>
              </a:rPr>
              <a:t>, E. E. (2011). Applied thematic analysis. Sage.</a:t>
            </a:r>
            <a:endParaRPr lang="en-GB" dirty="0"/>
          </a:p>
          <a:p>
            <a:pPr>
              <a:buFont typeface="Arial" panose="020B0604020202020204" pitchFamily="34" charset="0"/>
              <a:buChar char="•"/>
            </a:pPr>
            <a:r>
              <a:rPr lang="en-GB" b="1" i="0" u="none" strike="noStrike" dirty="0">
                <a:solidFill>
                  <a:srgbClr val="3C2F6F"/>
                </a:solidFill>
                <a:effectLst/>
              </a:rPr>
              <a:t>Miles, M. B., &amp; Huberman, A. M. (1994). Qualitative data analysis: An expanded sourcebook. Sage.</a:t>
            </a:r>
            <a:endParaRPr lang="en-GB" dirty="0"/>
          </a:p>
          <a:p>
            <a:pPr>
              <a:buFont typeface="Arial" panose="020B0604020202020204" pitchFamily="34" charset="0"/>
              <a:buChar char="•"/>
            </a:pPr>
            <a:r>
              <a:rPr lang="en-GB" b="1" i="0" u="none" strike="noStrike" dirty="0" err="1">
                <a:solidFill>
                  <a:srgbClr val="3C2F6F"/>
                </a:solidFill>
                <a:effectLst/>
              </a:rPr>
              <a:t>Saldaña</a:t>
            </a:r>
            <a:r>
              <a:rPr lang="en-GB" b="1" i="0" u="none" strike="noStrike" dirty="0">
                <a:solidFill>
                  <a:srgbClr val="3C2F6F"/>
                </a:solidFill>
                <a:effectLst/>
              </a:rPr>
              <a:t>, J. (2015). The coding manual for qualitative researchers. Sage.</a:t>
            </a:r>
            <a:endParaRPr lang="en-GB" dirty="0"/>
          </a:p>
          <a:p>
            <a:pPr>
              <a:buFont typeface="Arial" panose="020B0604020202020204" pitchFamily="34" charset="0"/>
              <a:buChar char="•"/>
            </a:pPr>
            <a:r>
              <a:rPr lang="en-GB" b="1" i="0" u="none" strike="noStrike" dirty="0">
                <a:solidFill>
                  <a:srgbClr val="3C2F6F"/>
                </a:solidFill>
                <a:effectLst/>
              </a:rPr>
              <a:t>Stringer, E. T. (2013). Action research. Sage Publications.</a:t>
            </a:r>
            <a:endParaRPr lang="en-GB" dirty="0"/>
          </a:p>
        </p:txBody>
      </p:sp>
      <p:pic>
        <p:nvPicPr>
          <p:cNvPr id="7" name="Picture 6">
            <a:extLst>
              <a:ext uri="{FF2B5EF4-FFF2-40B4-BE49-F238E27FC236}">
                <a16:creationId xmlns:a16="http://schemas.microsoft.com/office/drawing/2014/main" id="{E5D137A0-C524-30EC-4D8B-9C0819181EEC}"/>
              </a:ext>
            </a:extLst>
          </p:cNvPr>
          <p:cNvPicPr>
            <a:picLocks noChangeAspect="1"/>
          </p:cNvPicPr>
          <p:nvPr/>
        </p:nvPicPr>
        <p:blipFill>
          <a:blip r:embed="rId5"/>
          <a:stretch>
            <a:fillRect/>
          </a:stretch>
        </p:blipFill>
        <p:spPr>
          <a:xfrm>
            <a:off x="7452934" y="76659"/>
            <a:ext cx="1476863" cy="1088215"/>
          </a:xfrm>
          <a:prstGeom prst="rect">
            <a:avLst/>
          </a:prstGeom>
        </p:spPr>
      </p:pic>
    </p:spTree>
    <p:extLst>
      <p:ext uri="{BB962C8B-B14F-4D97-AF65-F5344CB8AC3E}">
        <p14:creationId xmlns:p14="http://schemas.microsoft.com/office/powerpoint/2010/main" val="2823708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03 MS TEMPLATE - POWERPOINT 16X9">
  <a:themeElements>
    <a:clrScheme name="Advance HE 1">
      <a:dk1>
        <a:sysClr val="windowText" lastClr="000000"/>
      </a:dk1>
      <a:lt1>
        <a:sysClr val="window" lastClr="FFFFFF"/>
      </a:lt1>
      <a:dk2>
        <a:srgbClr val="02A4A6"/>
      </a:dk2>
      <a:lt2>
        <a:srgbClr val="544587"/>
      </a:lt2>
      <a:accent1>
        <a:srgbClr val="FE4A5D"/>
      </a:accent1>
      <a:accent2>
        <a:srgbClr val="EA6953"/>
      </a:accent2>
      <a:accent3>
        <a:srgbClr val="F4BE49"/>
      </a:accent3>
      <a:accent4>
        <a:srgbClr val="005870"/>
      </a:accent4>
      <a:accent5>
        <a:srgbClr val="323E48"/>
      </a:accent5>
      <a:accent6>
        <a:srgbClr val="D7D2C5"/>
      </a:accent6>
      <a:hlink>
        <a:srgbClr val="544587"/>
      </a:hlink>
      <a:folHlink>
        <a:srgbClr val="75719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E713CBD7B276A48BA0FB181D10B6347" ma:contentTypeVersion="12" ma:contentTypeDescription="Create a new document." ma:contentTypeScope="" ma:versionID="c82ee6651bdd5755610bb055c7aeb1b3">
  <xsd:schema xmlns:xsd="http://www.w3.org/2001/XMLSchema" xmlns:xs="http://www.w3.org/2001/XMLSchema" xmlns:p="http://schemas.microsoft.com/office/2006/metadata/properties" xmlns:ns2="f304ea94-3f51-46f3-ab09-e434f97ae3e6" xmlns:ns3="45dfe0ca-e56c-4bdc-8c61-4e3f4c2975c7" targetNamespace="http://schemas.microsoft.com/office/2006/metadata/properties" ma:root="true" ma:fieldsID="783ab11bc885b028bc8b319247bbeba6" ns2:_="" ns3:_="">
    <xsd:import namespace="f304ea94-3f51-46f3-ab09-e434f97ae3e6"/>
    <xsd:import namespace="45dfe0ca-e56c-4bdc-8c61-4e3f4c2975c7"/>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4ea94-3f51-46f3-ab09-e434f97ae3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5dfe0ca-e56c-4bdc-8c61-4e3f4c2975c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purl.org/dc/elements/1.1/"/>
    <ds:schemaRef ds:uri="http://schemas.openxmlformats.org/package/2006/metadata/core-properties"/>
    <ds:schemaRef ds:uri="http://schemas.microsoft.com/office/infopath/2007/PartnerControls"/>
    <ds:schemaRef ds:uri="http://purl.org/dc/terms/"/>
    <ds:schemaRef ds:uri="http://www.w3.org/XML/1998/namespace"/>
    <ds:schemaRef ds:uri="http://schemas.microsoft.com/office/2006/documentManagement/types"/>
    <ds:schemaRef ds:uri="http://schemas.microsoft.com/office/2006/metadata/properties"/>
    <ds:schemaRef ds:uri="http://schemas.microsoft.com/sharepoint/v3/fields"/>
    <ds:schemaRef ds:uri="http://purl.org/dc/dcmitype/"/>
  </ds:schemaRefs>
</ds:datastoreItem>
</file>

<file path=customXml/itemProps2.xml><?xml version="1.0" encoding="utf-8"?>
<ds:datastoreItem xmlns:ds="http://schemas.openxmlformats.org/officeDocument/2006/customXml" ds:itemID="{A98BF868-0975-4A3A-A46A-0662BE97A3FD}"/>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PowerPoint_Presentation_16-9_Template (1) (1)</Template>
  <TotalTime>154</TotalTime>
  <Words>1053</Words>
  <Application>Microsoft Office PowerPoint</Application>
  <PresentationFormat>On-screen Show (16:9)</PresentationFormat>
  <Paragraphs>132</Paragraphs>
  <Slides>14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Arial</vt:lpstr>
      <vt:lpstr>03 MS TEMPLATE - POWERPOINT 16X9</vt:lpstr>
      <vt:lpstr>PowerPoint Presentation</vt:lpstr>
      <vt:lpstr>EXPLORING ESS: FOCUS GROUP ANALYSIS </vt:lpstr>
      <vt:lpstr>Methodology</vt:lpstr>
      <vt:lpstr>Analytical Approach</vt:lpstr>
      <vt:lpstr>Overall: Question 1</vt:lpstr>
      <vt:lpstr>Overall: Question 2</vt:lpstr>
      <vt:lpstr>Overall: Question 3</vt:lpstr>
      <vt:lpstr>Primary Strength Themes</vt:lpstr>
      <vt:lpstr>Secondary Strength Themes</vt:lpstr>
      <vt:lpstr>Barrier Themes</vt:lpstr>
      <vt:lpstr>Values for cultural change</vt:lpstr>
      <vt:lpstr>Markers for Success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 Blezard</dc:creator>
  <cp:lastModifiedBy>Eve Blezard</cp:lastModifiedBy>
  <cp:revision>3</cp:revision>
  <dcterms:created xsi:type="dcterms:W3CDTF">2022-07-08T17:45:01Z</dcterms:created>
  <dcterms:modified xsi:type="dcterms:W3CDTF">2022-07-08T20:19:05Z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0x0101002E713CBD7B276A48BA0FB181D10B6347</vt:lpwstr>
  </property>
</Properties>
</file>