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7556500" cy="10693400"/>
  <p:notesSz cx="6670675" cy="9777413"/>
  <p:embeddedFontLst>
    <p:embeddedFont>
      <p:font typeface="Elika Gorica" panose="020B0604020202020204" charset="0"/>
      <p:regular r:id="rId22"/>
    </p:embeddedFont>
    <p:embeddedFont>
      <p:font typeface="Greycliff" panose="020B0604020202020204" charset="0"/>
      <p:regular r:id="rId23"/>
    </p:embeddedFont>
    <p:embeddedFont>
      <p:font typeface="Greycliff Bold" panose="020B0604020202020204" charset="0"/>
      <p:regular r:id="rId24"/>
    </p:embeddedFont>
    <p:embeddedFont>
      <p:font typeface="Greycliff CF 1 Ultra-Bold" panose="020B0604020202020204" charset="0"/>
      <p:regular r:id="rId25"/>
    </p:embeddedFont>
    <p:embeddedFont>
      <p:font typeface="Greycliff CF 2 Medium" panose="020B0604020202020204" charset="0"/>
      <p:regular r:id="rId26"/>
    </p:embeddedFont>
    <p:embeddedFont>
      <p:font typeface="Greycliff Medium" panose="020B0604020202020204" charset="0"/>
      <p:regular r:id="rId27"/>
    </p:embeddedFont>
    <p:embeddedFont>
      <p:font typeface="Greycliff Ultra-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635"/>
    <a:srgbClr val="C20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00FC8-5E97-740B-6A9C-2E4CDF37B8ED}" v="15" dt="2026-04-08T12:42:41.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6" d="100"/>
          <a:sy n="66" d="100"/>
        </p:scale>
        <p:origin x="32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Colvin" userId="S::sofie.colvin@clancancersupport.org::380cec6c-2684-4ef7-8595-03524b7c2a9c" providerId="AD" clId="Web-{E1A00FC8-5E97-740B-6A9C-2E4CDF37B8ED}"/>
    <pc:docChg chg="modSld">
      <pc:chgData name="Sofie Colvin" userId="S::sofie.colvin@clancancersupport.org::380cec6c-2684-4ef7-8595-03524b7c2a9c" providerId="AD" clId="Web-{E1A00FC8-5E97-740B-6A9C-2E4CDF37B8ED}" dt="2026-04-08T12:42:39.225" v="7" actId="20577"/>
      <pc:docMkLst>
        <pc:docMk/>
      </pc:docMkLst>
      <pc:sldChg chg="modSp">
        <pc:chgData name="Sofie Colvin" userId="S::sofie.colvin@clancancersupport.org::380cec6c-2684-4ef7-8595-03524b7c2a9c" providerId="AD" clId="Web-{E1A00FC8-5E97-740B-6A9C-2E4CDF37B8ED}" dt="2026-04-08T12:42:39.225" v="7" actId="20577"/>
        <pc:sldMkLst>
          <pc:docMk/>
          <pc:sldMk cId="0" sldId="268"/>
        </pc:sldMkLst>
        <pc:spChg chg="mod">
          <ac:chgData name="Sofie Colvin" userId="S::sofie.colvin@clancancersupport.org::380cec6c-2684-4ef7-8595-03524b7c2a9c" providerId="AD" clId="Web-{E1A00FC8-5E97-740B-6A9C-2E4CDF37B8ED}" dt="2026-04-08T12:42:39.225" v="7" actId="20577"/>
          <ac:spMkLst>
            <pc:docMk/>
            <pc:sldMk cId="0" sldId="268"/>
            <ac:spMk id="3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clancancersupport.org/"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7.png"/><Relationship Id="rId7"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017241">
            <a:off x="4909197" y="1479449"/>
            <a:ext cx="8534710" cy="10381731"/>
          </a:xfrm>
          <a:custGeom>
            <a:avLst/>
            <a:gdLst/>
            <a:ahLst/>
            <a:cxnLst/>
            <a:rect l="l" t="t" r="r" b="b"/>
            <a:pathLst>
              <a:path w="8534710" h="10381731">
                <a:moveTo>
                  <a:pt x="0" y="0"/>
                </a:moveTo>
                <a:lnTo>
                  <a:pt x="8534710" y="0"/>
                </a:lnTo>
                <a:lnTo>
                  <a:pt x="8534710" y="10381732"/>
                </a:lnTo>
                <a:lnTo>
                  <a:pt x="0" y="1038173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a:off x="5888860" y="9466015"/>
            <a:ext cx="1316355" cy="939969"/>
          </a:xfrm>
          <a:custGeom>
            <a:avLst/>
            <a:gdLst/>
            <a:ahLst/>
            <a:cxnLst/>
            <a:rect l="l" t="t" r="r" b="b"/>
            <a:pathLst>
              <a:path w="1316355" h="939969">
                <a:moveTo>
                  <a:pt x="0" y="0"/>
                </a:moveTo>
                <a:lnTo>
                  <a:pt x="1316355" y="0"/>
                </a:lnTo>
                <a:lnTo>
                  <a:pt x="1316355" y="939970"/>
                </a:lnTo>
                <a:lnTo>
                  <a:pt x="0" y="9399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noProof="0" dirty="0"/>
          </a:p>
        </p:txBody>
      </p:sp>
      <p:sp>
        <p:nvSpPr>
          <p:cNvPr id="4" name="Freeform 4"/>
          <p:cNvSpPr/>
          <p:nvPr/>
        </p:nvSpPr>
        <p:spPr>
          <a:xfrm>
            <a:off x="-2347671" y="-4673023"/>
            <a:ext cx="8236531" cy="10019023"/>
          </a:xfrm>
          <a:custGeom>
            <a:avLst/>
            <a:gdLst/>
            <a:ahLst/>
            <a:cxnLst/>
            <a:rect l="l" t="t" r="r" b="b"/>
            <a:pathLst>
              <a:path w="8236531" h="10019023">
                <a:moveTo>
                  <a:pt x="0" y="0"/>
                </a:moveTo>
                <a:lnTo>
                  <a:pt x="8236531" y="0"/>
                </a:lnTo>
                <a:lnTo>
                  <a:pt x="8236531" y="10019023"/>
                </a:lnTo>
                <a:lnTo>
                  <a:pt x="0" y="10019023"/>
                </a:lnTo>
                <a:lnTo>
                  <a:pt x="0" y="0"/>
                </a:lnTo>
                <a:close/>
              </a:path>
            </a:pathLst>
          </a:custGeom>
          <a:blipFill>
            <a:blip r:embed="rId4"/>
            <a:stretch>
              <a:fillRect/>
            </a:stretch>
          </a:blipFill>
        </p:spPr>
        <p:txBody>
          <a:bodyPr/>
          <a:lstStyle/>
          <a:p>
            <a:endParaRPr lang="en-GB" noProof="0" dirty="0"/>
          </a:p>
        </p:txBody>
      </p:sp>
      <p:sp>
        <p:nvSpPr>
          <p:cNvPr id="5" name="Freeform 5"/>
          <p:cNvSpPr/>
          <p:nvPr/>
        </p:nvSpPr>
        <p:spPr>
          <a:xfrm>
            <a:off x="467464" y="1049325"/>
            <a:ext cx="6626110" cy="4785047"/>
          </a:xfrm>
          <a:custGeom>
            <a:avLst/>
            <a:gdLst/>
            <a:ahLst/>
            <a:cxnLst/>
            <a:rect l="l" t="t" r="r" b="b"/>
            <a:pathLst>
              <a:path w="6626110" h="4785047">
                <a:moveTo>
                  <a:pt x="0" y="0"/>
                </a:moveTo>
                <a:lnTo>
                  <a:pt x="6626109" y="0"/>
                </a:lnTo>
                <a:lnTo>
                  <a:pt x="6626109" y="4785046"/>
                </a:lnTo>
                <a:lnTo>
                  <a:pt x="0" y="4785046"/>
                </a:lnTo>
                <a:lnTo>
                  <a:pt x="0" y="0"/>
                </a:lnTo>
                <a:close/>
              </a:path>
            </a:pathLst>
          </a:custGeom>
          <a:blipFill>
            <a:blip r:embed="rId5"/>
            <a:stretch>
              <a:fillRect l="-4161" r="-4161"/>
            </a:stretch>
          </a:blipFill>
          <a:ln w="152400" cap="rnd">
            <a:solidFill>
              <a:srgbClr val="472680"/>
            </a:solidFill>
            <a:prstDash val="solid"/>
            <a:round/>
          </a:ln>
        </p:spPr>
        <p:txBody>
          <a:bodyPr/>
          <a:lstStyle/>
          <a:p>
            <a:endParaRPr lang="en-GB" noProof="0" dirty="0"/>
          </a:p>
        </p:txBody>
      </p:sp>
      <p:grpSp>
        <p:nvGrpSpPr>
          <p:cNvPr id="6" name="Group 6"/>
          <p:cNvGrpSpPr/>
          <p:nvPr/>
        </p:nvGrpSpPr>
        <p:grpSpPr>
          <a:xfrm>
            <a:off x="756518" y="6114172"/>
            <a:ext cx="6047741" cy="1838252"/>
            <a:chOff x="0" y="0"/>
            <a:chExt cx="2167374" cy="658788"/>
          </a:xfrm>
        </p:grpSpPr>
        <p:sp>
          <p:nvSpPr>
            <p:cNvPr id="7" name="Freeform 7"/>
            <p:cNvSpPr/>
            <p:nvPr/>
          </p:nvSpPr>
          <p:spPr>
            <a:xfrm>
              <a:off x="0" y="0"/>
              <a:ext cx="2167374" cy="658788"/>
            </a:xfrm>
            <a:custGeom>
              <a:avLst/>
              <a:gdLst/>
              <a:ahLst/>
              <a:cxnLst/>
              <a:rect l="l" t="t" r="r" b="b"/>
              <a:pathLst>
                <a:path w="2167374" h="658788">
                  <a:moveTo>
                    <a:pt x="0" y="0"/>
                  </a:moveTo>
                  <a:lnTo>
                    <a:pt x="2167374" y="0"/>
                  </a:lnTo>
                  <a:lnTo>
                    <a:pt x="2167374" y="658788"/>
                  </a:lnTo>
                  <a:lnTo>
                    <a:pt x="0" y="658788"/>
                  </a:lnTo>
                  <a:close/>
                </a:path>
              </a:pathLst>
            </a:custGeom>
            <a:solidFill>
              <a:srgbClr val="FFFFFF"/>
            </a:solidFill>
          </p:spPr>
          <p:txBody>
            <a:bodyPr/>
            <a:lstStyle/>
            <a:p>
              <a:endParaRPr lang="en-GB" noProof="0" dirty="0"/>
            </a:p>
          </p:txBody>
        </p:sp>
        <p:sp>
          <p:nvSpPr>
            <p:cNvPr id="8" name="TextBox 8"/>
            <p:cNvSpPr txBox="1"/>
            <p:nvPr/>
          </p:nvSpPr>
          <p:spPr>
            <a:xfrm>
              <a:off x="0" y="-9525"/>
              <a:ext cx="2167374" cy="668313"/>
            </a:xfrm>
            <a:prstGeom prst="rect">
              <a:avLst/>
            </a:prstGeom>
          </p:spPr>
          <p:txBody>
            <a:bodyPr lIns="50800" tIns="50800" rIns="50800" bIns="50800" rtlCol="0" anchor="ctr"/>
            <a:lstStyle/>
            <a:p>
              <a:pPr algn="ctr">
                <a:lnSpc>
                  <a:spcPts val="1560"/>
                </a:lnSpc>
              </a:pPr>
              <a:endParaRPr lang="en-GB" noProof="0" dirty="0"/>
            </a:p>
          </p:txBody>
        </p:sp>
      </p:grpSp>
      <p:sp>
        <p:nvSpPr>
          <p:cNvPr id="9" name="Freeform 9"/>
          <p:cNvSpPr/>
          <p:nvPr/>
        </p:nvSpPr>
        <p:spPr>
          <a:xfrm rot="6253717">
            <a:off x="-1340687" y="5550401"/>
            <a:ext cx="6329183" cy="7698901"/>
          </a:xfrm>
          <a:custGeom>
            <a:avLst/>
            <a:gdLst/>
            <a:ahLst/>
            <a:cxnLst/>
            <a:rect l="l" t="t" r="r" b="b"/>
            <a:pathLst>
              <a:path w="6329183" h="7698901">
                <a:moveTo>
                  <a:pt x="0" y="0"/>
                </a:moveTo>
                <a:lnTo>
                  <a:pt x="6329183" y="0"/>
                </a:lnTo>
                <a:lnTo>
                  <a:pt x="6329183" y="7698901"/>
                </a:lnTo>
                <a:lnTo>
                  <a:pt x="0" y="7698901"/>
                </a:lnTo>
                <a:lnTo>
                  <a:pt x="0" y="0"/>
                </a:lnTo>
                <a:close/>
              </a:path>
            </a:pathLst>
          </a:custGeom>
          <a:blipFill>
            <a:blip r:embed="rId6"/>
            <a:stretch>
              <a:fillRect/>
            </a:stretch>
          </a:blipFill>
        </p:spPr>
        <p:txBody>
          <a:bodyPr/>
          <a:lstStyle/>
          <a:p>
            <a:endParaRPr lang="en-GB" noProof="0" dirty="0"/>
          </a:p>
        </p:txBody>
      </p:sp>
      <p:grpSp>
        <p:nvGrpSpPr>
          <p:cNvPr id="10" name="Group 10"/>
          <p:cNvGrpSpPr/>
          <p:nvPr/>
        </p:nvGrpSpPr>
        <p:grpSpPr>
          <a:xfrm>
            <a:off x="2103354" y="9339827"/>
            <a:ext cx="126188" cy="1261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572E"/>
            </a:solidFill>
          </p:spPr>
          <p:txBody>
            <a:bodyPr/>
            <a:lstStyle/>
            <a:p>
              <a:endParaRPr lang="en-GB" noProof="0" dirty="0"/>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1560"/>
                </a:lnSpc>
              </a:pPr>
              <a:endParaRPr lang="en-GB" noProof="0" dirty="0"/>
            </a:p>
          </p:txBody>
        </p:sp>
      </p:grpSp>
      <p:sp>
        <p:nvSpPr>
          <p:cNvPr id="13" name="TextBox 13"/>
          <p:cNvSpPr txBox="1"/>
          <p:nvPr/>
        </p:nvSpPr>
        <p:spPr>
          <a:xfrm>
            <a:off x="756518" y="6263341"/>
            <a:ext cx="6048000" cy="1701773"/>
          </a:xfrm>
          <a:prstGeom prst="rect">
            <a:avLst/>
          </a:prstGeom>
        </p:spPr>
        <p:txBody>
          <a:bodyPr lIns="0" tIns="0" rIns="0" bIns="0" rtlCol="0" anchor="t">
            <a:spAutoFit/>
          </a:bodyPr>
          <a:lstStyle/>
          <a:p>
            <a:pPr algn="ctr">
              <a:lnSpc>
                <a:spcPts val="5711"/>
              </a:lnSpc>
            </a:pPr>
            <a:r>
              <a:rPr lang="en-GB" sz="6141" b="1" spc="-202" noProof="0" dirty="0">
                <a:solidFill>
                  <a:srgbClr val="4E277E"/>
                </a:solidFill>
                <a:latin typeface="Greycliff CF 1 Ultra-Bold"/>
                <a:ea typeface="Greycliff CF 1 Ultra-Bold"/>
                <a:cs typeface="Greycliff CF 1 Ultra-Bold"/>
                <a:sym typeface="Greycliff CF 1 Ultra-Bold"/>
              </a:rPr>
              <a:t>Welcome to Clan Accommodation</a:t>
            </a:r>
          </a:p>
        </p:txBody>
      </p:sp>
      <p:sp>
        <p:nvSpPr>
          <p:cNvPr id="14" name="TextBox 14"/>
          <p:cNvSpPr txBox="1"/>
          <p:nvPr/>
        </p:nvSpPr>
        <p:spPr>
          <a:xfrm>
            <a:off x="435685" y="10237540"/>
            <a:ext cx="5317744" cy="159505"/>
          </a:xfrm>
          <a:prstGeom prst="rect">
            <a:avLst/>
          </a:prstGeom>
        </p:spPr>
        <p:txBody>
          <a:bodyPr lIns="0" tIns="0" rIns="0" bIns="0" rtlCol="0" anchor="t">
            <a:spAutoFit/>
          </a:bodyPr>
          <a:lstStyle/>
          <a:p>
            <a:pPr algn="l">
              <a:lnSpc>
                <a:spcPts val="1292"/>
              </a:lnSpc>
            </a:pPr>
            <a:r>
              <a:rPr lang="en-GB" sz="1124" spc="-15" noProof="0" dirty="0">
                <a:solidFill>
                  <a:srgbClr val="4E277E"/>
                </a:solidFill>
                <a:latin typeface="Greycliff"/>
                <a:ea typeface="Greycliff"/>
                <a:cs typeface="Greycliff"/>
                <a:sym typeface="Greycliff"/>
              </a:rPr>
              <a:t>Clan Cancer Support Registered Scottish Charity No. SC022606</a:t>
            </a:r>
          </a:p>
        </p:txBody>
      </p:sp>
      <p:grpSp>
        <p:nvGrpSpPr>
          <p:cNvPr id="15" name="Group 15"/>
          <p:cNvGrpSpPr/>
          <p:nvPr/>
        </p:nvGrpSpPr>
        <p:grpSpPr>
          <a:xfrm>
            <a:off x="2942163" y="9124340"/>
            <a:ext cx="215487" cy="21548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277E"/>
            </a:solidFill>
          </p:spPr>
          <p:txBody>
            <a:bodyPr/>
            <a:lstStyle/>
            <a:p>
              <a:endParaRPr lang="en-GB" noProof="0" dirty="0"/>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1560"/>
                </a:lnSpc>
              </a:pPr>
              <a:endParaRPr lang="en-GB" noProof="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51397">
            <a:off x="-1999965" y="3063933"/>
            <a:ext cx="6122126" cy="7447033"/>
          </a:xfrm>
          <a:custGeom>
            <a:avLst/>
            <a:gdLst/>
            <a:ahLst/>
            <a:cxnLst/>
            <a:rect l="l" t="t" r="r" b="b"/>
            <a:pathLst>
              <a:path w="6122126" h="7447033">
                <a:moveTo>
                  <a:pt x="0" y="0"/>
                </a:moveTo>
                <a:lnTo>
                  <a:pt x="6122125" y="0"/>
                </a:lnTo>
                <a:lnTo>
                  <a:pt x="6122125" y="7447033"/>
                </a:lnTo>
                <a:lnTo>
                  <a:pt x="0" y="7447033"/>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rot="-6241587">
            <a:off x="5728439" y="3840758"/>
            <a:ext cx="8045665" cy="9786851"/>
          </a:xfrm>
          <a:custGeom>
            <a:avLst/>
            <a:gdLst/>
            <a:ahLst/>
            <a:cxnLst/>
            <a:rect l="l" t="t" r="r" b="b"/>
            <a:pathLst>
              <a:path w="8045665" h="9786851">
                <a:moveTo>
                  <a:pt x="0" y="0"/>
                </a:moveTo>
                <a:lnTo>
                  <a:pt x="8045664" y="0"/>
                </a:lnTo>
                <a:lnTo>
                  <a:pt x="8045664" y="9786851"/>
                </a:lnTo>
                <a:lnTo>
                  <a:pt x="0" y="9786851"/>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6300355">
            <a:off x="5197264" y="-4191844"/>
            <a:ext cx="6845418" cy="8326855"/>
          </a:xfrm>
          <a:custGeom>
            <a:avLst/>
            <a:gdLst/>
            <a:ahLst/>
            <a:cxnLst/>
            <a:rect l="l" t="t" r="r" b="b"/>
            <a:pathLst>
              <a:path w="6845418" h="8326855">
                <a:moveTo>
                  <a:pt x="0" y="0"/>
                </a:moveTo>
                <a:lnTo>
                  <a:pt x="6845418" y="0"/>
                </a:lnTo>
                <a:lnTo>
                  <a:pt x="6845418" y="8326855"/>
                </a:lnTo>
                <a:lnTo>
                  <a:pt x="0" y="8326855"/>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616113" y="821389"/>
            <a:ext cx="6344733" cy="9336625"/>
            <a:chOff x="0" y="0"/>
            <a:chExt cx="2273809" cy="3346036"/>
          </a:xfrm>
        </p:grpSpPr>
        <p:sp>
          <p:nvSpPr>
            <p:cNvPr id="6" name="Freeform 6"/>
            <p:cNvSpPr/>
            <p:nvPr/>
          </p:nvSpPr>
          <p:spPr>
            <a:xfrm>
              <a:off x="0" y="0"/>
              <a:ext cx="2273809" cy="3346036"/>
            </a:xfrm>
            <a:custGeom>
              <a:avLst/>
              <a:gdLst/>
              <a:ahLst/>
              <a:cxnLst/>
              <a:rect l="l" t="t" r="r" b="b"/>
              <a:pathLst>
                <a:path w="2273809" h="3346036">
                  <a:moveTo>
                    <a:pt x="0" y="0"/>
                  </a:moveTo>
                  <a:lnTo>
                    <a:pt x="2273809" y="0"/>
                  </a:lnTo>
                  <a:lnTo>
                    <a:pt x="2273809" y="3346036"/>
                  </a:lnTo>
                  <a:lnTo>
                    <a:pt x="0" y="3346036"/>
                  </a:lnTo>
                  <a:close/>
                </a:path>
              </a:pathLst>
            </a:custGeom>
            <a:solidFill>
              <a:srgbClr val="FFFFFF"/>
            </a:solidFill>
          </p:spPr>
          <p:txBody>
            <a:bodyPr/>
            <a:lstStyle/>
            <a:p>
              <a:endParaRPr lang="en-GB" noProof="0" dirty="0"/>
            </a:p>
          </p:txBody>
        </p:sp>
        <p:sp>
          <p:nvSpPr>
            <p:cNvPr id="7" name="TextBox 7"/>
            <p:cNvSpPr txBox="1"/>
            <p:nvPr/>
          </p:nvSpPr>
          <p:spPr>
            <a:xfrm>
              <a:off x="0" y="-9525"/>
              <a:ext cx="2273809" cy="3355561"/>
            </a:xfrm>
            <a:prstGeom prst="rect">
              <a:avLst/>
            </a:prstGeom>
          </p:spPr>
          <p:txBody>
            <a:bodyPr lIns="50800" tIns="50800" rIns="50800" bIns="50800" rtlCol="0" anchor="ctr"/>
            <a:lstStyle/>
            <a:p>
              <a:pPr algn="ctr">
                <a:lnSpc>
                  <a:spcPts val="1560"/>
                </a:lnSpc>
              </a:pPr>
              <a:endParaRPr lang="en-GB" noProof="0" dirty="0"/>
            </a:p>
          </p:txBody>
        </p:sp>
      </p:grpSp>
      <p:sp>
        <p:nvSpPr>
          <p:cNvPr id="8" name="TextBox 8"/>
          <p:cNvSpPr txBox="1"/>
          <p:nvPr/>
        </p:nvSpPr>
        <p:spPr>
          <a:xfrm>
            <a:off x="756000" y="1153448"/>
            <a:ext cx="6048000" cy="565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Each site offers a range of services which includes a drop-in service for information and support, complimentary therapies and access to our counselling and children and family services. We offer Clan Cancer Support services at the following locations: </a:t>
            </a:r>
          </a:p>
        </p:txBody>
      </p:sp>
      <p:sp>
        <p:nvSpPr>
          <p:cNvPr id="9" name="TextBox 9"/>
          <p:cNvSpPr txBox="1"/>
          <p:nvPr/>
        </p:nvSpPr>
        <p:spPr>
          <a:xfrm>
            <a:off x="567017" y="736950"/>
            <a:ext cx="641857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Additional Service</a:t>
            </a:r>
          </a:p>
        </p:txBody>
      </p:sp>
      <p:sp>
        <p:nvSpPr>
          <p:cNvPr id="10" name="TextBox 10"/>
          <p:cNvSpPr txBox="1"/>
          <p:nvPr/>
        </p:nvSpPr>
        <p:spPr>
          <a:xfrm>
            <a:off x="727514" y="2164242"/>
            <a:ext cx="6225889" cy="184785"/>
          </a:xfrm>
          <a:prstGeom prst="rect">
            <a:avLst/>
          </a:prstGeom>
        </p:spPr>
        <p:txBody>
          <a:bodyPr lIns="0" tIns="0" rIns="0" bIns="0" rtlCol="0" anchor="t">
            <a:spAutoFit/>
          </a:bodyPr>
          <a:lstStyle/>
          <a:p>
            <a:pPr>
              <a:lnSpc>
                <a:spcPts val="1560"/>
              </a:lnSpc>
            </a:pPr>
            <a:r>
              <a:rPr lang="en-GB" sz="1200" b="1" noProof="0" dirty="0">
                <a:solidFill>
                  <a:srgbClr val="472680"/>
                </a:solidFill>
                <a:latin typeface="Greycliff Bold"/>
                <a:ea typeface="Greycliff Bold"/>
                <a:cs typeface="Greycliff Bold"/>
                <a:sym typeface="Greycliff Bold"/>
              </a:rPr>
              <a:t>Aberdeen</a:t>
            </a:r>
          </a:p>
        </p:txBody>
      </p:sp>
      <p:sp>
        <p:nvSpPr>
          <p:cNvPr id="11" name="TextBox 11"/>
          <p:cNvSpPr txBox="1"/>
          <p:nvPr/>
        </p:nvSpPr>
        <p:spPr>
          <a:xfrm>
            <a:off x="2781054" y="2188668"/>
            <a:ext cx="1817295" cy="798680"/>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Drop In Opening Times</a:t>
            </a:r>
          </a:p>
          <a:p>
            <a:pPr algn="just">
              <a:lnSpc>
                <a:spcPts val="1560"/>
              </a:lnSpc>
            </a:pPr>
            <a:r>
              <a:rPr lang="en-GB" sz="1200" noProof="0" dirty="0">
                <a:solidFill>
                  <a:srgbClr val="472680"/>
                </a:solidFill>
                <a:latin typeface="Greycliff"/>
                <a:ea typeface="Greycliff"/>
                <a:cs typeface="Greycliff"/>
                <a:sym typeface="Greycliff"/>
              </a:rPr>
              <a:t>Monday - Friday</a:t>
            </a:r>
          </a:p>
          <a:p>
            <a:pPr algn="just">
              <a:lnSpc>
                <a:spcPts val="1560"/>
              </a:lnSpc>
            </a:pPr>
            <a:r>
              <a:rPr lang="en-GB" sz="1200" noProof="0" dirty="0">
                <a:solidFill>
                  <a:srgbClr val="472680"/>
                </a:solidFill>
                <a:latin typeface="Greycliff"/>
                <a:ea typeface="Greycliff"/>
                <a:cs typeface="Greycliff"/>
                <a:sym typeface="Greycliff"/>
              </a:rPr>
              <a:t>10am - 4pm</a:t>
            </a:r>
          </a:p>
          <a:p>
            <a:pPr algn="just">
              <a:lnSpc>
                <a:spcPts val="1560"/>
              </a:lnSpc>
            </a:pPr>
            <a:endParaRPr lang="en-GB" sz="1200" noProof="0" dirty="0">
              <a:solidFill>
                <a:srgbClr val="472680"/>
              </a:solidFill>
              <a:latin typeface="Greycliff"/>
              <a:ea typeface="Greycliff"/>
              <a:cs typeface="Greycliff"/>
              <a:sym typeface="Greycliff"/>
            </a:endParaRPr>
          </a:p>
        </p:txBody>
      </p:sp>
      <p:sp>
        <p:nvSpPr>
          <p:cNvPr id="12" name="TextBox 12"/>
          <p:cNvSpPr txBox="1"/>
          <p:nvPr/>
        </p:nvSpPr>
        <p:spPr>
          <a:xfrm>
            <a:off x="4867631" y="1968981"/>
            <a:ext cx="1550856" cy="1209049"/>
          </a:xfrm>
          <a:prstGeom prst="rect">
            <a:avLst/>
          </a:prstGeom>
        </p:spPr>
        <p:txBody>
          <a:bodyPr wrap="square" lIns="0" tIns="0" rIns="0" bIns="0" rtlCol="0" anchor="t">
            <a:spAutoFit/>
          </a:bodyPr>
          <a:lstStyle/>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Extended Hours</a:t>
            </a:r>
          </a:p>
          <a:p>
            <a:pPr algn="just">
              <a:lnSpc>
                <a:spcPts val="1560"/>
              </a:lnSpc>
            </a:pPr>
            <a:r>
              <a:rPr lang="en-GB" sz="1200" noProof="0" dirty="0">
                <a:solidFill>
                  <a:srgbClr val="472680"/>
                </a:solidFill>
                <a:latin typeface="Greycliff"/>
                <a:ea typeface="Greycliff"/>
                <a:cs typeface="Greycliff"/>
                <a:sym typeface="Greycliff"/>
              </a:rPr>
              <a:t>Open till 8pm every second Wednesday - please call reception to check dates.</a:t>
            </a:r>
          </a:p>
        </p:txBody>
      </p:sp>
      <p:sp>
        <p:nvSpPr>
          <p:cNvPr id="13" name="TextBox 13"/>
          <p:cNvSpPr txBox="1"/>
          <p:nvPr/>
        </p:nvSpPr>
        <p:spPr>
          <a:xfrm>
            <a:off x="736825" y="5161710"/>
            <a:ext cx="3572884"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01779 487176</a:t>
            </a:r>
          </a:p>
          <a:p>
            <a:pPr algn="just">
              <a:lnSpc>
                <a:spcPts val="1560"/>
              </a:lnSpc>
            </a:pPr>
            <a:r>
              <a:rPr lang="en-GB" sz="1200" noProof="0" dirty="0">
                <a:solidFill>
                  <a:srgbClr val="472680"/>
                </a:solidFill>
                <a:latin typeface="Greycliff"/>
                <a:ea typeface="Greycliff"/>
                <a:cs typeface="Greycliff"/>
                <a:sym typeface="Greycliff"/>
              </a:rPr>
              <a:t>northaberdeenshire@clancancersupport.org</a:t>
            </a:r>
          </a:p>
        </p:txBody>
      </p:sp>
      <p:sp>
        <p:nvSpPr>
          <p:cNvPr id="14" name="TextBox 14"/>
          <p:cNvSpPr txBox="1"/>
          <p:nvPr/>
        </p:nvSpPr>
        <p:spPr>
          <a:xfrm>
            <a:off x="727514" y="3917185"/>
            <a:ext cx="6048000" cy="388311"/>
          </a:xfrm>
          <a:prstGeom prst="rect">
            <a:avLst/>
          </a:prstGeom>
        </p:spPr>
        <p:txBody>
          <a:bodyPr lIns="0" tIns="0" rIns="0" bIns="0" rtlCol="0" anchor="t">
            <a:spAutoFit/>
          </a:bodyPr>
          <a:lstStyle/>
          <a:p>
            <a:pPr algn="l">
              <a:lnSpc>
                <a:spcPts val="1560"/>
              </a:lnSpc>
            </a:pPr>
            <a:endParaRPr lang="en-GB" sz="1200" b="1" noProof="0" dirty="0">
              <a:solidFill>
                <a:srgbClr val="472680"/>
              </a:solidFill>
              <a:latin typeface="Greycliff Bold"/>
              <a:ea typeface="Greycliff Bold"/>
              <a:cs typeface="Greycliff Bold"/>
              <a:sym typeface="Greycliff Bold"/>
            </a:endParaRPr>
          </a:p>
          <a:p>
            <a:pPr algn="l">
              <a:lnSpc>
                <a:spcPts val="1560"/>
              </a:lnSpc>
            </a:pPr>
            <a:r>
              <a:rPr lang="en-GB" sz="1200" b="1" noProof="0" dirty="0" err="1">
                <a:solidFill>
                  <a:srgbClr val="472680"/>
                </a:solidFill>
                <a:latin typeface="Greycliff Bold"/>
                <a:ea typeface="Greycliff Bold"/>
                <a:cs typeface="Greycliff Bold"/>
                <a:sym typeface="Greycliff Bold"/>
              </a:rPr>
              <a:t>Mintlaw</a:t>
            </a:r>
            <a:endParaRPr lang="en-GB" sz="1200" b="1" noProof="0" dirty="0">
              <a:solidFill>
                <a:srgbClr val="472680"/>
              </a:solidFill>
              <a:latin typeface="Greycliff Bold"/>
              <a:ea typeface="Greycliff Bold"/>
              <a:cs typeface="Greycliff Bold"/>
              <a:sym typeface="Greycliff Bold"/>
            </a:endParaRPr>
          </a:p>
        </p:txBody>
      </p:sp>
      <p:sp>
        <p:nvSpPr>
          <p:cNvPr id="15" name="TextBox 15"/>
          <p:cNvSpPr txBox="1"/>
          <p:nvPr/>
        </p:nvSpPr>
        <p:spPr>
          <a:xfrm>
            <a:off x="736825" y="4131267"/>
            <a:ext cx="2043325" cy="1003865"/>
          </a:xfrm>
          <a:prstGeom prst="rect">
            <a:avLst/>
          </a:prstGeom>
        </p:spPr>
        <p:txBody>
          <a:bodyPr lIns="0" tIns="0" rIns="0" bIns="0" rtlCol="0" anchor="t">
            <a:spAutoFit/>
          </a:bodyPr>
          <a:lstStyle/>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err="1">
                <a:solidFill>
                  <a:srgbClr val="472680"/>
                </a:solidFill>
                <a:latin typeface="Greycliff"/>
                <a:ea typeface="Greycliff"/>
                <a:cs typeface="Greycliff"/>
                <a:sym typeface="Greycliff"/>
              </a:rPr>
              <a:t>Macbi</a:t>
            </a:r>
            <a:r>
              <a:rPr lang="en-GB" sz="1200" noProof="0" dirty="0">
                <a:solidFill>
                  <a:srgbClr val="472680"/>
                </a:solidFill>
                <a:latin typeface="Greycliff"/>
                <a:ea typeface="Greycliff"/>
                <a:cs typeface="Greycliff"/>
                <a:sym typeface="Greycliff"/>
              </a:rPr>
              <a:t> Community Hub</a:t>
            </a:r>
          </a:p>
          <a:p>
            <a:pPr algn="just">
              <a:lnSpc>
                <a:spcPts val="1560"/>
              </a:lnSpc>
            </a:pPr>
            <a:r>
              <a:rPr lang="en-GB" sz="1200" noProof="0" dirty="0">
                <a:solidFill>
                  <a:srgbClr val="472680"/>
                </a:solidFill>
                <a:latin typeface="Greycliff"/>
                <a:ea typeface="Greycliff"/>
                <a:cs typeface="Greycliff"/>
                <a:sym typeface="Greycliff"/>
              </a:rPr>
              <a:t>Newlands Rd</a:t>
            </a:r>
          </a:p>
          <a:p>
            <a:pPr algn="just">
              <a:lnSpc>
                <a:spcPts val="1560"/>
              </a:lnSpc>
            </a:pPr>
            <a:r>
              <a:rPr lang="en-GB" sz="1200" noProof="0" dirty="0" err="1">
                <a:solidFill>
                  <a:srgbClr val="472680"/>
                </a:solidFill>
                <a:latin typeface="Greycliff"/>
                <a:ea typeface="Greycliff"/>
                <a:cs typeface="Greycliff"/>
                <a:sym typeface="Greycliff"/>
              </a:rPr>
              <a:t>Mintlaw</a:t>
            </a: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AB42 5GP</a:t>
            </a:r>
          </a:p>
        </p:txBody>
      </p:sp>
      <p:sp>
        <p:nvSpPr>
          <p:cNvPr id="16" name="TextBox 16"/>
          <p:cNvSpPr txBox="1"/>
          <p:nvPr/>
        </p:nvSpPr>
        <p:spPr>
          <a:xfrm>
            <a:off x="2834948" y="4389319"/>
            <a:ext cx="1485359" cy="388311"/>
          </a:xfrm>
          <a:prstGeom prst="rect">
            <a:avLst/>
          </a:prstGeom>
        </p:spPr>
        <p:txBody>
          <a:bodyPr wrap="square"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Tuesday - Thursday</a:t>
            </a:r>
          </a:p>
          <a:p>
            <a:pPr algn="just">
              <a:lnSpc>
                <a:spcPts val="1560"/>
              </a:lnSpc>
            </a:pPr>
            <a:r>
              <a:rPr lang="en-GB" sz="1200" noProof="0" dirty="0">
                <a:solidFill>
                  <a:srgbClr val="472680"/>
                </a:solidFill>
                <a:latin typeface="Greycliff"/>
                <a:ea typeface="Greycliff"/>
                <a:cs typeface="Greycliff"/>
                <a:sym typeface="Greycliff"/>
              </a:rPr>
              <a:t>10am - 4pm</a:t>
            </a:r>
          </a:p>
        </p:txBody>
      </p:sp>
      <p:sp>
        <p:nvSpPr>
          <p:cNvPr id="17" name="TextBox 17"/>
          <p:cNvSpPr txBox="1"/>
          <p:nvPr/>
        </p:nvSpPr>
        <p:spPr>
          <a:xfrm>
            <a:off x="759698" y="6174739"/>
            <a:ext cx="6044302" cy="184785"/>
          </a:xfrm>
          <a:prstGeom prst="rect">
            <a:avLst/>
          </a:prstGeom>
        </p:spPr>
        <p:txBody>
          <a:bodyPr lIns="0" tIns="0" rIns="0" bIns="0" rtlCol="0" anchor="t">
            <a:spAutoFit/>
          </a:bodyPr>
          <a:lstStyle/>
          <a:p>
            <a:pPr algn="l">
              <a:lnSpc>
                <a:spcPts val="1560"/>
              </a:lnSpc>
            </a:pPr>
            <a:r>
              <a:rPr lang="en-GB" sz="1200" b="1" noProof="0" dirty="0">
                <a:solidFill>
                  <a:srgbClr val="472680"/>
                </a:solidFill>
                <a:latin typeface="Greycliff Bold"/>
                <a:ea typeface="Greycliff Bold"/>
                <a:cs typeface="Greycliff Bold"/>
                <a:sym typeface="Greycliff Bold"/>
              </a:rPr>
              <a:t>Elgin</a:t>
            </a:r>
          </a:p>
        </p:txBody>
      </p:sp>
      <p:sp>
        <p:nvSpPr>
          <p:cNvPr id="18" name="TextBox 18"/>
          <p:cNvSpPr txBox="1"/>
          <p:nvPr/>
        </p:nvSpPr>
        <p:spPr>
          <a:xfrm>
            <a:off x="736825" y="6425244"/>
            <a:ext cx="2043325" cy="565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Clan Cancer Support</a:t>
            </a:r>
          </a:p>
          <a:p>
            <a:pPr algn="just">
              <a:lnSpc>
                <a:spcPts val="1560"/>
              </a:lnSpc>
            </a:pPr>
            <a:r>
              <a:rPr lang="en-GB" sz="1200" noProof="0" dirty="0">
                <a:solidFill>
                  <a:srgbClr val="472680"/>
                </a:solidFill>
                <a:latin typeface="Greycliff"/>
                <a:ea typeface="Greycliff"/>
                <a:cs typeface="Greycliff"/>
                <a:sym typeface="Greycliff"/>
              </a:rPr>
              <a:t>227 High Street</a:t>
            </a:r>
          </a:p>
          <a:p>
            <a:pPr algn="just">
              <a:lnSpc>
                <a:spcPts val="1560"/>
              </a:lnSpc>
            </a:pPr>
            <a:r>
              <a:rPr lang="en-GB" sz="1200" noProof="0" dirty="0">
                <a:solidFill>
                  <a:srgbClr val="472680"/>
                </a:solidFill>
                <a:latin typeface="Greycliff"/>
                <a:ea typeface="Greycliff"/>
                <a:cs typeface="Greycliff"/>
                <a:sym typeface="Greycliff"/>
              </a:rPr>
              <a:t>IV30 1DJ</a:t>
            </a:r>
          </a:p>
        </p:txBody>
      </p:sp>
      <p:sp>
        <p:nvSpPr>
          <p:cNvPr id="19" name="TextBox 19"/>
          <p:cNvSpPr txBox="1"/>
          <p:nvPr/>
        </p:nvSpPr>
        <p:spPr>
          <a:xfrm>
            <a:off x="736825" y="7040413"/>
            <a:ext cx="3572884"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01343 544132</a:t>
            </a:r>
          </a:p>
          <a:p>
            <a:pPr algn="just">
              <a:lnSpc>
                <a:spcPts val="1560"/>
              </a:lnSpc>
            </a:pPr>
            <a:r>
              <a:rPr lang="en-GB" sz="1200" noProof="0" dirty="0">
                <a:solidFill>
                  <a:srgbClr val="472680"/>
                </a:solidFill>
                <a:latin typeface="Greycliff"/>
                <a:ea typeface="Greycliff"/>
                <a:cs typeface="Greycliff"/>
                <a:sym typeface="Greycliff"/>
              </a:rPr>
              <a:t>moray@clancancersupport.org</a:t>
            </a:r>
          </a:p>
        </p:txBody>
      </p:sp>
      <p:sp>
        <p:nvSpPr>
          <p:cNvPr id="20" name="TextBox 20"/>
          <p:cNvSpPr txBox="1"/>
          <p:nvPr/>
        </p:nvSpPr>
        <p:spPr>
          <a:xfrm>
            <a:off x="2845827" y="6109019"/>
            <a:ext cx="2209324" cy="798680"/>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Drop In Opening Times</a:t>
            </a:r>
          </a:p>
          <a:p>
            <a:pPr algn="just">
              <a:lnSpc>
                <a:spcPts val="1560"/>
              </a:lnSpc>
            </a:pPr>
            <a:r>
              <a:rPr lang="en-GB" sz="1200" noProof="0" dirty="0">
                <a:solidFill>
                  <a:srgbClr val="472680"/>
                </a:solidFill>
                <a:latin typeface="Greycliff"/>
                <a:ea typeface="Greycliff"/>
                <a:cs typeface="Greycliff"/>
                <a:sym typeface="Greycliff"/>
              </a:rPr>
              <a:t>Monday - Thursday</a:t>
            </a:r>
          </a:p>
          <a:p>
            <a:pPr algn="just">
              <a:lnSpc>
                <a:spcPts val="1560"/>
              </a:lnSpc>
            </a:pPr>
            <a:r>
              <a:rPr lang="en-GB" sz="1200" noProof="0" dirty="0">
                <a:solidFill>
                  <a:srgbClr val="472680"/>
                </a:solidFill>
                <a:latin typeface="Greycliff"/>
                <a:ea typeface="Greycliff"/>
                <a:cs typeface="Greycliff"/>
                <a:sym typeface="Greycliff"/>
              </a:rPr>
              <a:t>10am - 4pm</a:t>
            </a:r>
          </a:p>
          <a:p>
            <a:pPr algn="just">
              <a:lnSpc>
                <a:spcPts val="1560"/>
              </a:lnSpc>
            </a:pPr>
            <a:endParaRPr lang="en-GB" sz="1200" noProof="0" dirty="0">
              <a:solidFill>
                <a:srgbClr val="472680"/>
              </a:solidFill>
              <a:latin typeface="Greycliff"/>
              <a:ea typeface="Greycliff"/>
              <a:cs typeface="Greycliff"/>
              <a:sym typeface="Greycliff"/>
            </a:endParaRPr>
          </a:p>
        </p:txBody>
      </p:sp>
      <p:sp>
        <p:nvSpPr>
          <p:cNvPr id="21" name="TextBox 21"/>
          <p:cNvSpPr txBox="1"/>
          <p:nvPr/>
        </p:nvSpPr>
        <p:spPr>
          <a:xfrm>
            <a:off x="4781176" y="5903834"/>
            <a:ext cx="1801667" cy="798680"/>
          </a:xfrm>
          <a:prstGeom prst="rect">
            <a:avLst/>
          </a:prstGeom>
        </p:spPr>
        <p:txBody>
          <a:bodyPr wrap="square" lIns="0" tIns="0" rIns="0" bIns="0" rtlCol="0" anchor="t">
            <a:spAutoFit/>
          </a:bodyPr>
          <a:lstStyle/>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Extended Hours</a:t>
            </a:r>
          </a:p>
          <a:p>
            <a:pPr algn="just">
              <a:lnSpc>
                <a:spcPts val="1560"/>
              </a:lnSpc>
            </a:pPr>
            <a:r>
              <a:rPr lang="en-GB" sz="1200" noProof="0" dirty="0">
                <a:solidFill>
                  <a:srgbClr val="472680"/>
                </a:solidFill>
                <a:latin typeface="Greycliff"/>
                <a:ea typeface="Greycliff"/>
                <a:cs typeface="Greycliff"/>
                <a:sym typeface="Greycliff"/>
              </a:rPr>
              <a:t>Open till 8pm on the last Tuesday of every month </a:t>
            </a:r>
          </a:p>
        </p:txBody>
      </p:sp>
      <p:sp>
        <p:nvSpPr>
          <p:cNvPr id="22" name="TextBox 22"/>
          <p:cNvSpPr txBox="1"/>
          <p:nvPr/>
        </p:nvSpPr>
        <p:spPr>
          <a:xfrm>
            <a:off x="720015" y="2424625"/>
            <a:ext cx="1675757" cy="565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Clan House</a:t>
            </a:r>
          </a:p>
          <a:p>
            <a:pPr algn="just">
              <a:lnSpc>
                <a:spcPts val="1560"/>
              </a:lnSpc>
            </a:pPr>
            <a:r>
              <a:rPr lang="en-GB" sz="1200" noProof="0" dirty="0">
                <a:solidFill>
                  <a:srgbClr val="472680"/>
                </a:solidFill>
                <a:latin typeface="Greycliff"/>
                <a:ea typeface="Greycliff"/>
                <a:cs typeface="Greycliff"/>
                <a:sym typeface="Greycliff"/>
              </a:rPr>
              <a:t>120 Westburn Road</a:t>
            </a:r>
          </a:p>
          <a:p>
            <a:pPr algn="just">
              <a:lnSpc>
                <a:spcPts val="1560"/>
              </a:lnSpc>
            </a:pPr>
            <a:r>
              <a:rPr lang="en-GB" sz="1200" noProof="0" dirty="0">
                <a:solidFill>
                  <a:srgbClr val="472680"/>
                </a:solidFill>
                <a:latin typeface="Greycliff"/>
                <a:ea typeface="Greycliff"/>
                <a:cs typeface="Greycliff"/>
                <a:sym typeface="Greycliff"/>
              </a:rPr>
              <a:t>AB25 2QA</a:t>
            </a:r>
          </a:p>
        </p:txBody>
      </p:sp>
      <p:sp>
        <p:nvSpPr>
          <p:cNvPr id="23" name="TextBox 23"/>
          <p:cNvSpPr txBox="1"/>
          <p:nvPr/>
        </p:nvSpPr>
        <p:spPr>
          <a:xfrm>
            <a:off x="712096" y="3041840"/>
            <a:ext cx="2956318"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01224 647000</a:t>
            </a:r>
          </a:p>
          <a:p>
            <a:pPr algn="just">
              <a:lnSpc>
                <a:spcPts val="1560"/>
              </a:lnSpc>
            </a:pPr>
            <a:r>
              <a:rPr lang="en-GB" sz="1200" noProof="0" dirty="0">
                <a:solidFill>
                  <a:srgbClr val="472680"/>
                </a:solidFill>
                <a:latin typeface="Greycliff"/>
                <a:ea typeface="Greycliff"/>
                <a:cs typeface="Greycliff"/>
                <a:sym typeface="Greycliff"/>
              </a:rPr>
              <a:t>aberdeen@clancancersupport.org</a:t>
            </a:r>
          </a:p>
        </p:txBody>
      </p:sp>
      <p:sp>
        <p:nvSpPr>
          <p:cNvPr id="24" name="TextBox 24"/>
          <p:cNvSpPr txBox="1"/>
          <p:nvPr/>
        </p:nvSpPr>
        <p:spPr>
          <a:xfrm>
            <a:off x="2840042" y="4158890"/>
            <a:ext cx="2209324" cy="184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Drop In Opening Times</a:t>
            </a:r>
          </a:p>
        </p:txBody>
      </p:sp>
      <p:sp>
        <p:nvSpPr>
          <p:cNvPr id="25" name="TextBox 25"/>
          <p:cNvSpPr txBox="1"/>
          <p:nvPr/>
        </p:nvSpPr>
        <p:spPr>
          <a:xfrm>
            <a:off x="708131" y="8994232"/>
            <a:ext cx="3547445"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01343 544132</a:t>
            </a:r>
          </a:p>
          <a:p>
            <a:pPr algn="just">
              <a:lnSpc>
                <a:spcPts val="1560"/>
              </a:lnSpc>
            </a:pPr>
            <a:r>
              <a:rPr lang="en-GB" sz="1200" noProof="0" dirty="0">
                <a:solidFill>
                  <a:srgbClr val="472680"/>
                </a:solidFill>
                <a:latin typeface="Greycliff"/>
                <a:ea typeface="Greycliff"/>
                <a:cs typeface="Greycliff"/>
                <a:sym typeface="Greycliff"/>
              </a:rPr>
              <a:t>moray@clancancersupport.org</a:t>
            </a:r>
          </a:p>
        </p:txBody>
      </p:sp>
      <p:sp>
        <p:nvSpPr>
          <p:cNvPr id="26" name="TextBox 26"/>
          <p:cNvSpPr txBox="1"/>
          <p:nvPr/>
        </p:nvSpPr>
        <p:spPr>
          <a:xfrm>
            <a:off x="2834948" y="8125006"/>
            <a:ext cx="2193593" cy="184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Drop In Opening Times</a:t>
            </a:r>
          </a:p>
        </p:txBody>
      </p:sp>
      <p:sp>
        <p:nvSpPr>
          <p:cNvPr id="27" name="TextBox 27"/>
          <p:cNvSpPr txBox="1"/>
          <p:nvPr/>
        </p:nvSpPr>
        <p:spPr>
          <a:xfrm>
            <a:off x="2834948" y="8341515"/>
            <a:ext cx="3476809" cy="388311"/>
          </a:xfrm>
          <a:prstGeom prst="rect">
            <a:avLst/>
          </a:prstGeom>
        </p:spPr>
        <p:txBody>
          <a:bodyPr lIns="0" tIns="0" rIns="0" bIns="0" rtlCol="0" anchor="t">
            <a:spAutoFit/>
          </a:bodyPr>
          <a:lstStyle/>
          <a:p>
            <a:pPr algn="just">
              <a:lnSpc>
                <a:spcPts val="1560"/>
              </a:lnSpc>
            </a:pPr>
            <a:r>
              <a:rPr lang="en-GB" sz="1200" noProof="0">
                <a:solidFill>
                  <a:srgbClr val="472680"/>
                </a:solidFill>
                <a:latin typeface="Greycliff"/>
                <a:ea typeface="Greycliff"/>
                <a:cs typeface="Greycliff"/>
                <a:sym typeface="Greycliff"/>
              </a:rPr>
              <a:t>Fridays</a:t>
            </a:r>
            <a:r>
              <a:rPr lang="en-GB" sz="1200">
                <a:solidFill>
                  <a:srgbClr val="472680"/>
                </a:solidFill>
                <a:latin typeface="Greycliff"/>
                <a:ea typeface="Greycliff"/>
                <a:cs typeface="Greycliff"/>
                <a:sym typeface="Greycliff"/>
              </a:rPr>
              <a:t> (Fortnightly)</a:t>
            </a: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1.30pm-3.30pm</a:t>
            </a:r>
          </a:p>
        </p:txBody>
      </p:sp>
      <p:sp>
        <p:nvSpPr>
          <p:cNvPr id="28" name="TextBox 28"/>
          <p:cNvSpPr txBox="1"/>
          <p:nvPr/>
        </p:nvSpPr>
        <p:spPr>
          <a:xfrm>
            <a:off x="738677" y="8118855"/>
            <a:ext cx="6048000" cy="184785"/>
          </a:xfrm>
          <a:prstGeom prst="rect">
            <a:avLst/>
          </a:prstGeom>
        </p:spPr>
        <p:txBody>
          <a:bodyPr lIns="0" tIns="0" rIns="0" bIns="0" rtlCol="0" anchor="t">
            <a:spAutoFit/>
          </a:bodyPr>
          <a:lstStyle/>
          <a:p>
            <a:pPr algn="l">
              <a:lnSpc>
                <a:spcPts val="1560"/>
              </a:lnSpc>
            </a:pPr>
            <a:r>
              <a:rPr lang="en-GB" sz="1200" b="1" noProof="0" dirty="0" err="1">
                <a:solidFill>
                  <a:srgbClr val="472680"/>
                </a:solidFill>
                <a:latin typeface="Greycliff Bold"/>
                <a:ea typeface="Greycliff Bold"/>
                <a:cs typeface="Greycliff Bold"/>
                <a:sym typeface="Greycliff Bold"/>
              </a:rPr>
              <a:t>Forres</a:t>
            </a:r>
            <a:endParaRPr lang="en-GB" sz="1200" b="1" noProof="0" dirty="0">
              <a:solidFill>
                <a:srgbClr val="472680"/>
              </a:solidFill>
              <a:latin typeface="Greycliff Bold"/>
              <a:ea typeface="Greycliff Bold"/>
              <a:cs typeface="Greycliff Bold"/>
              <a:sym typeface="Greycliff Bold"/>
            </a:endParaRPr>
          </a:p>
        </p:txBody>
      </p:sp>
      <p:sp>
        <p:nvSpPr>
          <p:cNvPr id="29" name="TextBox 29"/>
          <p:cNvSpPr txBox="1"/>
          <p:nvPr/>
        </p:nvSpPr>
        <p:spPr>
          <a:xfrm>
            <a:off x="727514" y="8391464"/>
            <a:ext cx="2532121" cy="593496"/>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Masonic Lodge</a:t>
            </a:r>
          </a:p>
          <a:p>
            <a:pPr algn="just">
              <a:lnSpc>
                <a:spcPts val="1560"/>
              </a:lnSpc>
            </a:pPr>
            <a:r>
              <a:rPr lang="en-GB" sz="1200" noProof="0" dirty="0">
                <a:solidFill>
                  <a:srgbClr val="472680"/>
                </a:solidFill>
                <a:latin typeface="Greycliff"/>
                <a:ea typeface="Greycliff"/>
                <a:cs typeface="Greycliff"/>
                <a:sym typeface="Greycliff"/>
              </a:rPr>
              <a:t>3 High Street</a:t>
            </a:r>
          </a:p>
          <a:p>
            <a:pPr algn="just">
              <a:lnSpc>
                <a:spcPts val="1560"/>
              </a:lnSpc>
            </a:pPr>
            <a:r>
              <a:rPr lang="en-GB" sz="1200">
                <a:solidFill>
                  <a:srgbClr val="472680"/>
                </a:solidFill>
                <a:latin typeface="Greycliff"/>
                <a:ea typeface="Greycliff"/>
                <a:cs typeface="Greycliff"/>
                <a:sym typeface="Greycliff"/>
              </a:rPr>
              <a:t>IV36 1BU</a:t>
            </a:r>
            <a:endParaRPr lang="en-GB" sz="1200" noProof="0">
              <a:solidFill>
                <a:srgbClr val="472680"/>
              </a:solidFill>
              <a:latin typeface="Greycliff"/>
              <a:ea typeface="Greycliff"/>
              <a:cs typeface="Greycliff"/>
            </a:endParaRPr>
          </a:p>
        </p:txBody>
      </p:sp>
      <p:grpSp>
        <p:nvGrpSpPr>
          <p:cNvPr id="30" name="Group 30"/>
          <p:cNvGrpSpPr/>
          <p:nvPr/>
        </p:nvGrpSpPr>
        <p:grpSpPr>
          <a:xfrm>
            <a:off x="488736" y="9654308"/>
            <a:ext cx="563383" cy="56338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32" name="TextBox 32"/>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9</a:t>
              </a:r>
            </a:p>
          </p:txBody>
        </p:sp>
      </p:grpSp>
      <p:sp>
        <p:nvSpPr>
          <p:cNvPr id="34" name="Rectangle: Rounded Corners 33">
            <a:extLst>
              <a:ext uri="{FF2B5EF4-FFF2-40B4-BE49-F238E27FC236}">
                <a16:creationId xmlns:a16="http://schemas.microsoft.com/office/drawing/2014/main" id="{AADBFEDD-42F4-383E-6F28-AD7D80F01C3F}"/>
              </a:ext>
            </a:extLst>
          </p:cNvPr>
          <p:cNvSpPr/>
          <p:nvPr/>
        </p:nvSpPr>
        <p:spPr>
          <a:xfrm>
            <a:off x="546818" y="2108668"/>
            <a:ext cx="6214199" cy="1645077"/>
          </a:xfrm>
          <a:prstGeom prst="roundRect">
            <a:avLst/>
          </a:prstGeom>
          <a:noFill/>
          <a:ln>
            <a:solidFill>
              <a:srgbClr val="BD9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23844D4E-2ED0-42FB-FE97-A4CD9A0FBA04}"/>
              </a:ext>
            </a:extLst>
          </p:cNvPr>
          <p:cNvSpPr/>
          <p:nvPr/>
        </p:nvSpPr>
        <p:spPr>
          <a:xfrm>
            <a:off x="537238" y="4057608"/>
            <a:ext cx="6214199" cy="1645077"/>
          </a:xfrm>
          <a:prstGeom prst="roundRect">
            <a:avLst/>
          </a:prstGeom>
          <a:noFill/>
          <a:ln>
            <a:solidFill>
              <a:srgbClr val="C20A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AD8DB637-66F8-E189-E50E-BEC206EFB4B7}"/>
              </a:ext>
            </a:extLst>
          </p:cNvPr>
          <p:cNvSpPr/>
          <p:nvPr/>
        </p:nvSpPr>
        <p:spPr>
          <a:xfrm>
            <a:off x="561315" y="6032662"/>
            <a:ext cx="6214199" cy="1645077"/>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4FD70B43-79D9-A2FF-9CE0-DD98BD8E28C5}"/>
              </a:ext>
            </a:extLst>
          </p:cNvPr>
          <p:cNvSpPr/>
          <p:nvPr/>
        </p:nvSpPr>
        <p:spPr>
          <a:xfrm>
            <a:off x="582603" y="8008019"/>
            <a:ext cx="6214199" cy="1645077"/>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09393" y="2662590"/>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a:off x="3606377" y="4897154"/>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6951397">
            <a:off x="2738908" y="-3808764"/>
            <a:ext cx="6122126" cy="7447033"/>
          </a:xfrm>
          <a:custGeom>
            <a:avLst/>
            <a:gdLst/>
            <a:ahLst/>
            <a:cxnLst/>
            <a:rect l="l" t="t" r="r" b="b"/>
            <a:pathLst>
              <a:path w="6122126" h="7447033">
                <a:moveTo>
                  <a:pt x="0" y="0"/>
                </a:moveTo>
                <a:lnTo>
                  <a:pt x="6122126" y="0"/>
                </a:lnTo>
                <a:lnTo>
                  <a:pt x="6122126" y="7447033"/>
                </a:lnTo>
                <a:lnTo>
                  <a:pt x="0" y="7447033"/>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607634" y="677688"/>
            <a:ext cx="6344733" cy="9336625"/>
            <a:chOff x="0" y="0"/>
            <a:chExt cx="2273809" cy="3346036"/>
          </a:xfrm>
        </p:grpSpPr>
        <p:sp>
          <p:nvSpPr>
            <p:cNvPr id="6" name="Freeform 6"/>
            <p:cNvSpPr/>
            <p:nvPr/>
          </p:nvSpPr>
          <p:spPr>
            <a:xfrm>
              <a:off x="0" y="0"/>
              <a:ext cx="2273809" cy="3346036"/>
            </a:xfrm>
            <a:custGeom>
              <a:avLst/>
              <a:gdLst/>
              <a:ahLst/>
              <a:cxnLst/>
              <a:rect l="l" t="t" r="r" b="b"/>
              <a:pathLst>
                <a:path w="2273809" h="3346036">
                  <a:moveTo>
                    <a:pt x="0" y="0"/>
                  </a:moveTo>
                  <a:lnTo>
                    <a:pt x="2273809" y="0"/>
                  </a:lnTo>
                  <a:lnTo>
                    <a:pt x="2273809" y="3346036"/>
                  </a:lnTo>
                  <a:lnTo>
                    <a:pt x="0" y="3346036"/>
                  </a:lnTo>
                  <a:close/>
                </a:path>
              </a:pathLst>
            </a:custGeom>
            <a:solidFill>
              <a:srgbClr val="FFFFFF"/>
            </a:solidFill>
          </p:spPr>
          <p:txBody>
            <a:bodyPr/>
            <a:lstStyle/>
            <a:p>
              <a:endParaRPr lang="en-GB" noProof="0" dirty="0"/>
            </a:p>
          </p:txBody>
        </p:sp>
        <p:sp>
          <p:nvSpPr>
            <p:cNvPr id="7" name="TextBox 7"/>
            <p:cNvSpPr txBox="1"/>
            <p:nvPr/>
          </p:nvSpPr>
          <p:spPr>
            <a:xfrm>
              <a:off x="0" y="-9525"/>
              <a:ext cx="2273809" cy="3355561"/>
            </a:xfrm>
            <a:prstGeom prst="rect">
              <a:avLst/>
            </a:prstGeom>
          </p:spPr>
          <p:txBody>
            <a:bodyPr lIns="50800" tIns="50800" rIns="50800" bIns="50800" rtlCol="0" anchor="ctr"/>
            <a:lstStyle/>
            <a:p>
              <a:pPr algn="ctr">
                <a:lnSpc>
                  <a:spcPts val="1560"/>
                </a:lnSpc>
              </a:pPr>
              <a:endParaRPr lang="en-GB" noProof="0" dirty="0"/>
            </a:p>
          </p:txBody>
        </p:sp>
      </p:grpSp>
      <p:sp>
        <p:nvSpPr>
          <p:cNvPr id="8" name="TextBox 8"/>
          <p:cNvSpPr txBox="1"/>
          <p:nvPr/>
        </p:nvSpPr>
        <p:spPr>
          <a:xfrm>
            <a:off x="756000" y="2719909"/>
            <a:ext cx="5951578" cy="184785"/>
          </a:xfrm>
          <a:prstGeom prst="rect">
            <a:avLst/>
          </a:prstGeom>
        </p:spPr>
        <p:txBody>
          <a:bodyPr lIns="0" tIns="0" rIns="0" bIns="0" rtlCol="0" anchor="t">
            <a:spAutoFit/>
          </a:bodyPr>
          <a:lstStyle/>
          <a:p>
            <a:pPr algn="l">
              <a:lnSpc>
                <a:spcPts val="1560"/>
              </a:lnSpc>
            </a:pPr>
            <a:r>
              <a:rPr lang="en-GB" sz="1200" b="1" noProof="0" dirty="0">
                <a:solidFill>
                  <a:srgbClr val="472680"/>
                </a:solidFill>
                <a:latin typeface="Greycliff Bold"/>
                <a:ea typeface="Greycliff Bold"/>
                <a:cs typeface="Greycliff Bold"/>
                <a:sym typeface="Greycliff Bold"/>
              </a:rPr>
              <a:t>Orkney</a:t>
            </a:r>
          </a:p>
        </p:txBody>
      </p:sp>
      <p:sp>
        <p:nvSpPr>
          <p:cNvPr id="9" name="TextBox 9"/>
          <p:cNvSpPr txBox="1"/>
          <p:nvPr/>
        </p:nvSpPr>
        <p:spPr>
          <a:xfrm>
            <a:off x="809644" y="4569545"/>
            <a:ext cx="5897934" cy="184785"/>
          </a:xfrm>
          <a:prstGeom prst="rect">
            <a:avLst/>
          </a:prstGeom>
        </p:spPr>
        <p:txBody>
          <a:bodyPr lIns="0" tIns="0" rIns="0" bIns="0" rtlCol="0" anchor="t">
            <a:spAutoFit/>
          </a:bodyPr>
          <a:lstStyle/>
          <a:p>
            <a:pPr algn="l">
              <a:lnSpc>
                <a:spcPts val="1560"/>
              </a:lnSpc>
            </a:pPr>
            <a:r>
              <a:rPr lang="en-GB" sz="1200" b="1" noProof="0" dirty="0">
                <a:solidFill>
                  <a:srgbClr val="472680"/>
                </a:solidFill>
                <a:latin typeface="Greycliff Bold"/>
                <a:ea typeface="Greycliff Bold"/>
                <a:cs typeface="Greycliff Bold"/>
                <a:sym typeface="Greycliff Bold"/>
              </a:rPr>
              <a:t>Shetland</a:t>
            </a:r>
          </a:p>
        </p:txBody>
      </p:sp>
      <p:sp>
        <p:nvSpPr>
          <p:cNvPr id="10" name="TextBox 10"/>
          <p:cNvSpPr txBox="1"/>
          <p:nvPr/>
        </p:nvSpPr>
        <p:spPr>
          <a:xfrm>
            <a:off x="756000" y="2971199"/>
            <a:ext cx="2532121" cy="756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Clan Cancer Support</a:t>
            </a:r>
          </a:p>
          <a:p>
            <a:pPr algn="just">
              <a:lnSpc>
                <a:spcPts val="1560"/>
              </a:lnSpc>
            </a:pPr>
            <a:r>
              <a:rPr lang="en-GB" sz="1200" noProof="0" dirty="0">
                <a:solidFill>
                  <a:srgbClr val="472680"/>
                </a:solidFill>
                <a:latin typeface="Greycliff"/>
                <a:ea typeface="Greycliff"/>
                <a:cs typeface="Greycliff"/>
                <a:sym typeface="Greycliff"/>
              </a:rPr>
              <a:t>30 Victoria Street</a:t>
            </a:r>
          </a:p>
          <a:p>
            <a:pPr algn="just">
              <a:lnSpc>
                <a:spcPts val="1560"/>
              </a:lnSpc>
            </a:pPr>
            <a:r>
              <a:rPr lang="en-GB" sz="1200" noProof="0" dirty="0">
                <a:solidFill>
                  <a:srgbClr val="472680"/>
                </a:solidFill>
                <a:latin typeface="Greycliff"/>
                <a:ea typeface="Greycliff"/>
                <a:cs typeface="Greycliff"/>
                <a:sym typeface="Greycliff"/>
              </a:rPr>
              <a:t>Kirkwall</a:t>
            </a:r>
          </a:p>
          <a:p>
            <a:pPr algn="just">
              <a:lnSpc>
                <a:spcPts val="1560"/>
              </a:lnSpc>
            </a:pPr>
            <a:r>
              <a:rPr lang="en-GB" sz="1200" noProof="0" dirty="0">
                <a:solidFill>
                  <a:srgbClr val="472680"/>
                </a:solidFill>
                <a:latin typeface="Greycliff"/>
                <a:ea typeface="Greycliff"/>
                <a:cs typeface="Greycliff"/>
                <a:sym typeface="Greycliff"/>
              </a:rPr>
              <a:t>KW15 1DN</a:t>
            </a:r>
          </a:p>
        </p:txBody>
      </p:sp>
      <p:sp>
        <p:nvSpPr>
          <p:cNvPr id="11" name="TextBox 11"/>
          <p:cNvSpPr txBox="1"/>
          <p:nvPr/>
        </p:nvSpPr>
        <p:spPr>
          <a:xfrm>
            <a:off x="756000" y="3853215"/>
            <a:ext cx="3547445"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01856 873393</a:t>
            </a:r>
          </a:p>
          <a:p>
            <a:pPr algn="just">
              <a:lnSpc>
                <a:spcPts val="1560"/>
              </a:lnSpc>
            </a:pPr>
            <a:r>
              <a:rPr lang="en-GB" sz="1200" noProof="0" dirty="0">
                <a:solidFill>
                  <a:srgbClr val="472680"/>
                </a:solidFill>
                <a:latin typeface="Greycliff"/>
                <a:ea typeface="Greycliff"/>
                <a:cs typeface="Greycliff"/>
                <a:sym typeface="Greycliff"/>
              </a:rPr>
              <a:t>orkney@clancancersupport.org</a:t>
            </a:r>
          </a:p>
        </p:txBody>
      </p:sp>
      <p:sp>
        <p:nvSpPr>
          <p:cNvPr id="12" name="TextBox 12"/>
          <p:cNvSpPr txBox="1"/>
          <p:nvPr/>
        </p:nvSpPr>
        <p:spPr>
          <a:xfrm>
            <a:off x="2998735" y="2770384"/>
            <a:ext cx="2193593" cy="184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Drop In Opening Times</a:t>
            </a:r>
          </a:p>
        </p:txBody>
      </p:sp>
      <p:sp>
        <p:nvSpPr>
          <p:cNvPr id="13" name="TextBox 13"/>
          <p:cNvSpPr txBox="1"/>
          <p:nvPr/>
        </p:nvSpPr>
        <p:spPr>
          <a:xfrm>
            <a:off x="3016250" y="2974914"/>
            <a:ext cx="2590800" cy="388311"/>
          </a:xfrm>
          <a:prstGeom prst="rect">
            <a:avLst/>
          </a:prstGeom>
        </p:spPr>
        <p:txBody>
          <a:bodyPr wrap="square" lIns="0" tIns="0" rIns="0" bIns="0" rtlCol="0" anchor="t">
            <a:spAutoFit/>
          </a:bodyPr>
          <a:lstStyle/>
          <a:p>
            <a:pPr algn="just">
              <a:lnSpc>
                <a:spcPts val="1560"/>
              </a:lnSpc>
            </a:pPr>
            <a:r>
              <a:rPr lang="en-GB" sz="1200">
                <a:solidFill>
                  <a:srgbClr val="472680"/>
                </a:solidFill>
                <a:latin typeface="Greycliff"/>
                <a:ea typeface="Greycliff"/>
                <a:cs typeface="Greycliff"/>
                <a:sym typeface="Greycliff"/>
              </a:rPr>
              <a:t>Monday-Thursday</a:t>
            </a: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10am-4pm</a:t>
            </a:r>
          </a:p>
        </p:txBody>
      </p:sp>
      <p:sp>
        <p:nvSpPr>
          <p:cNvPr id="14" name="TextBox 14"/>
          <p:cNvSpPr txBox="1"/>
          <p:nvPr/>
        </p:nvSpPr>
        <p:spPr>
          <a:xfrm>
            <a:off x="770135" y="984285"/>
            <a:ext cx="6033865" cy="184785"/>
          </a:xfrm>
          <a:prstGeom prst="rect">
            <a:avLst/>
          </a:prstGeom>
        </p:spPr>
        <p:txBody>
          <a:bodyPr lIns="0" tIns="0" rIns="0" bIns="0" rtlCol="0" anchor="t">
            <a:spAutoFit/>
          </a:bodyPr>
          <a:lstStyle/>
          <a:p>
            <a:pPr algn="l">
              <a:lnSpc>
                <a:spcPts val="1560"/>
              </a:lnSpc>
            </a:pPr>
            <a:r>
              <a:rPr lang="en-GB" sz="1200" b="1" noProof="0" dirty="0">
                <a:solidFill>
                  <a:srgbClr val="472680"/>
                </a:solidFill>
                <a:latin typeface="Greycliff Bold"/>
                <a:ea typeface="Greycliff Bold"/>
                <a:cs typeface="Greycliff Bold"/>
                <a:sym typeface="Greycliff Bold"/>
              </a:rPr>
              <a:t>Lossiemouth</a:t>
            </a:r>
          </a:p>
        </p:txBody>
      </p:sp>
      <p:sp>
        <p:nvSpPr>
          <p:cNvPr id="15" name="TextBox 15"/>
          <p:cNvSpPr txBox="1"/>
          <p:nvPr/>
        </p:nvSpPr>
        <p:spPr>
          <a:xfrm>
            <a:off x="770135" y="1274014"/>
            <a:ext cx="2550280" cy="565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Moray Coast Medical Practice</a:t>
            </a:r>
          </a:p>
          <a:p>
            <a:pPr algn="just">
              <a:lnSpc>
                <a:spcPts val="1560"/>
              </a:lnSpc>
            </a:pPr>
            <a:r>
              <a:rPr lang="en-GB" sz="1200" noProof="0" dirty="0">
                <a:solidFill>
                  <a:srgbClr val="472680"/>
                </a:solidFill>
                <a:latin typeface="Greycliff"/>
                <a:ea typeface="Greycliff"/>
                <a:cs typeface="Greycliff"/>
                <a:sym typeface="Greycliff"/>
              </a:rPr>
              <a:t>Muirton Road</a:t>
            </a:r>
          </a:p>
          <a:p>
            <a:pPr algn="just">
              <a:lnSpc>
                <a:spcPts val="1560"/>
              </a:lnSpc>
            </a:pPr>
            <a:r>
              <a:rPr lang="en-GB" sz="1200" noProof="0" dirty="0">
                <a:solidFill>
                  <a:srgbClr val="472680"/>
                </a:solidFill>
                <a:latin typeface="Greycliff"/>
                <a:ea typeface="Greycliff"/>
                <a:cs typeface="Greycliff"/>
                <a:sym typeface="Greycliff"/>
              </a:rPr>
              <a:t>IV31 6TU</a:t>
            </a:r>
          </a:p>
        </p:txBody>
      </p:sp>
      <p:sp>
        <p:nvSpPr>
          <p:cNvPr id="16" name="TextBox 16"/>
          <p:cNvSpPr txBox="1"/>
          <p:nvPr/>
        </p:nvSpPr>
        <p:spPr>
          <a:xfrm>
            <a:off x="770135" y="1882622"/>
            <a:ext cx="3572884"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07809 339820</a:t>
            </a:r>
          </a:p>
          <a:p>
            <a:pPr algn="just">
              <a:lnSpc>
                <a:spcPts val="1560"/>
              </a:lnSpc>
            </a:pPr>
            <a:r>
              <a:rPr lang="en-GB" sz="1200" noProof="0" dirty="0">
                <a:solidFill>
                  <a:srgbClr val="472680"/>
                </a:solidFill>
                <a:latin typeface="Greycliff"/>
                <a:ea typeface="Greycliff"/>
                <a:cs typeface="Greycliff"/>
                <a:sym typeface="Greycliff"/>
              </a:rPr>
              <a:t>moray@clancancersupport.org</a:t>
            </a:r>
          </a:p>
        </p:txBody>
      </p:sp>
      <p:sp>
        <p:nvSpPr>
          <p:cNvPr id="17" name="TextBox 17"/>
          <p:cNvSpPr txBox="1"/>
          <p:nvPr/>
        </p:nvSpPr>
        <p:spPr>
          <a:xfrm>
            <a:off x="3016250" y="949057"/>
            <a:ext cx="2209324" cy="184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Drop In Opening Times</a:t>
            </a:r>
          </a:p>
        </p:txBody>
      </p:sp>
      <p:sp>
        <p:nvSpPr>
          <p:cNvPr id="18" name="TextBox 18"/>
          <p:cNvSpPr txBox="1"/>
          <p:nvPr/>
        </p:nvSpPr>
        <p:spPr>
          <a:xfrm>
            <a:off x="2998735" y="1190708"/>
            <a:ext cx="3501742"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Thursdays</a:t>
            </a:r>
          </a:p>
          <a:p>
            <a:pPr algn="just">
              <a:lnSpc>
                <a:spcPts val="1560"/>
              </a:lnSpc>
            </a:pPr>
            <a:r>
              <a:rPr lang="en-GB" sz="1200" noProof="0" dirty="0">
                <a:solidFill>
                  <a:srgbClr val="472680"/>
                </a:solidFill>
                <a:latin typeface="Greycliff"/>
                <a:ea typeface="Greycliff"/>
                <a:cs typeface="Greycliff"/>
                <a:sym typeface="Greycliff"/>
              </a:rPr>
              <a:t>1pm-4pm</a:t>
            </a:r>
          </a:p>
        </p:txBody>
      </p:sp>
      <p:sp>
        <p:nvSpPr>
          <p:cNvPr id="19" name="TextBox 19"/>
          <p:cNvSpPr txBox="1"/>
          <p:nvPr/>
        </p:nvSpPr>
        <p:spPr>
          <a:xfrm>
            <a:off x="794028" y="4783125"/>
            <a:ext cx="2901925" cy="100386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Clan Cancer Support</a:t>
            </a:r>
          </a:p>
          <a:p>
            <a:pPr algn="just">
              <a:lnSpc>
                <a:spcPts val="1560"/>
              </a:lnSpc>
            </a:pPr>
            <a:r>
              <a:rPr lang="en-GB" sz="1200" noProof="0" dirty="0" err="1">
                <a:solidFill>
                  <a:srgbClr val="472680"/>
                </a:solidFill>
                <a:latin typeface="Greycliff"/>
                <a:ea typeface="Greycliff"/>
                <a:cs typeface="Greycliff"/>
                <a:sym typeface="Greycliff"/>
              </a:rPr>
              <a:t>Islesburgh</a:t>
            </a:r>
            <a:r>
              <a:rPr lang="en-GB" sz="1200" noProof="0" dirty="0">
                <a:solidFill>
                  <a:srgbClr val="472680"/>
                </a:solidFill>
                <a:latin typeface="Greycliff"/>
                <a:ea typeface="Greycliff"/>
                <a:cs typeface="Greycliff"/>
                <a:sym typeface="Greycliff"/>
              </a:rPr>
              <a:t> Community Centre</a:t>
            </a:r>
          </a:p>
          <a:p>
            <a:pPr algn="just">
              <a:lnSpc>
                <a:spcPts val="1560"/>
              </a:lnSpc>
            </a:pPr>
            <a:r>
              <a:rPr lang="en-GB" sz="1200" noProof="0" dirty="0">
                <a:solidFill>
                  <a:srgbClr val="472680"/>
                </a:solidFill>
                <a:latin typeface="Greycliff"/>
                <a:ea typeface="Greycliff"/>
                <a:cs typeface="Greycliff"/>
                <a:sym typeface="Greycliff"/>
              </a:rPr>
              <a:t>King Harald St</a:t>
            </a:r>
          </a:p>
          <a:p>
            <a:pPr algn="just">
              <a:lnSpc>
                <a:spcPts val="1560"/>
              </a:lnSpc>
            </a:pPr>
            <a:r>
              <a:rPr lang="en-GB" sz="1200" noProof="0" dirty="0">
                <a:solidFill>
                  <a:srgbClr val="472680"/>
                </a:solidFill>
                <a:latin typeface="Greycliff"/>
                <a:ea typeface="Greycliff"/>
                <a:cs typeface="Greycliff"/>
                <a:sym typeface="Greycliff"/>
              </a:rPr>
              <a:t>Lerwick</a:t>
            </a:r>
          </a:p>
          <a:p>
            <a:pPr algn="just">
              <a:lnSpc>
                <a:spcPts val="1560"/>
              </a:lnSpc>
            </a:pPr>
            <a:r>
              <a:rPr lang="en-GB" sz="1200" noProof="0" dirty="0">
                <a:solidFill>
                  <a:srgbClr val="472680"/>
                </a:solidFill>
                <a:latin typeface="Greycliff"/>
                <a:ea typeface="Greycliff"/>
                <a:cs typeface="Greycliff"/>
                <a:sym typeface="Greycliff"/>
              </a:rPr>
              <a:t>ZE1 0EQ</a:t>
            </a:r>
          </a:p>
        </p:txBody>
      </p:sp>
      <p:sp>
        <p:nvSpPr>
          <p:cNvPr id="20" name="TextBox 20"/>
          <p:cNvSpPr txBox="1"/>
          <p:nvPr/>
        </p:nvSpPr>
        <p:spPr>
          <a:xfrm>
            <a:off x="772171" y="5792967"/>
            <a:ext cx="3547445"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01595 697275</a:t>
            </a:r>
          </a:p>
          <a:p>
            <a:pPr algn="just">
              <a:lnSpc>
                <a:spcPts val="1560"/>
              </a:lnSpc>
            </a:pPr>
            <a:r>
              <a:rPr lang="en-GB" sz="1200" noProof="0" dirty="0">
                <a:solidFill>
                  <a:srgbClr val="472680"/>
                </a:solidFill>
                <a:latin typeface="Greycliff"/>
                <a:ea typeface="Greycliff"/>
                <a:cs typeface="Greycliff"/>
                <a:sym typeface="Greycliff"/>
              </a:rPr>
              <a:t>shetland@clancancersupport.org</a:t>
            </a:r>
          </a:p>
        </p:txBody>
      </p:sp>
      <p:sp>
        <p:nvSpPr>
          <p:cNvPr id="21" name="TextBox 21"/>
          <p:cNvSpPr txBox="1"/>
          <p:nvPr/>
        </p:nvSpPr>
        <p:spPr>
          <a:xfrm>
            <a:off x="3021157" y="4571156"/>
            <a:ext cx="2042241" cy="798680"/>
          </a:xfrm>
          <a:prstGeom prst="rect">
            <a:avLst/>
          </a:prstGeom>
        </p:spPr>
        <p:txBody>
          <a:bodyPr wrap="square"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Drop In Opening Times</a:t>
            </a:r>
          </a:p>
          <a:p>
            <a:pPr algn="just">
              <a:lnSpc>
                <a:spcPts val="1560"/>
              </a:lnSpc>
            </a:pPr>
            <a:r>
              <a:rPr lang="en-GB" sz="1200">
                <a:solidFill>
                  <a:srgbClr val="472680"/>
                </a:solidFill>
                <a:latin typeface="Greycliff"/>
                <a:ea typeface="Greycliff"/>
                <a:cs typeface="Greycliff"/>
                <a:sym typeface="Greycliff"/>
              </a:rPr>
              <a:t>Monday-Thursday</a:t>
            </a:r>
            <a:endParaRPr lang="en-GB" sz="1200" noProof="0">
              <a:solidFill>
                <a:srgbClr val="472680"/>
              </a:solidFill>
              <a:latin typeface="Greycliff"/>
              <a:ea typeface="Greycliff"/>
              <a:cs typeface="Greycliff"/>
            </a:endParaRPr>
          </a:p>
          <a:p>
            <a:pPr algn="just">
              <a:lnSpc>
                <a:spcPts val="1560"/>
              </a:lnSpc>
            </a:pPr>
            <a:r>
              <a:rPr lang="en-GB" sz="1200" noProof="0" dirty="0">
                <a:solidFill>
                  <a:srgbClr val="472680"/>
                </a:solidFill>
                <a:latin typeface="Greycliff"/>
                <a:ea typeface="Greycliff"/>
                <a:cs typeface="Greycliff"/>
                <a:sym typeface="Greycliff"/>
              </a:rPr>
              <a:t>10am - 4pm</a:t>
            </a:r>
          </a:p>
          <a:p>
            <a:pPr algn="just">
              <a:lnSpc>
                <a:spcPts val="1560"/>
              </a:lnSpc>
            </a:pPr>
            <a:endParaRPr lang="en-GB" sz="1200" noProof="0" dirty="0">
              <a:solidFill>
                <a:srgbClr val="472680"/>
              </a:solidFill>
              <a:latin typeface="Greycliff"/>
              <a:ea typeface="Greycliff"/>
              <a:cs typeface="Greycliff"/>
              <a:sym typeface="Greycliff"/>
            </a:endParaRPr>
          </a:p>
        </p:txBody>
      </p:sp>
      <p:grpSp>
        <p:nvGrpSpPr>
          <p:cNvPr id="23" name="Group 23"/>
          <p:cNvGrpSpPr/>
          <p:nvPr/>
        </p:nvGrpSpPr>
        <p:grpSpPr>
          <a:xfrm>
            <a:off x="6522308" y="9654308"/>
            <a:ext cx="563383" cy="56338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25" name="TextBox 25"/>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10</a:t>
              </a:r>
            </a:p>
          </p:txBody>
        </p:sp>
      </p:grpSp>
      <p:sp>
        <p:nvSpPr>
          <p:cNvPr id="26" name="Rectangle: Rounded Corners 25">
            <a:extLst>
              <a:ext uri="{FF2B5EF4-FFF2-40B4-BE49-F238E27FC236}">
                <a16:creationId xmlns:a16="http://schemas.microsoft.com/office/drawing/2014/main" id="{C21A34C3-7A8D-DBF6-C1CC-BB15BD7CF9ED}"/>
              </a:ext>
            </a:extLst>
          </p:cNvPr>
          <p:cNvSpPr/>
          <p:nvPr/>
        </p:nvSpPr>
        <p:spPr>
          <a:xfrm>
            <a:off x="609348" y="834312"/>
            <a:ext cx="6214199" cy="1645077"/>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1F03D75C-1EE7-CDD7-B804-D87C8D8BB40E}"/>
              </a:ext>
            </a:extLst>
          </p:cNvPr>
          <p:cNvSpPr/>
          <p:nvPr/>
        </p:nvSpPr>
        <p:spPr>
          <a:xfrm>
            <a:off x="586301" y="2653527"/>
            <a:ext cx="6214199" cy="1645077"/>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E8C92AD2-13F1-A4C2-7D7B-16762BBC8BFA}"/>
              </a:ext>
            </a:extLst>
          </p:cNvPr>
          <p:cNvSpPr/>
          <p:nvPr/>
        </p:nvSpPr>
        <p:spPr>
          <a:xfrm>
            <a:off x="573601" y="4481806"/>
            <a:ext cx="6214199" cy="1715173"/>
          </a:xfrm>
          <a:prstGeom prst="roundRect">
            <a:avLst/>
          </a:prstGeom>
          <a:noFill/>
          <a:ln>
            <a:solidFill>
              <a:srgbClr val="BD9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6C7B9DD6-BBA7-8466-7416-9A2BCED12E6C}"/>
              </a:ext>
            </a:extLst>
          </p:cNvPr>
          <p:cNvSpPr txBox="1"/>
          <p:nvPr/>
        </p:nvSpPr>
        <p:spPr>
          <a:xfrm>
            <a:off x="618272" y="8556100"/>
            <a:ext cx="6344733" cy="707886"/>
          </a:xfrm>
          <a:prstGeom prst="rect">
            <a:avLst/>
          </a:prstGeom>
          <a:noFill/>
        </p:spPr>
        <p:txBody>
          <a:bodyPr wrap="square">
            <a:spAutoFit/>
          </a:bodyPr>
          <a:lstStyle/>
          <a:p>
            <a:pPr algn="just">
              <a:lnSpc>
                <a:spcPts val="1560"/>
              </a:lnSpc>
            </a:pPr>
            <a:r>
              <a:rPr lang="en-GB" sz="1200" noProof="0" dirty="0">
                <a:solidFill>
                  <a:srgbClr val="472680"/>
                </a:solidFill>
                <a:latin typeface="Greycliff"/>
                <a:ea typeface="Greycliff"/>
                <a:cs typeface="Greycliff"/>
                <a:sym typeface="Greycliff"/>
              </a:rPr>
              <a:t>We are here for you even after you leave our accommodation. Once you’re home, we can provide telephone support, or you are welcome to visit your local Clan support centre.</a:t>
            </a:r>
          </a:p>
        </p:txBody>
      </p:sp>
      <p:sp>
        <p:nvSpPr>
          <p:cNvPr id="31" name="TextBox 30">
            <a:extLst>
              <a:ext uri="{FF2B5EF4-FFF2-40B4-BE49-F238E27FC236}">
                <a16:creationId xmlns:a16="http://schemas.microsoft.com/office/drawing/2014/main" id="{E8124C49-C9B8-DF0D-5795-BC7007EDCBA5}"/>
              </a:ext>
            </a:extLst>
          </p:cNvPr>
          <p:cNvSpPr txBox="1"/>
          <p:nvPr/>
        </p:nvSpPr>
        <p:spPr>
          <a:xfrm>
            <a:off x="4633983" y="4479386"/>
            <a:ext cx="2125924" cy="8910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560"/>
              </a:lnSpc>
            </a:pPr>
            <a:r>
              <a:rPr lang="en-GB" sz="1200">
                <a:solidFill>
                  <a:srgbClr val="472680"/>
                </a:solidFill>
                <a:latin typeface="Greycliff"/>
              </a:rPr>
              <a:t>Outreach</a:t>
            </a:r>
            <a:endParaRPr lang="en-US"/>
          </a:p>
          <a:p>
            <a:pPr algn="just">
              <a:lnSpc>
                <a:spcPts val="1560"/>
              </a:lnSpc>
            </a:pPr>
            <a:r>
              <a:rPr lang="en-GB" sz="1200" dirty="0" err="1">
                <a:solidFill>
                  <a:srgbClr val="472680"/>
                </a:solidFill>
                <a:latin typeface="Greycliff"/>
              </a:rPr>
              <a:t>Whalsay</a:t>
            </a:r>
            <a:r>
              <a:rPr lang="en-GB" sz="1200" dirty="0">
                <a:solidFill>
                  <a:srgbClr val="472680"/>
                </a:solidFill>
                <a:latin typeface="Greycliff"/>
              </a:rPr>
              <a:t> Health Centre</a:t>
            </a:r>
            <a:endParaRPr lang="en-GB"/>
          </a:p>
          <a:p>
            <a:pPr algn="just">
              <a:lnSpc>
                <a:spcPts val="1560"/>
              </a:lnSpc>
            </a:pPr>
            <a:r>
              <a:rPr lang="en-GB" sz="1200">
                <a:solidFill>
                  <a:srgbClr val="472680"/>
                </a:solidFill>
                <a:latin typeface="Greycliff"/>
              </a:rPr>
              <a:t>Last Monday of the Month 10.30am-3.00pm</a:t>
            </a:r>
            <a:endParaRPr lang="en-GB" sz="1200" dirty="0">
              <a:solidFill>
                <a:srgbClr val="472680"/>
              </a:solidFill>
              <a:latin typeface="Greycliff"/>
            </a:endParaRPr>
          </a:p>
        </p:txBody>
      </p:sp>
      <p:sp>
        <p:nvSpPr>
          <p:cNvPr id="33" name="Rectangle: Rounded Corners 32">
            <a:extLst>
              <a:ext uri="{FF2B5EF4-FFF2-40B4-BE49-F238E27FC236}">
                <a16:creationId xmlns:a16="http://schemas.microsoft.com/office/drawing/2014/main" id="{42FB0926-B16A-3BA9-0127-82135E7F9289}"/>
              </a:ext>
            </a:extLst>
          </p:cNvPr>
          <p:cNvSpPr/>
          <p:nvPr/>
        </p:nvSpPr>
        <p:spPr>
          <a:xfrm>
            <a:off x="576455" y="6359693"/>
            <a:ext cx="6214199" cy="1645077"/>
          </a:xfrm>
          <a:prstGeom prst="roundRect">
            <a:avLst/>
          </a:prstGeom>
          <a:noFill/>
          <a:ln>
            <a:solidFill>
              <a:srgbClr val="C20A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3A2DA3C4-F67B-F387-7749-F77EB93DE67B}"/>
              </a:ext>
            </a:extLst>
          </p:cNvPr>
          <p:cNvSpPr txBox="1"/>
          <p:nvPr/>
        </p:nvSpPr>
        <p:spPr>
          <a:xfrm>
            <a:off x="769738" y="6475783"/>
            <a:ext cx="22514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dirty="0" err="1">
                <a:solidFill>
                  <a:srgbClr val="472680"/>
                </a:solidFill>
                <a:latin typeface="Greycliff Bold"/>
              </a:rPr>
              <a:t>Aberlour</a:t>
            </a:r>
            <a:endParaRPr lang="en-GB" sz="1200" b="1">
              <a:solidFill>
                <a:srgbClr val="472680"/>
              </a:solidFill>
              <a:latin typeface="Greycliff Bold"/>
            </a:endParaRPr>
          </a:p>
          <a:p>
            <a:r>
              <a:rPr lang="en-GB" sz="1200">
                <a:solidFill>
                  <a:srgbClr val="472680"/>
                </a:solidFill>
                <a:latin typeface="Greycliff"/>
              </a:rPr>
              <a:t>Flemming Hospital</a:t>
            </a:r>
          </a:p>
          <a:p>
            <a:r>
              <a:rPr lang="en-GB" sz="1200">
                <a:solidFill>
                  <a:srgbClr val="472680"/>
                </a:solidFill>
                <a:latin typeface="Greycliff"/>
              </a:rPr>
              <a:t>Health Services Hub</a:t>
            </a:r>
          </a:p>
          <a:p>
            <a:r>
              <a:rPr lang="en-GB" sz="1200">
                <a:solidFill>
                  <a:srgbClr val="472680"/>
                </a:solidFill>
                <a:latin typeface="Greycliff"/>
              </a:rPr>
              <a:t>Speyside</a:t>
            </a:r>
          </a:p>
          <a:p>
            <a:r>
              <a:rPr lang="en-GB" sz="1200">
                <a:solidFill>
                  <a:srgbClr val="472680"/>
                </a:solidFill>
                <a:latin typeface="Greycliff"/>
              </a:rPr>
              <a:t>AB38 9PR</a:t>
            </a:r>
            <a:endParaRPr lang="en-GB" sz="1200" dirty="0">
              <a:solidFill>
                <a:srgbClr val="472680"/>
              </a:solidFill>
              <a:latin typeface="Greycliff"/>
            </a:endParaRPr>
          </a:p>
        </p:txBody>
      </p:sp>
      <p:sp>
        <p:nvSpPr>
          <p:cNvPr id="35" name="TextBox 34">
            <a:extLst>
              <a:ext uri="{FF2B5EF4-FFF2-40B4-BE49-F238E27FC236}">
                <a16:creationId xmlns:a16="http://schemas.microsoft.com/office/drawing/2014/main" id="{39889981-FA10-F17B-F993-E655FF428D18}"/>
              </a:ext>
            </a:extLst>
          </p:cNvPr>
          <p:cNvSpPr txBox="1"/>
          <p:nvPr/>
        </p:nvSpPr>
        <p:spPr>
          <a:xfrm>
            <a:off x="2940459" y="6528981"/>
            <a:ext cx="2582575" cy="694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560"/>
              </a:lnSpc>
            </a:pPr>
            <a:r>
              <a:rPr lang="en-GB" sz="1200">
                <a:solidFill>
                  <a:srgbClr val="472680"/>
                </a:solidFill>
                <a:latin typeface="Greycliff"/>
              </a:rPr>
              <a:t>Drop In Opening Times</a:t>
            </a:r>
            <a:endParaRPr lang="en-US" sz="1200">
              <a:latin typeface="Greycliff"/>
            </a:endParaRPr>
          </a:p>
          <a:p>
            <a:pPr algn="just">
              <a:lnSpc>
                <a:spcPts val="1560"/>
              </a:lnSpc>
            </a:pPr>
            <a:r>
              <a:rPr lang="en-GB" sz="1200">
                <a:solidFill>
                  <a:srgbClr val="472680"/>
                </a:solidFill>
                <a:latin typeface="Greycliff"/>
              </a:rPr>
              <a:t>Thursday (Fortnightly)</a:t>
            </a:r>
            <a:endParaRPr lang="en-GB" sz="1200">
              <a:latin typeface="Greycliff"/>
            </a:endParaRPr>
          </a:p>
          <a:p>
            <a:pPr algn="just">
              <a:lnSpc>
                <a:spcPts val="1560"/>
              </a:lnSpc>
            </a:pPr>
            <a:r>
              <a:rPr lang="en-GB" sz="1200">
                <a:solidFill>
                  <a:srgbClr val="472680"/>
                </a:solidFill>
                <a:latin typeface="Greycliff"/>
              </a:rPr>
              <a:t>10am - 12pm</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7634" y="-6013247"/>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a:off x="-3685663" y="1654199"/>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1589191">
            <a:off x="2380944" y="5421745"/>
            <a:ext cx="5554656" cy="6756755"/>
          </a:xfrm>
          <a:custGeom>
            <a:avLst/>
            <a:gdLst/>
            <a:ahLst/>
            <a:cxnLst/>
            <a:rect l="l" t="t" r="r" b="b"/>
            <a:pathLst>
              <a:path w="5554656" h="6756755">
                <a:moveTo>
                  <a:pt x="0" y="0"/>
                </a:moveTo>
                <a:lnTo>
                  <a:pt x="5554655" y="0"/>
                </a:lnTo>
                <a:lnTo>
                  <a:pt x="5554655" y="6756755"/>
                </a:lnTo>
                <a:lnTo>
                  <a:pt x="0" y="6756755"/>
                </a:lnTo>
                <a:lnTo>
                  <a:pt x="0" y="0"/>
                </a:lnTo>
                <a:close/>
              </a:path>
            </a:pathLst>
          </a:custGeom>
          <a:blipFill>
            <a:blip r:embed="rId4"/>
            <a:stretch>
              <a:fillRect/>
            </a:stretch>
          </a:blipFill>
        </p:spPr>
        <p:txBody>
          <a:bodyPr/>
          <a:lstStyle/>
          <a:p>
            <a:endParaRPr lang="en-GB" noProof="0" dirty="0"/>
          </a:p>
        </p:txBody>
      </p:sp>
      <p:sp>
        <p:nvSpPr>
          <p:cNvPr id="5" name="Freeform 5"/>
          <p:cNvSpPr/>
          <p:nvPr/>
        </p:nvSpPr>
        <p:spPr>
          <a:xfrm rot="4605219">
            <a:off x="7678756" y="-167035"/>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5"/>
            <a:stretch>
              <a:fillRect/>
            </a:stretch>
          </a:blipFill>
        </p:spPr>
        <p:txBody>
          <a:bodyPr/>
          <a:lstStyle/>
          <a:p>
            <a:endParaRPr lang="en-GB" noProof="0" dirty="0"/>
          </a:p>
        </p:txBody>
      </p:sp>
      <p:grpSp>
        <p:nvGrpSpPr>
          <p:cNvPr id="6" name="Group 6"/>
          <p:cNvGrpSpPr/>
          <p:nvPr/>
        </p:nvGrpSpPr>
        <p:grpSpPr>
          <a:xfrm>
            <a:off x="607634" y="677688"/>
            <a:ext cx="6344733" cy="9336625"/>
            <a:chOff x="0" y="0"/>
            <a:chExt cx="2273809" cy="3346036"/>
          </a:xfrm>
        </p:grpSpPr>
        <p:sp>
          <p:nvSpPr>
            <p:cNvPr id="7" name="Freeform 7"/>
            <p:cNvSpPr/>
            <p:nvPr/>
          </p:nvSpPr>
          <p:spPr>
            <a:xfrm>
              <a:off x="0" y="0"/>
              <a:ext cx="2273809" cy="3346036"/>
            </a:xfrm>
            <a:custGeom>
              <a:avLst/>
              <a:gdLst/>
              <a:ahLst/>
              <a:cxnLst/>
              <a:rect l="l" t="t" r="r" b="b"/>
              <a:pathLst>
                <a:path w="2273809" h="3346036">
                  <a:moveTo>
                    <a:pt x="0" y="0"/>
                  </a:moveTo>
                  <a:lnTo>
                    <a:pt x="2273809" y="0"/>
                  </a:lnTo>
                  <a:lnTo>
                    <a:pt x="2273809" y="3346036"/>
                  </a:lnTo>
                  <a:lnTo>
                    <a:pt x="0" y="3346036"/>
                  </a:lnTo>
                  <a:close/>
                </a:path>
              </a:pathLst>
            </a:custGeom>
            <a:solidFill>
              <a:srgbClr val="FFFFFF"/>
            </a:solidFill>
          </p:spPr>
          <p:txBody>
            <a:bodyPr/>
            <a:lstStyle/>
            <a:p>
              <a:endParaRPr lang="en-GB" noProof="0" dirty="0"/>
            </a:p>
          </p:txBody>
        </p:sp>
        <p:sp>
          <p:nvSpPr>
            <p:cNvPr id="8" name="TextBox 8"/>
            <p:cNvSpPr txBox="1"/>
            <p:nvPr/>
          </p:nvSpPr>
          <p:spPr>
            <a:xfrm>
              <a:off x="0" y="-9525"/>
              <a:ext cx="2273809" cy="3355561"/>
            </a:xfrm>
            <a:prstGeom prst="rect">
              <a:avLst/>
            </a:prstGeom>
          </p:spPr>
          <p:txBody>
            <a:bodyPr lIns="50800" tIns="50800" rIns="50800" bIns="50800" rtlCol="0" anchor="ctr"/>
            <a:lstStyle/>
            <a:p>
              <a:pPr algn="ctr">
                <a:lnSpc>
                  <a:spcPts val="1560"/>
                </a:lnSpc>
              </a:pPr>
              <a:endParaRPr lang="en-GB" noProof="0" dirty="0"/>
            </a:p>
          </p:txBody>
        </p:sp>
      </p:grpSp>
      <p:sp>
        <p:nvSpPr>
          <p:cNvPr id="9" name="TextBox 9"/>
          <p:cNvSpPr txBox="1"/>
          <p:nvPr/>
        </p:nvSpPr>
        <p:spPr>
          <a:xfrm>
            <a:off x="756000" y="746475"/>
            <a:ext cx="6048000" cy="799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 </a:t>
            </a:r>
          </a:p>
          <a:p>
            <a:pPr algn="just">
              <a:lnSpc>
                <a:spcPts val="1560"/>
              </a:lnSpc>
            </a:pPr>
            <a:r>
              <a:rPr lang="en-GB" sz="1200" b="1" noProof="0" dirty="0">
                <a:solidFill>
                  <a:srgbClr val="472680"/>
                </a:solidFill>
                <a:latin typeface="Greycliff Bold"/>
                <a:ea typeface="Greycliff Bold"/>
                <a:cs typeface="Greycliff Bold"/>
                <a:sym typeface="Greycliff Bold"/>
              </a:rPr>
              <a:t>Clan Support Centres</a:t>
            </a:r>
          </a:p>
          <a:p>
            <a:pPr algn="just">
              <a:lnSpc>
                <a:spcPts val="1560"/>
              </a:lnSpc>
            </a:pPr>
            <a:r>
              <a:rPr lang="en-GB" sz="1200" noProof="0" dirty="0">
                <a:solidFill>
                  <a:srgbClr val="472680"/>
                </a:solidFill>
                <a:latin typeface="Greycliff"/>
                <a:ea typeface="Greycliff"/>
                <a:cs typeface="Greycliff"/>
                <a:sym typeface="Greycliff"/>
              </a:rPr>
              <a:t>Our guests are encouraged to use any of the services available at Clan support centres. Whether you’d like to enjoy a cup of tea in the conservatory, access complimentary therapies, join one of our support or exercise groups or explore the resources in our information centre, we are here to help.</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Support Volunteers</a:t>
            </a:r>
          </a:p>
          <a:p>
            <a:pPr algn="just">
              <a:lnSpc>
                <a:spcPts val="1560"/>
              </a:lnSpc>
            </a:pPr>
            <a:r>
              <a:rPr lang="en-GB" sz="1200" noProof="0" dirty="0">
                <a:solidFill>
                  <a:srgbClr val="472680"/>
                </a:solidFill>
                <a:latin typeface="Greycliff"/>
                <a:ea typeface="Greycliff"/>
                <a:cs typeface="Greycliff"/>
                <a:sym typeface="Greycliff"/>
              </a:rPr>
              <a:t>Our fully trained support volunteers are available throughout the day in our drop-in area. They are happy to provide information about any of our services and offer a listening ear if you would like someone to talk to.</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Children and Family Services</a:t>
            </a:r>
          </a:p>
          <a:p>
            <a:pPr algn="just">
              <a:lnSpc>
                <a:spcPts val="1560"/>
              </a:lnSpc>
            </a:pPr>
            <a:r>
              <a:rPr lang="en-GB" sz="1200" noProof="0" dirty="0">
                <a:solidFill>
                  <a:srgbClr val="472680"/>
                </a:solidFill>
                <a:latin typeface="Greycliff"/>
                <a:ea typeface="Greycliff"/>
                <a:cs typeface="Greycliff"/>
                <a:sym typeface="Greycliff"/>
              </a:rPr>
              <a:t>Our dedicated Children and Family support team is available for guidance and support whilst you are in Aberdeen. This support can continue when you return home. If you would like to find out more, our Client Relations team will be happy to arrange for you to meet with one of our CFS staff members.</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Complementary Therapies</a:t>
            </a:r>
          </a:p>
          <a:p>
            <a:pPr algn="just">
              <a:lnSpc>
                <a:spcPts val="1560"/>
              </a:lnSpc>
            </a:pPr>
            <a:r>
              <a:rPr lang="en-GB" sz="1200" noProof="0" dirty="0">
                <a:solidFill>
                  <a:srgbClr val="472680"/>
                </a:solidFill>
                <a:latin typeface="Greycliff"/>
                <a:ea typeface="Greycliff"/>
                <a:cs typeface="Greycliff"/>
                <a:sym typeface="Greycliff"/>
              </a:rPr>
              <a:t>Clan offers a wide range of complimentary therapies, designed to promote a sense of relaxation and well-being. The therapists work out of our fully equipped therapy suites at Clan House and are registered and experienced in the therapies they offer.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There is no charge for any therapies although donations are always appreciated. Treatments can be booked at reception.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Groups and Activities</a:t>
            </a:r>
          </a:p>
          <a:p>
            <a:pPr algn="just">
              <a:lnSpc>
                <a:spcPts val="1560"/>
              </a:lnSpc>
            </a:pPr>
            <a:r>
              <a:rPr lang="en-GB" sz="1200" noProof="0" dirty="0">
                <a:solidFill>
                  <a:srgbClr val="472680"/>
                </a:solidFill>
                <a:latin typeface="Greycliff"/>
                <a:ea typeface="Greycliff"/>
                <a:cs typeface="Greycliff"/>
                <a:sym typeface="Greycliff"/>
              </a:rPr>
              <a:t>Clan offer various group sessions and activities. For the latest programme, please see the noticeboard in the accommodation kitchen or near the main entrance. These are free of charge although donations are always welcome.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Clan in the Community</a:t>
            </a:r>
          </a:p>
          <a:p>
            <a:pPr algn="just">
              <a:lnSpc>
                <a:spcPts val="1560"/>
              </a:lnSpc>
            </a:pPr>
            <a:r>
              <a:rPr lang="en-GB" sz="1200" noProof="0" dirty="0">
                <a:solidFill>
                  <a:srgbClr val="472680"/>
                </a:solidFill>
                <a:latin typeface="Greycliff"/>
                <a:ea typeface="Greycliff"/>
                <a:cs typeface="Greycliff"/>
                <a:sym typeface="Greycliff"/>
              </a:rPr>
              <a:t>Clan is committed to providing support and services in the community to anyone impacted by cancer.   </a:t>
            </a:r>
          </a:p>
          <a:p>
            <a:pPr algn="just">
              <a:lnSpc>
                <a:spcPts val="1560"/>
              </a:lnSpc>
            </a:pPr>
            <a:r>
              <a:rPr lang="en-GB" sz="1200" noProof="0" dirty="0">
                <a:solidFill>
                  <a:srgbClr val="472680"/>
                </a:solidFill>
                <a:latin typeface="Greycliff"/>
                <a:ea typeface="Greycliff"/>
                <a:cs typeface="Greycliff"/>
                <a:sym typeface="Greycliff"/>
              </a:rPr>
              <a:t> </a:t>
            </a:r>
          </a:p>
          <a:p>
            <a:pPr algn="just">
              <a:lnSpc>
                <a:spcPts val="1560"/>
              </a:lnSpc>
            </a:pPr>
            <a:r>
              <a:rPr lang="en-GB" sz="1200" noProof="0" dirty="0">
                <a:solidFill>
                  <a:srgbClr val="472680"/>
                </a:solidFill>
                <a:latin typeface="Greycliff"/>
                <a:ea typeface="Greycliff"/>
                <a:cs typeface="Greycliff"/>
                <a:sym typeface="Greycliff"/>
              </a:rPr>
              <a:t>Once you return home, your local Clan base will give you a call to see if you need any help or support. Alternatively, information is available at</a:t>
            </a:r>
            <a:r>
              <a:rPr lang="en-GB" sz="1200" b="1" noProof="0" dirty="0">
                <a:solidFill>
                  <a:srgbClr val="472680"/>
                </a:solidFill>
                <a:latin typeface="Greycliff Bold"/>
                <a:ea typeface="Greycliff Bold"/>
                <a:cs typeface="Greycliff Bold"/>
                <a:sym typeface="Greycliff Bold"/>
              </a:rPr>
              <a:t> </a:t>
            </a:r>
            <a:r>
              <a:rPr lang="en-GB" sz="1200" b="1" u="sng" noProof="0" dirty="0">
                <a:solidFill>
                  <a:srgbClr val="472680"/>
                </a:solidFill>
                <a:latin typeface="Greycliff Bold"/>
                <a:ea typeface="Greycliff Bold"/>
                <a:cs typeface="Greycliff Bold"/>
                <a:sym typeface="Greycliff Bold"/>
                <a:hlinkClick r:id="rId6" tooltip="http://www.clancancersupport.org/"/>
              </a:rPr>
              <a:t>www.clancancersupport.org</a:t>
            </a:r>
            <a:r>
              <a:rPr lang="en-GB" sz="1200" b="1" noProof="0" dirty="0">
                <a:solidFill>
                  <a:srgbClr val="472680"/>
                </a:solidFill>
                <a:latin typeface="Greycliff Bold"/>
                <a:ea typeface="Greycliff Bold"/>
                <a:cs typeface="Greycliff Bold"/>
                <a:sym typeface="Greycliff Bold"/>
              </a:rPr>
              <a:t> </a:t>
            </a:r>
            <a:r>
              <a:rPr lang="en-GB" sz="1200" noProof="0" dirty="0">
                <a:solidFill>
                  <a:srgbClr val="472680"/>
                </a:solidFill>
                <a:latin typeface="Greycliff"/>
                <a:ea typeface="Greycliff"/>
                <a:cs typeface="Greycliff"/>
                <a:sym typeface="Greycliff"/>
              </a:rPr>
              <a:t>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endParaRPr lang="en-GB" sz="1200" noProof="0" dirty="0">
              <a:solidFill>
                <a:srgbClr val="472680"/>
              </a:solidFill>
              <a:latin typeface="Greycliff"/>
              <a:ea typeface="Greycliff"/>
              <a:cs typeface="Greycliff"/>
              <a:sym typeface="Greycliff"/>
            </a:endParaRPr>
          </a:p>
        </p:txBody>
      </p:sp>
      <p:grpSp>
        <p:nvGrpSpPr>
          <p:cNvPr id="10" name="Group 10"/>
          <p:cNvGrpSpPr/>
          <p:nvPr/>
        </p:nvGrpSpPr>
        <p:grpSpPr>
          <a:xfrm>
            <a:off x="488736" y="9654308"/>
            <a:ext cx="563383" cy="56338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11</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833" y="-4064483"/>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a:off x="-4835514" y="1774483"/>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7265164">
            <a:off x="1481333" y="7788230"/>
            <a:ext cx="6333832" cy="7704556"/>
          </a:xfrm>
          <a:custGeom>
            <a:avLst/>
            <a:gdLst/>
            <a:ahLst/>
            <a:cxnLst/>
            <a:rect l="l" t="t" r="r" b="b"/>
            <a:pathLst>
              <a:path w="6333832" h="7704556">
                <a:moveTo>
                  <a:pt x="0" y="0"/>
                </a:moveTo>
                <a:lnTo>
                  <a:pt x="6333832" y="0"/>
                </a:lnTo>
                <a:lnTo>
                  <a:pt x="6333832" y="7704556"/>
                </a:lnTo>
                <a:lnTo>
                  <a:pt x="0" y="7704556"/>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607634" y="471791"/>
            <a:ext cx="6344733" cy="9748418"/>
            <a:chOff x="0" y="0"/>
            <a:chExt cx="2273809" cy="3493613"/>
          </a:xfrm>
        </p:grpSpPr>
        <p:sp>
          <p:nvSpPr>
            <p:cNvPr id="6" name="Freeform 6"/>
            <p:cNvSpPr/>
            <p:nvPr/>
          </p:nvSpPr>
          <p:spPr>
            <a:xfrm>
              <a:off x="0" y="0"/>
              <a:ext cx="2273809" cy="3493613"/>
            </a:xfrm>
            <a:custGeom>
              <a:avLst/>
              <a:gdLst/>
              <a:ahLst/>
              <a:cxnLst/>
              <a:rect l="l" t="t" r="r" b="b"/>
              <a:pathLst>
                <a:path w="2273809" h="3493613">
                  <a:moveTo>
                    <a:pt x="0" y="0"/>
                  </a:moveTo>
                  <a:lnTo>
                    <a:pt x="2273809" y="0"/>
                  </a:lnTo>
                  <a:lnTo>
                    <a:pt x="2273809" y="3493613"/>
                  </a:lnTo>
                  <a:lnTo>
                    <a:pt x="0" y="3493613"/>
                  </a:lnTo>
                  <a:close/>
                </a:path>
              </a:pathLst>
            </a:custGeom>
            <a:solidFill>
              <a:srgbClr val="FFFFFF"/>
            </a:solidFill>
          </p:spPr>
          <p:txBody>
            <a:bodyPr/>
            <a:lstStyle/>
            <a:p>
              <a:endParaRPr lang="en-GB" noProof="0" dirty="0"/>
            </a:p>
          </p:txBody>
        </p:sp>
        <p:sp>
          <p:nvSpPr>
            <p:cNvPr id="7" name="TextBox 7"/>
            <p:cNvSpPr txBox="1"/>
            <p:nvPr/>
          </p:nvSpPr>
          <p:spPr>
            <a:xfrm>
              <a:off x="0" y="-9525"/>
              <a:ext cx="2273809" cy="3503138"/>
            </a:xfrm>
            <a:prstGeom prst="rect">
              <a:avLst/>
            </a:prstGeom>
          </p:spPr>
          <p:txBody>
            <a:bodyPr lIns="50800" tIns="50800" rIns="50800" bIns="50800" rtlCol="0" anchor="ctr"/>
            <a:lstStyle/>
            <a:p>
              <a:pPr algn="ctr">
                <a:lnSpc>
                  <a:spcPts val="1560"/>
                </a:lnSpc>
              </a:pPr>
              <a:endParaRPr lang="en-GB" noProof="0" dirty="0"/>
            </a:p>
          </p:txBody>
        </p:sp>
      </p:grpSp>
      <p:sp>
        <p:nvSpPr>
          <p:cNvPr id="8" name="TextBox 8"/>
          <p:cNvSpPr txBox="1"/>
          <p:nvPr/>
        </p:nvSpPr>
        <p:spPr>
          <a:xfrm>
            <a:off x="756000" y="736950"/>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Aberdeen Useful Information</a:t>
            </a:r>
          </a:p>
        </p:txBody>
      </p:sp>
      <p:grpSp>
        <p:nvGrpSpPr>
          <p:cNvPr id="9" name="Group 9"/>
          <p:cNvGrpSpPr/>
          <p:nvPr/>
        </p:nvGrpSpPr>
        <p:grpSpPr>
          <a:xfrm>
            <a:off x="712689" y="1130475"/>
            <a:ext cx="6048000" cy="923895"/>
            <a:chOff x="0" y="0"/>
            <a:chExt cx="8064000" cy="1231861"/>
          </a:xfrm>
        </p:grpSpPr>
        <p:sp>
          <p:nvSpPr>
            <p:cNvPr id="10" name="Freeform 10"/>
            <p:cNvSpPr/>
            <p:nvPr/>
          </p:nvSpPr>
          <p:spPr>
            <a:xfrm>
              <a:off x="0" y="0"/>
              <a:ext cx="1295324" cy="1177126"/>
            </a:xfrm>
            <a:custGeom>
              <a:avLst/>
              <a:gdLst/>
              <a:ahLst/>
              <a:cxnLst/>
              <a:rect l="l" t="t" r="r" b="b"/>
              <a:pathLst>
                <a:path w="1295324" h="1177126">
                  <a:moveTo>
                    <a:pt x="0" y="0"/>
                  </a:moveTo>
                  <a:lnTo>
                    <a:pt x="1295324" y="0"/>
                  </a:lnTo>
                  <a:lnTo>
                    <a:pt x="1295324" y="1177126"/>
                  </a:lnTo>
                  <a:lnTo>
                    <a:pt x="0" y="117712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11" name="TextBox 11"/>
            <p:cNvSpPr txBox="1"/>
            <p:nvPr/>
          </p:nvSpPr>
          <p:spPr>
            <a:xfrm>
              <a:off x="1546255" y="440534"/>
              <a:ext cx="2410160" cy="791327"/>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panose="020B0604020202020204" charset="0"/>
                  <a:ea typeface="Greycliff"/>
                  <a:cs typeface="Greycliff"/>
                  <a:sym typeface="Greycliff"/>
                </a:rPr>
                <a:t>Clan</a:t>
              </a:r>
            </a:p>
            <a:p>
              <a:pPr algn="just">
                <a:lnSpc>
                  <a:spcPts val="1560"/>
                </a:lnSpc>
              </a:pPr>
              <a:r>
                <a:rPr lang="en-GB" sz="1200" noProof="0" dirty="0">
                  <a:solidFill>
                    <a:srgbClr val="472680"/>
                  </a:solidFill>
                  <a:latin typeface="Greycliff"/>
                  <a:ea typeface="Greycliff"/>
                  <a:cs typeface="Greycliff"/>
                  <a:sym typeface="Greycliff"/>
                </a:rPr>
                <a:t>Clan House</a:t>
              </a:r>
            </a:p>
            <a:p>
              <a:pPr algn="just">
                <a:lnSpc>
                  <a:spcPts val="1560"/>
                </a:lnSpc>
              </a:pPr>
              <a:r>
                <a:rPr lang="en-GB" sz="1200" noProof="0" dirty="0">
                  <a:solidFill>
                    <a:srgbClr val="472680"/>
                  </a:solidFill>
                  <a:latin typeface="Greycliff"/>
                  <a:ea typeface="Greycliff"/>
                  <a:cs typeface="Greycliff"/>
                  <a:sym typeface="Greycliff"/>
                </a:rPr>
                <a:t>Clan Accommodation</a:t>
              </a:r>
            </a:p>
          </p:txBody>
        </p:sp>
        <p:sp>
          <p:nvSpPr>
            <p:cNvPr id="12" name="TextBox 12"/>
            <p:cNvSpPr txBox="1"/>
            <p:nvPr/>
          </p:nvSpPr>
          <p:spPr>
            <a:xfrm>
              <a:off x="4415978" y="679921"/>
              <a:ext cx="3648022" cy="4972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01224 647000</a:t>
              </a:r>
            </a:p>
            <a:p>
              <a:pPr algn="just">
                <a:lnSpc>
                  <a:spcPts val="1560"/>
                </a:lnSpc>
              </a:pPr>
              <a:r>
                <a:rPr lang="en-GB" sz="1200" b="1" noProof="0" dirty="0">
                  <a:solidFill>
                    <a:srgbClr val="472680"/>
                  </a:solidFill>
                  <a:latin typeface="Greycliff Bold"/>
                  <a:ea typeface="Greycliff Bold"/>
                  <a:cs typeface="Greycliff Bold"/>
                  <a:sym typeface="Greycliff Bold"/>
                </a:rPr>
                <a:t>01224 651030</a:t>
              </a:r>
            </a:p>
          </p:txBody>
        </p:sp>
      </p:grpSp>
      <p:grpSp>
        <p:nvGrpSpPr>
          <p:cNvPr id="13" name="Group 13"/>
          <p:cNvGrpSpPr/>
          <p:nvPr/>
        </p:nvGrpSpPr>
        <p:grpSpPr>
          <a:xfrm>
            <a:off x="738851" y="2308107"/>
            <a:ext cx="6021839" cy="1067593"/>
            <a:chOff x="0" y="0"/>
            <a:chExt cx="8029119" cy="1423457"/>
          </a:xfrm>
        </p:grpSpPr>
        <p:sp>
          <p:nvSpPr>
            <p:cNvPr id="14" name="Freeform 14"/>
            <p:cNvSpPr/>
            <p:nvPr/>
          </p:nvSpPr>
          <p:spPr>
            <a:xfrm>
              <a:off x="0" y="0"/>
              <a:ext cx="1155793" cy="1155793"/>
            </a:xfrm>
            <a:custGeom>
              <a:avLst/>
              <a:gdLst/>
              <a:ahLst/>
              <a:cxnLst/>
              <a:rect l="l" t="t" r="r" b="b"/>
              <a:pathLst>
                <a:path w="1155793" h="1155793">
                  <a:moveTo>
                    <a:pt x="0" y="0"/>
                  </a:moveTo>
                  <a:lnTo>
                    <a:pt x="1155793" y="0"/>
                  </a:lnTo>
                  <a:lnTo>
                    <a:pt x="1155793" y="1155793"/>
                  </a:lnTo>
                  <a:lnTo>
                    <a:pt x="0" y="115579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15" name="TextBox 15"/>
            <p:cNvSpPr txBox="1"/>
            <p:nvPr/>
          </p:nvSpPr>
          <p:spPr>
            <a:xfrm>
              <a:off x="1498771" y="72813"/>
              <a:ext cx="2540829" cy="1338486"/>
            </a:xfrm>
            <a:prstGeom prst="rect">
              <a:avLst/>
            </a:prstGeom>
          </p:spPr>
          <p:txBody>
            <a:bodyPr wrap="square"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Health</a:t>
              </a:r>
            </a:p>
            <a:p>
              <a:pPr algn="just">
                <a:lnSpc>
                  <a:spcPts val="1560"/>
                </a:lnSpc>
              </a:pPr>
              <a:r>
                <a:rPr lang="en-GB" sz="1200" noProof="0" dirty="0">
                  <a:solidFill>
                    <a:srgbClr val="472680"/>
                  </a:solidFill>
                  <a:latin typeface="Greycliff"/>
                  <a:ea typeface="Greycliff"/>
                  <a:cs typeface="Greycliff"/>
                  <a:sym typeface="Greycliff"/>
                </a:rPr>
                <a:t>Aberdeen Royal Infirmary</a:t>
              </a:r>
            </a:p>
            <a:p>
              <a:pPr algn="just">
                <a:lnSpc>
                  <a:spcPts val="1560"/>
                </a:lnSpc>
              </a:pPr>
              <a:r>
                <a:rPr lang="en-GB" sz="1200" noProof="0" dirty="0">
                  <a:solidFill>
                    <a:srgbClr val="472680"/>
                  </a:solidFill>
                  <a:latin typeface="Greycliff"/>
                  <a:ea typeface="Greycliff"/>
                  <a:cs typeface="Greycliff"/>
                  <a:sym typeface="Greycliff"/>
                </a:rPr>
                <a:t>NHS 24</a:t>
              </a:r>
            </a:p>
            <a:p>
              <a:pPr algn="just">
                <a:lnSpc>
                  <a:spcPts val="1560"/>
                </a:lnSpc>
              </a:pPr>
              <a:r>
                <a:rPr lang="en-GB" sz="1200" dirty="0">
                  <a:solidFill>
                    <a:srgbClr val="472680"/>
                  </a:solidFill>
                  <a:latin typeface="Greycliff"/>
                  <a:ea typeface="Greycliff"/>
                  <a:cs typeface="Greycliff"/>
                  <a:sym typeface="Greycliff"/>
                </a:rPr>
                <a:t>Cancer Care Line	</a:t>
              </a:r>
            </a:p>
            <a:p>
              <a:pPr algn="just">
                <a:lnSpc>
                  <a:spcPts val="1560"/>
                </a:lnSpc>
              </a:pPr>
              <a:r>
                <a:rPr lang="en-GB" sz="1200" dirty="0" err="1">
                  <a:solidFill>
                    <a:srgbClr val="472680"/>
                  </a:solidFill>
                  <a:latin typeface="Greycliff"/>
                  <a:ea typeface="Greycliff"/>
                  <a:cs typeface="Greycliff"/>
                  <a:sym typeface="Greycliff"/>
                </a:rPr>
                <a:t>Foresterhill</a:t>
              </a:r>
              <a:r>
                <a:rPr lang="en-GB" sz="1200" dirty="0">
                  <a:solidFill>
                    <a:srgbClr val="472680"/>
                  </a:solidFill>
                  <a:latin typeface="Greycliff"/>
                  <a:ea typeface="Greycliff"/>
                  <a:cs typeface="Greycliff"/>
                  <a:sym typeface="Greycliff"/>
                </a:rPr>
                <a:t> Medical Centre</a:t>
              </a:r>
              <a:endParaRPr lang="en-GB" sz="1200" noProof="0" dirty="0">
                <a:solidFill>
                  <a:srgbClr val="472680"/>
                </a:solidFill>
                <a:latin typeface="Greycliff"/>
                <a:ea typeface="Greycliff"/>
                <a:cs typeface="Greycliff"/>
                <a:sym typeface="Greycliff"/>
              </a:endParaRPr>
            </a:p>
          </p:txBody>
        </p:sp>
        <p:sp>
          <p:nvSpPr>
            <p:cNvPr id="16" name="TextBox 16"/>
            <p:cNvSpPr txBox="1"/>
            <p:nvPr/>
          </p:nvSpPr>
          <p:spPr>
            <a:xfrm>
              <a:off x="4381098" y="358551"/>
              <a:ext cx="3648021" cy="1064906"/>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0345 566000</a:t>
              </a:r>
            </a:p>
            <a:p>
              <a:pPr algn="just">
                <a:lnSpc>
                  <a:spcPts val="1560"/>
                </a:lnSpc>
              </a:pPr>
              <a:r>
                <a:rPr lang="en-GB" sz="1200" b="1" noProof="0" dirty="0">
                  <a:solidFill>
                    <a:srgbClr val="472680"/>
                  </a:solidFill>
                  <a:latin typeface="Greycliff Bold"/>
                  <a:ea typeface="Greycliff Bold"/>
                  <a:cs typeface="Greycliff Bold"/>
                  <a:sym typeface="Greycliff Bold"/>
                </a:rPr>
                <a:t>111</a:t>
              </a:r>
            </a:p>
            <a:p>
              <a:pPr algn="just">
                <a:lnSpc>
                  <a:spcPts val="1560"/>
                </a:lnSpc>
              </a:pPr>
              <a:r>
                <a:rPr lang="en-GB" sz="1200" b="1" dirty="0">
                  <a:solidFill>
                    <a:srgbClr val="472680"/>
                  </a:solidFill>
                  <a:latin typeface="Greycliff Bold"/>
                  <a:ea typeface="Greycliff Bold"/>
                  <a:cs typeface="Greycliff Bold"/>
                  <a:sym typeface="Greycliff Bold"/>
                </a:rPr>
                <a:t>08009 177711</a:t>
              </a:r>
            </a:p>
            <a:p>
              <a:pPr algn="just">
                <a:lnSpc>
                  <a:spcPts val="1560"/>
                </a:lnSpc>
              </a:pPr>
              <a:r>
                <a:rPr lang="en-GB" sz="1200" b="1" noProof="0" dirty="0">
                  <a:solidFill>
                    <a:srgbClr val="472680"/>
                  </a:solidFill>
                  <a:latin typeface="Greycliff Bold"/>
                  <a:ea typeface="Greycliff Bold"/>
                  <a:cs typeface="Greycliff Bold"/>
                  <a:sym typeface="Greycliff Bold"/>
                </a:rPr>
                <a:t>03453 370710</a:t>
              </a:r>
            </a:p>
          </p:txBody>
        </p:sp>
      </p:grpSp>
      <p:grpSp>
        <p:nvGrpSpPr>
          <p:cNvPr id="17" name="Group 17"/>
          <p:cNvGrpSpPr/>
          <p:nvPr/>
        </p:nvGrpSpPr>
        <p:grpSpPr>
          <a:xfrm>
            <a:off x="738851" y="3469740"/>
            <a:ext cx="5995676" cy="947482"/>
            <a:chOff x="0" y="0"/>
            <a:chExt cx="7994235" cy="1263309"/>
          </a:xfrm>
        </p:grpSpPr>
        <p:sp>
          <p:nvSpPr>
            <p:cNvPr id="18" name="Freeform 18"/>
            <p:cNvSpPr/>
            <p:nvPr/>
          </p:nvSpPr>
          <p:spPr>
            <a:xfrm>
              <a:off x="0" y="0"/>
              <a:ext cx="1155793" cy="1263309"/>
            </a:xfrm>
            <a:custGeom>
              <a:avLst/>
              <a:gdLst/>
              <a:ahLst/>
              <a:cxnLst/>
              <a:rect l="l" t="t" r="r" b="b"/>
              <a:pathLst>
                <a:path w="1155793" h="1263309">
                  <a:moveTo>
                    <a:pt x="0" y="0"/>
                  </a:moveTo>
                  <a:lnTo>
                    <a:pt x="1155793" y="0"/>
                  </a:lnTo>
                  <a:lnTo>
                    <a:pt x="1155793" y="1263309"/>
                  </a:lnTo>
                  <a:lnTo>
                    <a:pt x="0" y="126330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19" name="TextBox 19"/>
            <p:cNvSpPr txBox="1"/>
            <p:nvPr/>
          </p:nvSpPr>
          <p:spPr>
            <a:xfrm>
              <a:off x="1483429" y="512104"/>
              <a:ext cx="2718784" cy="7512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Chemists</a:t>
              </a:r>
            </a:p>
            <a:p>
              <a:pPr algn="just">
                <a:lnSpc>
                  <a:spcPts val="1560"/>
                </a:lnSpc>
              </a:pPr>
              <a:r>
                <a:rPr lang="en-GB" sz="1200" noProof="0" dirty="0">
                  <a:solidFill>
                    <a:srgbClr val="472680"/>
                  </a:solidFill>
                  <a:latin typeface="Greycliff"/>
                  <a:ea typeface="Greycliff"/>
                  <a:cs typeface="Greycliff"/>
                  <a:sym typeface="Greycliff"/>
                </a:rPr>
                <a:t>Charlies Michie Rosemount  </a:t>
              </a:r>
            </a:p>
            <a:p>
              <a:pPr algn="just">
                <a:lnSpc>
                  <a:spcPts val="1560"/>
                </a:lnSpc>
              </a:pPr>
              <a:r>
                <a:rPr lang="en-GB" sz="1200" noProof="0" dirty="0">
                  <a:solidFill>
                    <a:srgbClr val="472680"/>
                  </a:solidFill>
                  <a:latin typeface="Greycliff"/>
                  <a:ea typeface="Greycliff"/>
                  <a:cs typeface="Greycliff"/>
                  <a:sym typeface="Greycliff"/>
                </a:rPr>
                <a:t>Rosemount Pharmacy </a:t>
              </a:r>
            </a:p>
          </p:txBody>
        </p:sp>
        <p:sp>
          <p:nvSpPr>
            <p:cNvPr id="20" name="TextBox 20"/>
            <p:cNvSpPr txBox="1"/>
            <p:nvPr/>
          </p:nvSpPr>
          <p:spPr>
            <a:xfrm>
              <a:off x="4346213" y="766104"/>
              <a:ext cx="3648022" cy="4972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01224 636593</a:t>
              </a:r>
            </a:p>
            <a:p>
              <a:pPr algn="just">
                <a:lnSpc>
                  <a:spcPts val="1560"/>
                </a:lnSpc>
              </a:pPr>
              <a:r>
                <a:rPr lang="en-GB" sz="1200" b="1" noProof="0" dirty="0">
                  <a:solidFill>
                    <a:srgbClr val="472680"/>
                  </a:solidFill>
                  <a:latin typeface="Greycliff Bold"/>
                  <a:ea typeface="Greycliff Bold"/>
                  <a:cs typeface="Greycliff Bold"/>
                  <a:sym typeface="Greycliff Bold"/>
                </a:rPr>
                <a:t>01224 630101</a:t>
              </a:r>
            </a:p>
          </p:txBody>
        </p:sp>
      </p:grpSp>
      <p:grpSp>
        <p:nvGrpSpPr>
          <p:cNvPr id="21" name="Group 21"/>
          <p:cNvGrpSpPr/>
          <p:nvPr/>
        </p:nvGrpSpPr>
        <p:grpSpPr>
          <a:xfrm>
            <a:off x="738851" y="4712010"/>
            <a:ext cx="5982596" cy="743378"/>
            <a:chOff x="0" y="0"/>
            <a:chExt cx="7976795" cy="991171"/>
          </a:xfrm>
        </p:grpSpPr>
        <p:sp>
          <p:nvSpPr>
            <p:cNvPr id="22" name="Freeform 22"/>
            <p:cNvSpPr/>
            <p:nvPr/>
          </p:nvSpPr>
          <p:spPr>
            <a:xfrm>
              <a:off x="0" y="0"/>
              <a:ext cx="1225559" cy="991171"/>
            </a:xfrm>
            <a:custGeom>
              <a:avLst/>
              <a:gdLst/>
              <a:ahLst/>
              <a:cxnLst/>
              <a:rect l="l" t="t" r="r" b="b"/>
              <a:pathLst>
                <a:path w="1225559" h="991171">
                  <a:moveTo>
                    <a:pt x="0" y="0"/>
                  </a:moveTo>
                  <a:lnTo>
                    <a:pt x="1225559" y="0"/>
                  </a:lnTo>
                  <a:lnTo>
                    <a:pt x="1225559" y="991171"/>
                  </a:lnTo>
                  <a:lnTo>
                    <a:pt x="0" y="99117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noProof="0" dirty="0"/>
            </a:p>
          </p:txBody>
        </p:sp>
        <p:sp>
          <p:nvSpPr>
            <p:cNvPr id="23" name="TextBox 23"/>
            <p:cNvSpPr txBox="1"/>
            <p:nvPr/>
          </p:nvSpPr>
          <p:spPr>
            <a:xfrm>
              <a:off x="1483429" y="115761"/>
              <a:ext cx="2718784" cy="791328"/>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Travel</a:t>
              </a:r>
            </a:p>
            <a:p>
              <a:pPr algn="just">
                <a:lnSpc>
                  <a:spcPts val="1560"/>
                </a:lnSpc>
              </a:pPr>
              <a:r>
                <a:rPr lang="en-GB" sz="1200" noProof="0" dirty="0">
                  <a:solidFill>
                    <a:srgbClr val="472680"/>
                  </a:solidFill>
                  <a:latin typeface="Greycliff"/>
                  <a:ea typeface="Greycliff"/>
                  <a:cs typeface="Greycliff"/>
                  <a:sym typeface="Greycliff"/>
                </a:rPr>
                <a:t>Aberdeen airport</a:t>
              </a:r>
            </a:p>
            <a:p>
              <a:pPr algn="just">
                <a:lnSpc>
                  <a:spcPts val="1560"/>
                </a:lnSpc>
              </a:pPr>
              <a:r>
                <a:rPr lang="en-GB" sz="1200" dirty="0">
                  <a:solidFill>
                    <a:srgbClr val="472680"/>
                  </a:solidFill>
                  <a:latin typeface="Greycliff"/>
                  <a:ea typeface="Greycliff"/>
                  <a:cs typeface="Greycliff"/>
                  <a:sym typeface="Greycliff"/>
                </a:rPr>
                <a:t>NorthLink Ferries</a:t>
              </a:r>
              <a:endParaRPr lang="en-GB" sz="1200" noProof="0" dirty="0">
                <a:solidFill>
                  <a:srgbClr val="472680"/>
                </a:solidFill>
                <a:latin typeface="Greycliff"/>
                <a:ea typeface="Greycliff"/>
                <a:cs typeface="Greycliff"/>
                <a:sym typeface="Greycliff"/>
              </a:endParaRPr>
            </a:p>
          </p:txBody>
        </p:sp>
        <p:sp>
          <p:nvSpPr>
            <p:cNvPr id="24" name="TextBox 24"/>
            <p:cNvSpPr txBox="1"/>
            <p:nvPr/>
          </p:nvSpPr>
          <p:spPr>
            <a:xfrm>
              <a:off x="4328774" y="353160"/>
              <a:ext cx="3648021" cy="517748"/>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08444 816666</a:t>
              </a:r>
            </a:p>
            <a:p>
              <a:pPr algn="just">
                <a:lnSpc>
                  <a:spcPts val="1560"/>
                </a:lnSpc>
              </a:pPr>
              <a:r>
                <a:rPr lang="en-GB" sz="1200" b="1" dirty="0">
                  <a:solidFill>
                    <a:srgbClr val="472680"/>
                  </a:solidFill>
                  <a:latin typeface="Greycliff Bold"/>
                  <a:ea typeface="Greycliff Bold"/>
                  <a:cs typeface="Greycliff Bold"/>
                  <a:sym typeface="Greycliff Bold"/>
                </a:rPr>
                <a:t>01224 654881</a:t>
              </a:r>
              <a:endParaRPr lang="en-GB" sz="1200" b="1" noProof="0" dirty="0">
                <a:solidFill>
                  <a:srgbClr val="472680"/>
                </a:solidFill>
                <a:latin typeface="Greycliff Bold"/>
                <a:ea typeface="Greycliff Bold"/>
                <a:cs typeface="Greycliff Bold"/>
                <a:sym typeface="Greycliff Bold"/>
              </a:endParaRPr>
            </a:p>
          </p:txBody>
        </p:sp>
      </p:grpSp>
      <p:grpSp>
        <p:nvGrpSpPr>
          <p:cNvPr id="25" name="Group 25"/>
          <p:cNvGrpSpPr/>
          <p:nvPr/>
        </p:nvGrpSpPr>
        <p:grpSpPr>
          <a:xfrm>
            <a:off x="738851" y="5750176"/>
            <a:ext cx="5995676" cy="706479"/>
            <a:chOff x="0" y="0"/>
            <a:chExt cx="7994235" cy="941972"/>
          </a:xfrm>
        </p:grpSpPr>
        <p:sp>
          <p:nvSpPr>
            <p:cNvPr id="26" name="Freeform 26"/>
            <p:cNvSpPr/>
            <p:nvPr/>
          </p:nvSpPr>
          <p:spPr>
            <a:xfrm>
              <a:off x="0" y="0"/>
              <a:ext cx="1155793" cy="941972"/>
            </a:xfrm>
            <a:custGeom>
              <a:avLst/>
              <a:gdLst/>
              <a:ahLst/>
              <a:cxnLst/>
              <a:rect l="l" t="t" r="r" b="b"/>
              <a:pathLst>
                <a:path w="1155793" h="941972">
                  <a:moveTo>
                    <a:pt x="0" y="0"/>
                  </a:moveTo>
                  <a:lnTo>
                    <a:pt x="1155793" y="0"/>
                  </a:lnTo>
                  <a:lnTo>
                    <a:pt x="1155793" y="941972"/>
                  </a:lnTo>
                  <a:lnTo>
                    <a:pt x="0" y="94197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27" name="TextBox 27"/>
            <p:cNvSpPr txBox="1"/>
            <p:nvPr/>
          </p:nvSpPr>
          <p:spPr>
            <a:xfrm>
              <a:off x="1483429" y="190767"/>
              <a:ext cx="2718784" cy="7512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Taxi Companies</a:t>
              </a:r>
            </a:p>
            <a:p>
              <a:pPr algn="just">
                <a:lnSpc>
                  <a:spcPts val="1560"/>
                </a:lnSpc>
              </a:pPr>
              <a:r>
                <a:rPr lang="en-GB" sz="1200" noProof="0" dirty="0" err="1">
                  <a:solidFill>
                    <a:srgbClr val="472680"/>
                  </a:solidFill>
                  <a:latin typeface="Greycliff"/>
                  <a:ea typeface="Greycliff"/>
                  <a:cs typeface="Greycliff"/>
                  <a:sym typeface="Greycliff"/>
                </a:rPr>
                <a:t>Comcabs</a:t>
              </a: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Rainbow City</a:t>
              </a:r>
            </a:p>
          </p:txBody>
        </p:sp>
        <p:sp>
          <p:nvSpPr>
            <p:cNvPr id="28" name="TextBox 28"/>
            <p:cNvSpPr txBox="1"/>
            <p:nvPr/>
          </p:nvSpPr>
          <p:spPr>
            <a:xfrm>
              <a:off x="4346213" y="444767"/>
              <a:ext cx="3648022" cy="4972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01224 353535</a:t>
              </a:r>
            </a:p>
            <a:p>
              <a:pPr algn="just">
                <a:lnSpc>
                  <a:spcPts val="1560"/>
                </a:lnSpc>
              </a:pPr>
              <a:r>
                <a:rPr lang="en-GB" sz="1200" b="1" noProof="0" dirty="0">
                  <a:solidFill>
                    <a:srgbClr val="472680"/>
                  </a:solidFill>
                  <a:latin typeface="Greycliff Bold"/>
                  <a:ea typeface="Greycliff Bold"/>
                  <a:cs typeface="Greycliff Bold"/>
                  <a:sym typeface="Greycliff Bold"/>
                </a:rPr>
                <a:t>01224 878787</a:t>
              </a:r>
            </a:p>
          </p:txBody>
        </p:sp>
      </p:grpSp>
      <p:grpSp>
        <p:nvGrpSpPr>
          <p:cNvPr id="29" name="Group 29"/>
          <p:cNvGrpSpPr/>
          <p:nvPr/>
        </p:nvGrpSpPr>
        <p:grpSpPr>
          <a:xfrm>
            <a:off x="751932" y="6751443"/>
            <a:ext cx="5969516" cy="669370"/>
            <a:chOff x="0" y="0"/>
            <a:chExt cx="7959354" cy="892494"/>
          </a:xfrm>
        </p:grpSpPr>
        <p:sp>
          <p:nvSpPr>
            <p:cNvPr id="30" name="Freeform 30"/>
            <p:cNvSpPr/>
            <p:nvPr/>
          </p:nvSpPr>
          <p:spPr>
            <a:xfrm>
              <a:off x="0" y="0"/>
              <a:ext cx="1155793" cy="856732"/>
            </a:xfrm>
            <a:custGeom>
              <a:avLst/>
              <a:gdLst/>
              <a:ahLst/>
              <a:cxnLst/>
              <a:rect l="l" t="t" r="r" b="b"/>
              <a:pathLst>
                <a:path w="1155793" h="856732">
                  <a:moveTo>
                    <a:pt x="0" y="0"/>
                  </a:moveTo>
                  <a:lnTo>
                    <a:pt x="1155793" y="0"/>
                  </a:lnTo>
                  <a:lnTo>
                    <a:pt x="1155793" y="856732"/>
                  </a:lnTo>
                  <a:lnTo>
                    <a:pt x="0" y="856732"/>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noProof="0" dirty="0"/>
            </a:p>
          </p:txBody>
        </p:sp>
        <p:sp>
          <p:nvSpPr>
            <p:cNvPr id="31" name="TextBox 31"/>
            <p:cNvSpPr txBox="1"/>
            <p:nvPr/>
          </p:nvSpPr>
          <p:spPr>
            <a:xfrm>
              <a:off x="1448546" y="105527"/>
              <a:ext cx="2718784" cy="7512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Car Hire</a:t>
              </a:r>
            </a:p>
            <a:p>
              <a:pPr algn="just">
                <a:lnSpc>
                  <a:spcPts val="1560"/>
                </a:lnSpc>
              </a:pPr>
              <a:r>
                <a:rPr lang="en-GB" sz="1200" noProof="0" dirty="0">
                  <a:solidFill>
                    <a:srgbClr val="472680"/>
                  </a:solidFill>
                  <a:latin typeface="Greycliff"/>
                  <a:ea typeface="Greycliff"/>
                  <a:cs typeface="Greycliff"/>
                  <a:sym typeface="Greycliff"/>
                </a:rPr>
                <a:t>Enterprise</a:t>
              </a:r>
            </a:p>
            <a:p>
              <a:pPr algn="just">
                <a:lnSpc>
                  <a:spcPts val="1560"/>
                </a:lnSpc>
              </a:pPr>
              <a:r>
                <a:rPr lang="en-GB" sz="1200" noProof="0" dirty="0">
                  <a:solidFill>
                    <a:srgbClr val="472680"/>
                  </a:solidFill>
                  <a:latin typeface="Greycliff"/>
                  <a:ea typeface="Greycliff"/>
                  <a:cs typeface="Greycliff"/>
                  <a:sym typeface="Greycliff"/>
                </a:rPr>
                <a:t>Europcar</a:t>
              </a:r>
            </a:p>
          </p:txBody>
        </p:sp>
        <p:sp>
          <p:nvSpPr>
            <p:cNvPr id="32" name="TextBox 32"/>
            <p:cNvSpPr txBox="1"/>
            <p:nvPr/>
          </p:nvSpPr>
          <p:spPr>
            <a:xfrm>
              <a:off x="4311332" y="359527"/>
              <a:ext cx="3648022" cy="532967"/>
            </a:xfrm>
            <a:prstGeom prst="rect">
              <a:avLst/>
            </a:prstGeom>
          </p:spPr>
          <p:txBody>
            <a:bodyPr lIns="0" tIns="0" rIns="0" bIns="0" rtlCol="0" anchor="t">
              <a:spAutoFit/>
            </a:bodyPr>
            <a:lstStyle/>
            <a:p>
              <a:pPr algn="just">
                <a:lnSpc>
                  <a:spcPts val="1560"/>
                </a:lnSpc>
              </a:pPr>
              <a:r>
                <a:rPr lang="en-GB" sz="1200" b="1" noProof="0">
                  <a:solidFill>
                    <a:srgbClr val="472680"/>
                  </a:solidFill>
                  <a:latin typeface="Greycliff Bold"/>
                  <a:ea typeface="Greycliff Bold"/>
                  <a:cs typeface="Greycliff Bold"/>
                  <a:sym typeface="Greycliff Bold"/>
                </a:rPr>
                <a:t>01224 </a:t>
              </a:r>
              <a:r>
                <a:rPr lang="en-GB" sz="1200" b="1">
                  <a:solidFill>
                    <a:srgbClr val="472680"/>
                  </a:solidFill>
                  <a:latin typeface="Greycliff Bold"/>
                  <a:ea typeface="Greycliff Bold"/>
                  <a:cs typeface="Greycliff Bold"/>
                  <a:sym typeface="Greycliff Bold"/>
                </a:rPr>
                <a:t>062228</a:t>
              </a:r>
              <a:endParaRPr lang="en-GB" sz="1200" b="1" noProof="0" dirty="0">
                <a:solidFill>
                  <a:srgbClr val="472680"/>
                </a:solidFill>
                <a:latin typeface="Greycliff Bold"/>
                <a:ea typeface="Greycliff Bold"/>
                <a:cs typeface="Greycliff Bold"/>
                <a:sym typeface="Greycliff Bold"/>
              </a:endParaRPr>
            </a:p>
            <a:p>
              <a:pPr algn="just">
                <a:lnSpc>
                  <a:spcPts val="1560"/>
                </a:lnSpc>
              </a:pPr>
              <a:r>
                <a:rPr lang="en-GB" sz="1200" b="1">
                  <a:solidFill>
                    <a:srgbClr val="472680"/>
                  </a:solidFill>
                  <a:latin typeface="Greycliff Bold"/>
                </a:rPr>
                <a:t>+4403713840295</a:t>
              </a:r>
              <a:endParaRPr lang="en-GB"/>
            </a:p>
          </p:txBody>
        </p:sp>
      </p:grpSp>
      <p:grpSp>
        <p:nvGrpSpPr>
          <p:cNvPr id="33" name="Group 33"/>
          <p:cNvGrpSpPr/>
          <p:nvPr/>
        </p:nvGrpSpPr>
        <p:grpSpPr>
          <a:xfrm>
            <a:off x="607634" y="7689267"/>
            <a:ext cx="5434468" cy="746760"/>
            <a:chOff x="0" y="0"/>
            <a:chExt cx="7245957" cy="995680"/>
          </a:xfrm>
        </p:grpSpPr>
        <p:sp>
          <p:nvSpPr>
            <p:cNvPr id="34" name="Freeform 34"/>
            <p:cNvSpPr/>
            <p:nvPr/>
          </p:nvSpPr>
          <p:spPr>
            <a:xfrm>
              <a:off x="0" y="307344"/>
              <a:ext cx="1526314" cy="631512"/>
            </a:xfrm>
            <a:custGeom>
              <a:avLst/>
              <a:gdLst/>
              <a:ahLst/>
              <a:cxnLst/>
              <a:rect l="l" t="t" r="r" b="b"/>
              <a:pathLst>
                <a:path w="1526314" h="631512">
                  <a:moveTo>
                    <a:pt x="0" y="0"/>
                  </a:moveTo>
                  <a:lnTo>
                    <a:pt x="1526314" y="0"/>
                  </a:lnTo>
                  <a:lnTo>
                    <a:pt x="1526314" y="631512"/>
                  </a:lnTo>
                  <a:lnTo>
                    <a:pt x="0" y="63151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noProof="0" dirty="0"/>
            </a:p>
          </p:txBody>
        </p:sp>
        <p:sp>
          <p:nvSpPr>
            <p:cNvPr id="35" name="TextBox 35"/>
            <p:cNvSpPr txBox="1"/>
            <p:nvPr/>
          </p:nvSpPr>
          <p:spPr>
            <a:xfrm>
              <a:off x="1668689" y="-9525"/>
              <a:ext cx="2718784" cy="10052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Bus Companies</a:t>
              </a:r>
            </a:p>
            <a:p>
              <a:pPr algn="just">
                <a:lnSpc>
                  <a:spcPts val="1560"/>
                </a:lnSpc>
              </a:pPr>
              <a:r>
                <a:rPr lang="en-GB" sz="1200" noProof="0" dirty="0">
                  <a:solidFill>
                    <a:srgbClr val="472680"/>
                  </a:solidFill>
                  <a:latin typeface="Greycliff"/>
                  <a:ea typeface="Greycliff"/>
                  <a:cs typeface="Greycliff"/>
                  <a:sym typeface="Greycliff"/>
                </a:rPr>
                <a:t>Stagecoach</a:t>
              </a:r>
            </a:p>
            <a:p>
              <a:pPr algn="just">
                <a:lnSpc>
                  <a:spcPts val="1560"/>
                </a:lnSpc>
              </a:pPr>
              <a:r>
                <a:rPr lang="en-GB" sz="1200" noProof="0" dirty="0">
                  <a:solidFill>
                    <a:srgbClr val="472680"/>
                  </a:solidFill>
                  <a:latin typeface="Greycliff"/>
                  <a:ea typeface="Greycliff"/>
                  <a:cs typeface="Greycliff"/>
                  <a:sym typeface="Greycliff"/>
                </a:rPr>
                <a:t>Bluebird</a:t>
              </a:r>
            </a:p>
            <a:p>
              <a:pPr algn="just">
                <a:lnSpc>
                  <a:spcPts val="1560"/>
                </a:lnSpc>
              </a:pPr>
              <a:r>
                <a:rPr lang="en-GB" sz="1200" noProof="0" dirty="0">
                  <a:solidFill>
                    <a:srgbClr val="472680"/>
                  </a:solidFill>
                  <a:latin typeface="Greycliff"/>
                  <a:ea typeface="Greycliff"/>
                  <a:cs typeface="Greycliff"/>
                  <a:sym typeface="Greycliff"/>
                </a:rPr>
                <a:t>First Group</a:t>
              </a:r>
            </a:p>
          </p:txBody>
        </p:sp>
        <p:sp>
          <p:nvSpPr>
            <p:cNvPr id="36" name="TextBox 36"/>
            <p:cNvSpPr txBox="1"/>
            <p:nvPr/>
          </p:nvSpPr>
          <p:spPr>
            <a:xfrm>
              <a:off x="4527173" y="-9525"/>
              <a:ext cx="2718784" cy="1005205"/>
            </a:xfrm>
            <a:prstGeom prst="rect">
              <a:avLst/>
            </a:prstGeom>
          </p:spPr>
          <p:txBody>
            <a:bodyPr lIns="0" tIns="0" rIns="0" bIns="0" rtlCol="0" anchor="t">
              <a:spAutoFit/>
            </a:bodyPr>
            <a:lstStyle/>
            <a:p>
              <a:pPr algn="just">
                <a:lnSpc>
                  <a:spcPts val="1560"/>
                </a:lnSpc>
              </a:pPr>
              <a:endParaRPr lang="en-GB" noProof="0" dirty="0"/>
            </a:p>
            <a:p>
              <a:pPr algn="just">
                <a:lnSpc>
                  <a:spcPts val="1560"/>
                </a:lnSpc>
              </a:pPr>
              <a:r>
                <a:rPr lang="en-GB" sz="1200" b="1" noProof="0" dirty="0">
                  <a:solidFill>
                    <a:srgbClr val="472680"/>
                  </a:solidFill>
                  <a:latin typeface="Greycliff Bold"/>
                  <a:ea typeface="Greycliff Bold"/>
                  <a:cs typeface="Greycliff Bold"/>
                  <a:sym typeface="Greycliff Bold"/>
                </a:rPr>
                <a:t>01224 597591</a:t>
              </a:r>
            </a:p>
            <a:p>
              <a:pPr algn="just">
                <a:lnSpc>
                  <a:spcPts val="1560"/>
                </a:lnSpc>
              </a:pPr>
              <a:r>
                <a:rPr lang="en-GB" sz="1200" b="1" noProof="0" dirty="0">
                  <a:solidFill>
                    <a:srgbClr val="472680"/>
                  </a:solidFill>
                  <a:latin typeface="Greycliff Bold"/>
                  <a:ea typeface="Greycliff Bold"/>
                  <a:cs typeface="Greycliff Bold"/>
                  <a:sym typeface="Greycliff Bold"/>
                </a:rPr>
                <a:t>01224 597540</a:t>
              </a:r>
            </a:p>
            <a:p>
              <a:pPr algn="just">
                <a:lnSpc>
                  <a:spcPts val="1560"/>
                </a:lnSpc>
              </a:pPr>
              <a:r>
                <a:rPr lang="en-GB" sz="1200" b="1" noProof="0" dirty="0">
                  <a:solidFill>
                    <a:srgbClr val="472680"/>
                  </a:solidFill>
                  <a:latin typeface="Greycliff Bold"/>
                  <a:ea typeface="Greycliff Bold"/>
                  <a:cs typeface="Greycliff Bold"/>
                  <a:sym typeface="Greycliff Bold"/>
                </a:rPr>
                <a:t>01224 650100</a:t>
              </a:r>
            </a:p>
          </p:txBody>
        </p:sp>
      </p:grpSp>
      <p:sp>
        <p:nvSpPr>
          <p:cNvPr id="37" name="TextBox 37"/>
          <p:cNvSpPr txBox="1"/>
          <p:nvPr/>
        </p:nvSpPr>
        <p:spPr>
          <a:xfrm>
            <a:off x="607634" y="8798715"/>
            <a:ext cx="5969514" cy="1209049"/>
          </a:xfrm>
          <a:prstGeom prst="rect">
            <a:avLst/>
          </a:prstGeom>
        </p:spPr>
        <p:txBody>
          <a:bodyPr lIns="0" tIns="0" rIns="0" bIns="0" rtlCol="0" anchor="t">
            <a:spAutoFit/>
          </a:bodyPr>
          <a:lstStyle/>
          <a:p>
            <a:pPr algn="just">
              <a:lnSpc>
                <a:spcPts val="1560"/>
              </a:lnSpc>
            </a:pPr>
            <a:r>
              <a:rPr lang="en-GB" sz="1200" b="1" u="sng" noProof="0" dirty="0">
                <a:solidFill>
                  <a:srgbClr val="472680"/>
                </a:solidFill>
                <a:latin typeface="Greycliff Bold"/>
                <a:ea typeface="Greycliff Bold"/>
                <a:cs typeface="Greycliff Bold"/>
                <a:sym typeface="Greycliff Bold"/>
              </a:rPr>
              <a:t>Closest Bus stop to Clan</a:t>
            </a:r>
          </a:p>
          <a:p>
            <a:pPr algn="just">
              <a:lnSpc>
                <a:spcPts val="1560"/>
              </a:lnSpc>
            </a:pPr>
            <a:r>
              <a:rPr lang="en-GB" sz="1200" b="1" noProof="0" dirty="0">
                <a:solidFill>
                  <a:srgbClr val="472680"/>
                </a:solidFill>
                <a:latin typeface="Greycliff Bold"/>
                <a:ea typeface="Greycliff Bold"/>
                <a:cs typeface="Greycliff Bold"/>
                <a:sym typeface="Greycliff Bold"/>
              </a:rPr>
              <a:t>Number 59 Northfield – </a:t>
            </a:r>
            <a:r>
              <a:rPr lang="en-GB" sz="1200" b="1" noProof="0" dirty="0" err="1">
                <a:solidFill>
                  <a:srgbClr val="472680"/>
                </a:solidFill>
                <a:latin typeface="Greycliff Bold"/>
                <a:ea typeface="Greycliff Bold"/>
                <a:cs typeface="Greycliff Bold"/>
                <a:sym typeface="Greycliff Bold"/>
              </a:rPr>
              <a:t>Balnagask</a:t>
            </a:r>
            <a:r>
              <a:rPr lang="en-GB" sz="1200" b="1" noProof="0" dirty="0">
                <a:solidFill>
                  <a:srgbClr val="472680"/>
                </a:solidFill>
                <a:latin typeface="Greycliff Bold"/>
                <a:ea typeface="Greycliff Bold"/>
                <a:cs typeface="Greycliff Bold"/>
                <a:sym typeface="Greycliff Bold"/>
              </a:rPr>
              <a:t> </a:t>
            </a:r>
          </a:p>
          <a:p>
            <a:pPr algn="just">
              <a:lnSpc>
                <a:spcPts val="1560"/>
              </a:lnSpc>
            </a:pPr>
            <a:r>
              <a:rPr lang="en-GB" sz="1200" noProof="0" dirty="0">
                <a:solidFill>
                  <a:srgbClr val="472680"/>
                </a:solidFill>
                <a:latin typeface="Greycliff"/>
                <a:ea typeface="Greycliff"/>
                <a:cs typeface="Greycliff"/>
                <a:sym typeface="Greycliff"/>
              </a:rPr>
              <a:t>Exit Clan car park and turn left </a:t>
            </a:r>
          </a:p>
          <a:p>
            <a:pPr algn="just">
              <a:lnSpc>
                <a:spcPts val="1560"/>
              </a:lnSpc>
            </a:pPr>
            <a:r>
              <a:rPr lang="en-GB" sz="1200" noProof="0" dirty="0">
                <a:solidFill>
                  <a:srgbClr val="472680"/>
                </a:solidFill>
                <a:latin typeface="Greycliff"/>
                <a:ea typeface="Greycliff"/>
                <a:cs typeface="Greycliff"/>
                <a:sym typeface="Greycliff"/>
              </a:rPr>
              <a:t>2-minute walk; less than 300 yards at </a:t>
            </a:r>
            <a:r>
              <a:rPr lang="en-GB" sz="1200" noProof="0" dirty="0" err="1">
                <a:solidFill>
                  <a:srgbClr val="472680"/>
                </a:solidFill>
                <a:latin typeface="Greycliff"/>
                <a:ea typeface="Greycliff"/>
                <a:cs typeface="Greycliff"/>
                <a:sym typeface="Greycliff"/>
              </a:rPr>
              <a:t>Loanhead</a:t>
            </a:r>
            <a:r>
              <a:rPr lang="en-GB" sz="1200" noProof="0" dirty="0">
                <a:solidFill>
                  <a:srgbClr val="472680"/>
                </a:solidFill>
                <a:latin typeface="Greycliff"/>
                <a:ea typeface="Greycliff"/>
                <a:cs typeface="Greycliff"/>
                <a:sym typeface="Greycliff"/>
              </a:rPr>
              <a:t> Terrace </a:t>
            </a:r>
          </a:p>
          <a:p>
            <a:pPr algn="just">
              <a:lnSpc>
                <a:spcPts val="1560"/>
              </a:lnSpc>
            </a:pPr>
            <a:r>
              <a:rPr lang="en-GB" sz="1200" noProof="0" dirty="0">
                <a:solidFill>
                  <a:srgbClr val="472680"/>
                </a:solidFill>
                <a:latin typeface="Greycliff"/>
                <a:ea typeface="Greycliff"/>
                <a:cs typeface="Greycliff"/>
                <a:sym typeface="Greycliff"/>
              </a:rPr>
              <a:t>Bus stop is on Westburn Road.  </a:t>
            </a:r>
          </a:p>
          <a:p>
            <a:pPr algn="just">
              <a:lnSpc>
                <a:spcPts val="1560"/>
              </a:lnSpc>
            </a:pPr>
            <a:r>
              <a:rPr lang="en-GB" sz="1200" noProof="0" dirty="0">
                <a:solidFill>
                  <a:srgbClr val="472680"/>
                </a:solidFill>
                <a:latin typeface="Greycliff"/>
                <a:ea typeface="Greycliff"/>
                <a:cs typeface="Greycliff"/>
                <a:sym typeface="Greycliff"/>
              </a:rPr>
              <a:t>This bus takes you to the </a:t>
            </a:r>
            <a:r>
              <a:rPr lang="en-GB" sz="1200" noProof="0" dirty="0" err="1">
                <a:solidFill>
                  <a:srgbClr val="472680"/>
                </a:solidFill>
                <a:latin typeface="Greycliff"/>
                <a:ea typeface="Greycliff"/>
                <a:cs typeface="Greycliff"/>
                <a:sym typeface="Greycliff"/>
              </a:rPr>
              <a:t>Foresterhill</a:t>
            </a:r>
            <a:r>
              <a:rPr lang="en-GB" sz="1200" noProof="0" dirty="0">
                <a:solidFill>
                  <a:srgbClr val="472680"/>
                </a:solidFill>
                <a:latin typeface="Greycliff"/>
                <a:ea typeface="Greycliff"/>
                <a:cs typeface="Greycliff"/>
                <a:sym typeface="Greycliff"/>
              </a:rPr>
              <a:t> Road stop at Aberdeen Royal Infirmary </a:t>
            </a:r>
          </a:p>
        </p:txBody>
      </p:sp>
      <p:grpSp>
        <p:nvGrpSpPr>
          <p:cNvPr id="38" name="Group 38"/>
          <p:cNvGrpSpPr/>
          <p:nvPr/>
        </p:nvGrpSpPr>
        <p:grpSpPr>
          <a:xfrm>
            <a:off x="6522308" y="9654308"/>
            <a:ext cx="563383" cy="563383"/>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40" name="TextBox 40"/>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12</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7634" y="-4631518"/>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a:off x="-3596527" y="2465643"/>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9196897">
            <a:off x="2554768" y="7133434"/>
            <a:ext cx="6333832" cy="7704556"/>
          </a:xfrm>
          <a:custGeom>
            <a:avLst/>
            <a:gdLst/>
            <a:ahLst/>
            <a:cxnLst/>
            <a:rect l="l" t="t" r="r" b="b"/>
            <a:pathLst>
              <a:path w="6333832" h="7704556">
                <a:moveTo>
                  <a:pt x="0" y="0"/>
                </a:moveTo>
                <a:lnTo>
                  <a:pt x="6333832" y="0"/>
                </a:lnTo>
                <a:lnTo>
                  <a:pt x="6333832" y="7704556"/>
                </a:lnTo>
                <a:lnTo>
                  <a:pt x="0" y="7704556"/>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607634" y="471791"/>
            <a:ext cx="6344733" cy="9748418"/>
            <a:chOff x="0" y="0"/>
            <a:chExt cx="2273809" cy="3493613"/>
          </a:xfrm>
        </p:grpSpPr>
        <p:sp>
          <p:nvSpPr>
            <p:cNvPr id="6" name="Freeform 6"/>
            <p:cNvSpPr/>
            <p:nvPr/>
          </p:nvSpPr>
          <p:spPr>
            <a:xfrm>
              <a:off x="0" y="0"/>
              <a:ext cx="2273809" cy="3493613"/>
            </a:xfrm>
            <a:custGeom>
              <a:avLst/>
              <a:gdLst/>
              <a:ahLst/>
              <a:cxnLst/>
              <a:rect l="l" t="t" r="r" b="b"/>
              <a:pathLst>
                <a:path w="2273809" h="3493613">
                  <a:moveTo>
                    <a:pt x="0" y="0"/>
                  </a:moveTo>
                  <a:lnTo>
                    <a:pt x="2273809" y="0"/>
                  </a:lnTo>
                  <a:lnTo>
                    <a:pt x="2273809" y="3493613"/>
                  </a:lnTo>
                  <a:lnTo>
                    <a:pt x="0" y="3493613"/>
                  </a:lnTo>
                  <a:close/>
                </a:path>
              </a:pathLst>
            </a:custGeom>
            <a:solidFill>
              <a:srgbClr val="FFFFFF"/>
            </a:solidFill>
          </p:spPr>
          <p:txBody>
            <a:bodyPr/>
            <a:lstStyle/>
            <a:p>
              <a:endParaRPr lang="en-GB" noProof="0" dirty="0"/>
            </a:p>
          </p:txBody>
        </p:sp>
        <p:sp>
          <p:nvSpPr>
            <p:cNvPr id="7" name="TextBox 7"/>
            <p:cNvSpPr txBox="1"/>
            <p:nvPr/>
          </p:nvSpPr>
          <p:spPr>
            <a:xfrm>
              <a:off x="0" y="-9525"/>
              <a:ext cx="2273809" cy="3503138"/>
            </a:xfrm>
            <a:prstGeom prst="rect">
              <a:avLst/>
            </a:prstGeom>
          </p:spPr>
          <p:txBody>
            <a:bodyPr lIns="50800" tIns="50800" rIns="50800" bIns="50800" rtlCol="0" anchor="ctr"/>
            <a:lstStyle/>
            <a:p>
              <a:pPr algn="ctr">
                <a:lnSpc>
                  <a:spcPts val="1560"/>
                </a:lnSpc>
              </a:pPr>
              <a:endParaRPr lang="en-GB" noProof="0" dirty="0"/>
            </a:p>
          </p:txBody>
        </p:sp>
      </p:grpSp>
      <p:sp>
        <p:nvSpPr>
          <p:cNvPr id="8" name="Freeform 8"/>
          <p:cNvSpPr/>
          <p:nvPr/>
        </p:nvSpPr>
        <p:spPr>
          <a:xfrm>
            <a:off x="4645601" y="3633000"/>
            <a:ext cx="1952049" cy="758337"/>
          </a:xfrm>
          <a:custGeom>
            <a:avLst/>
            <a:gdLst/>
            <a:ahLst/>
            <a:cxnLst/>
            <a:rect l="l" t="t" r="r" b="b"/>
            <a:pathLst>
              <a:path w="1781791" h="592733">
                <a:moveTo>
                  <a:pt x="0" y="0"/>
                </a:moveTo>
                <a:lnTo>
                  <a:pt x="1781791" y="0"/>
                </a:lnTo>
                <a:lnTo>
                  <a:pt x="1781791" y="592734"/>
                </a:lnTo>
                <a:lnTo>
                  <a:pt x="0" y="592734"/>
                </a:lnTo>
                <a:lnTo>
                  <a:pt x="0" y="0"/>
                </a:lnTo>
                <a:close/>
              </a:path>
            </a:pathLst>
          </a:custGeom>
          <a:blipFill>
            <a:blip r:embed="rId5"/>
            <a:stretch>
              <a:fillRect t="-31442" b="-37648"/>
            </a:stretch>
          </a:blipFill>
        </p:spPr>
        <p:txBody>
          <a:bodyPr/>
          <a:lstStyle/>
          <a:p>
            <a:endParaRPr lang="en-GB" noProof="0" dirty="0"/>
          </a:p>
        </p:txBody>
      </p:sp>
      <p:sp>
        <p:nvSpPr>
          <p:cNvPr id="9" name="TextBox 9"/>
          <p:cNvSpPr txBox="1"/>
          <p:nvPr/>
        </p:nvSpPr>
        <p:spPr>
          <a:xfrm>
            <a:off x="1448980" y="2179893"/>
            <a:ext cx="2092257" cy="798680"/>
          </a:xfrm>
          <a:prstGeom prst="rect">
            <a:avLst/>
          </a:prstGeom>
        </p:spPr>
        <p:txBody>
          <a:bodyPr lIns="0" tIns="0" rIns="0" bIns="0" rtlCol="0" anchor="t">
            <a:spAutoFit/>
          </a:bodyPr>
          <a:lstStyle/>
          <a:p>
            <a:pPr algn="ctr">
              <a:lnSpc>
                <a:spcPts val="1560"/>
              </a:lnSpc>
            </a:pPr>
            <a:r>
              <a:rPr lang="en-GB" sz="1200" b="1" noProof="0" dirty="0">
                <a:solidFill>
                  <a:srgbClr val="472680"/>
                </a:solidFill>
                <a:latin typeface="Greycliff Bold"/>
                <a:ea typeface="Greycliff Bold"/>
                <a:cs typeface="Greycliff Bold"/>
                <a:sym typeface="Greycliff Bold"/>
              </a:rPr>
              <a:t>Lidl </a:t>
            </a:r>
          </a:p>
          <a:p>
            <a:pPr algn="l">
              <a:lnSpc>
                <a:spcPts val="1560"/>
              </a:lnSpc>
            </a:pPr>
            <a:r>
              <a:rPr lang="en-GB" sz="1200" noProof="0" dirty="0">
                <a:solidFill>
                  <a:srgbClr val="472680"/>
                </a:solidFill>
                <a:latin typeface="Greycliff"/>
                <a:ea typeface="Greycliff"/>
                <a:cs typeface="Greycliff"/>
                <a:sym typeface="Greycliff"/>
              </a:rPr>
              <a:t>Hutcheon Street, AB25 3TB  </a:t>
            </a:r>
          </a:p>
          <a:p>
            <a:pPr algn="l">
              <a:lnSpc>
                <a:spcPts val="1560"/>
              </a:lnSpc>
            </a:pPr>
            <a:r>
              <a:rPr lang="en-GB" sz="1200" noProof="0" dirty="0">
                <a:solidFill>
                  <a:srgbClr val="472680"/>
                </a:solidFill>
                <a:latin typeface="Greycliff"/>
                <a:ea typeface="Greycliff"/>
                <a:cs typeface="Greycliff"/>
                <a:sym typeface="Greycliff"/>
              </a:rPr>
              <a:t>15/20-minute walk (downhill)  </a:t>
            </a:r>
          </a:p>
          <a:p>
            <a:pPr algn="l">
              <a:lnSpc>
                <a:spcPts val="1560"/>
              </a:lnSpc>
            </a:pPr>
            <a:r>
              <a:rPr lang="en-GB" sz="1200" noProof="0" dirty="0">
                <a:solidFill>
                  <a:srgbClr val="472680"/>
                </a:solidFill>
                <a:latin typeface="Greycliff"/>
                <a:ea typeface="Greycliff"/>
                <a:cs typeface="Greycliff"/>
                <a:sym typeface="Greycliff"/>
              </a:rPr>
              <a:t>5-minute drive. </a:t>
            </a:r>
          </a:p>
        </p:txBody>
      </p:sp>
      <p:sp>
        <p:nvSpPr>
          <p:cNvPr id="10" name="Freeform 10"/>
          <p:cNvSpPr/>
          <p:nvPr/>
        </p:nvSpPr>
        <p:spPr>
          <a:xfrm>
            <a:off x="5062370" y="1050742"/>
            <a:ext cx="948253" cy="1006104"/>
          </a:xfrm>
          <a:custGeom>
            <a:avLst/>
            <a:gdLst/>
            <a:ahLst/>
            <a:cxnLst/>
            <a:rect l="l" t="t" r="r" b="b"/>
            <a:pathLst>
              <a:path w="948253" h="1006104">
                <a:moveTo>
                  <a:pt x="0" y="0"/>
                </a:moveTo>
                <a:lnTo>
                  <a:pt x="948253" y="0"/>
                </a:lnTo>
                <a:lnTo>
                  <a:pt x="948253" y="1006104"/>
                </a:lnTo>
                <a:lnTo>
                  <a:pt x="0" y="1006104"/>
                </a:lnTo>
                <a:lnTo>
                  <a:pt x="0" y="0"/>
                </a:lnTo>
                <a:close/>
              </a:path>
            </a:pathLst>
          </a:custGeom>
          <a:blipFill>
            <a:blip r:embed="rId6"/>
            <a:stretch>
              <a:fillRect/>
            </a:stretch>
          </a:blipFill>
        </p:spPr>
        <p:txBody>
          <a:bodyPr/>
          <a:lstStyle/>
          <a:p>
            <a:endParaRPr lang="en-GB" noProof="0" dirty="0"/>
          </a:p>
        </p:txBody>
      </p:sp>
      <p:sp>
        <p:nvSpPr>
          <p:cNvPr id="11" name="Freeform 11"/>
          <p:cNvSpPr/>
          <p:nvPr/>
        </p:nvSpPr>
        <p:spPr>
          <a:xfrm>
            <a:off x="1925771" y="3357228"/>
            <a:ext cx="1135407" cy="1144277"/>
          </a:xfrm>
          <a:custGeom>
            <a:avLst/>
            <a:gdLst/>
            <a:ahLst/>
            <a:cxnLst/>
            <a:rect l="l" t="t" r="r" b="b"/>
            <a:pathLst>
              <a:path w="1135407" h="1144277">
                <a:moveTo>
                  <a:pt x="0" y="0"/>
                </a:moveTo>
                <a:lnTo>
                  <a:pt x="1135406" y="0"/>
                </a:lnTo>
                <a:lnTo>
                  <a:pt x="1135406" y="1144278"/>
                </a:lnTo>
                <a:lnTo>
                  <a:pt x="0" y="1144278"/>
                </a:lnTo>
                <a:lnTo>
                  <a:pt x="0" y="0"/>
                </a:lnTo>
                <a:close/>
              </a:path>
            </a:pathLst>
          </a:custGeom>
          <a:blipFill>
            <a:blip r:embed="rId7"/>
            <a:stretch>
              <a:fillRect/>
            </a:stretch>
          </a:blipFill>
        </p:spPr>
        <p:txBody>
          <a:bodyPr/>
          <a:lstStyle/>
          <a:p>
            <a:endParaRPr lang="en-GB" noProof="0" dirty="0"/>
          </a:p>
        </p:txBody>
      </p:sp>
      <p:sp>
        <p:nvSpPr>
          <p:cNvPr id="12" name="Freeform 12"/>
          <p:cNvSpPr/>
          <p:nvPr/>
        </p:nvSpPr>
        <p:spPr>
          <a:xfrm>
            <a:off x="1925771" y="1050742"/>
            <a:ext cx="1138676" cy="1138676"/>
          </a:xfrm>
          <a:custGeom>
            <a:avLst/>
            <a:gdLst/>
            <a:ahLst/>
            <a:cxnLst/>
            <a:rect l="l" t="t" r="r" b="b"/>
            <a:pathLst>
              <a:path w="1138676" h="1138676">
                <a:moveTo>
                  <a:pt x="0" y="0"/>
                </a:moveTo>
                <a:lnTo>
                  <a:pt x="1138675" y="0"/>
                </a:lnTo>
                <a:lnTo>
                  <a:pt x="1138675" y="1138676"/>
                </a:lnTo>
                <a:lnTo>
                  <a:pt x="0" y="1138676"/>
                </a:lnTo>
                <a:lnTo>
                  <a:pt x="0" y="0"/>
                </a:lnTo>
                <a:close/>
              </a:path>
            </a:pathLst>
          </a:custGeom>
          <a:blipFill>
            <a:blip r:embed="rId8"/>
            <a:stretch>
              <a:fillRect/>
            </a:stretch>
          </a:blipFill>
        </p:spPr>
        <p:txBody>
          <a:bodyPr/>
          <a:lstStyle/>
          <a:p>
            <a:endParaRPr lang="en-GB" noProof="0" dirty="0"/>
          </a:p>
        </p:txBody>
      </p:sp>
      <p:grpSp>
        <p:nvGrpSpPr>
          <p:cNvPr id="13" name="Group 13"/>
          <p:cNvGrpSpPr/>
          <p:nvPr/>
        </p:nvGrpSpPr>
        <p:grpSpPr>
          <a:xfrm>
            <a:off x="488736" y="9654308"/>
            <a:ext cx="563383" cy="56338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13</a:t>
              </a:r>
            </a:p>
          </p:txBody>
        </p:sp>
      </p:grpSp>
      <p:sp>
        <p:nvSpPr>
          <p:cNvPr id="16" name="Freeform 16"/>
          <p:cNvSpPr/>
          <p:nvPr/>
        </p:nvSpPr>
        <p:spPr>
          <a:xfrm>
            <a:off x="3285012" y="5714990"/>
            <a:ext cx="1414334" cy="1126163"/>
          </a:xfrm>
          <a:custGeom>
            <a:avLst/>
            <a:gdLst/>
            <a:ahLst/>
            <a:cxnLst/>
            <a:rect l="l" t="t" r="r" b="b"/>
            <a:pathLst>
              <a:path w="1414334" h="1126163">
                <a:moveTo>
                  <a:pt x="0" y="0"/>
                </a:moveTo>
                <a:lnTo>
                  <a:pt x="1414334" y="0"/>
                </a:lnTo>
                <a:lnTo>
                  <a:pt x="1414334" y="1126164"/>
                </a:lnTo>
                <a:lnTo>
                  <a:pt x="0" y="1126164"/>
                </a:lnTo>
                <a:lnTo>
                  <a:pt x="0" y="0"/>
                </a:lnTo>
                <a:close/>
              </a:path>
            </a:pathLst>
          </a:custGeom>
          <a:blipFill>
            <a:blip r:embed="rId9"/>
            <a:stretch>
              <a:fillRect/>
            </a:stretch>
          </a:blipFill>
        </p:spPr>
        <p:txBody>
          <a:bodyPr/>
          <a:lstStyle/>
          <a:p>
            <a:endParaRPr lang="en-GB" noProof="0" dirty="0"/>
          </a:p>
        </p:txBody>
      </p:sp>
      <p:sp>
        <p:nvSpPr>
          <p:cNvPr id="17" name="TextBox 17"/>
          <p:cNvSpPr txBox="1"/>
          <p:nvPr/>
        </p:nvSpPr>
        <p:spPr>
          <a:xfrm>
            <a:off x="756000" y="654555"/>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Supermarkets</a:t>
            </a:r>
          </a:p>
        </p:txBody>
      </p:sp>
      <p:sp>
        <p:nvSpPr>
          <p:cNvPr id="18" name="TextBox 18"/>
          <p:cNvSpPr txBox="1"/>
          <p:nvPr/>
        </p:nvSpPr>
        <p:spPr>
          <a:xfrm>
            <a:off x="4027104" y="4551231"/>
            <a:ext cx="2889775" cy="1003865"/>
          </a:xfrm>
          <a:prstGeom prst="rect">
            <a:avLst/>
          </a:prstGeom>
        </p:spPr>
        <p:txBody>
          <a:bodyPr lIns="0" tIns="0" rIns="0" bIns="0" rtlCol="0" anchor="t">
            <a:spAutoFit/>
          </a:bodyPr>
          <a:lstStyle/>
          <a:p>
            <a:pPr algn="ctr">
              <a:lnSpc>
                <a:spcPts val="1560"/>
              </a:lnSpc>
            </a:pPr>
            <a:r>
              <a:rPr lang="en-GB" sz="1200" b="1" noProof="0" dirty="0">
                <a:solidFill>
                  <a:srgbClr val="472680"/>
                </a:solidFill>
                <a:latin typeface="Greycliff Bold"/>
                <a:ea typeface="Greycliff Bold"/>
                <a:cs typeface="Greycliff Bold"/>
                <a:sym typeface="Greycliff Bold"/>
              </a:rPr>
              <a:t>Sainsburys      </a:t>
            </a:r>
          </a:p>
          <a:p>
            <a:pPr algn="ctr">
              <a:lnSpc>
                <a:spcPts val="1560"/>
              </a:lnSpc>
            </a:pPr>
            <a:r>
              <a:rPr lang="en-GB" sz="1200" noProof="0" dirty="0">
                <a:solidFill>
                  <a:srgbClr val="472680"/>
                </a:solidFill>
                <a:latin typeface="Greycliff"/>
                <a:ea typeface="Greycliff"/>
                <a:cs typeface="Greycliff"/>
                <a:sym typeface="Greycliff"/>
              </a:rPr>
              <a:t>Berryden Road, AB25 3SA </a:t>
            </a:r>
          </a:p>
          <a:p>
            <a:pPr algn="ctr">
              <a:lnSpc>
                <a:spcPts val="1560"/>
              </a:lnSpc>
            </a:pPr>
            <a:r>
              <a:rPr lang="en-GB" sz="1200" noProof="0" dirty="0">
                <a:solidFill>
                  <a:srgbClr val="472680"/>
                </a:solidFill>
                <a:latin typeface="Greycliff"/>
                <a:ea typeface="Greycliff"/>
                <a:cs typeface="Greycliff"/>
                <a:sym typeface="Greycliff"/>
              </a:rPr>
              <a:t>15/20-minute walk </a:t>
            </a:r>
          </a:p>
          <a:p>
            <a:pPr algn="ctr">
              <a:lnSpc>
                <a:spcPts val="1560"/>
              </a:lnSpc>
            </a:pPr>
            <a:r>
              <a:rPr lang="en-GB" sz="1200" noProof="0" dirty="0">
                <a:solidFill>
                  <a:srgbClr val="472680"/>
                </a:solidFill>
                <a:latin typeface="Greycliff"/>
                <a:ea typeface="Greycliff"/>
                <a:cs typeface="Greycliff"/>
                <a:sym typeface="Greycliff"/>
              </a:rPr>
              <a:t>5-minute drive. </a:t>
            </a:r>
          </a:p>
          <a:p>
            <a:pPr algn="ctr">
              <a:lnSpc>
                <a:spcPts val="1560"/>
              </a:lnSpc>
            </a:pPr>
            <a:r>
              <a:rPr lang="en-GB" sz="1200" noProof="0" dirty="0">
                <a:solidFill>
                  <a:srgbClr val="472680"/>
                </a:solidFill>
                <a:latin typeface="Greycliff"/>
                <a:ea typeface="Greycliff"/>
                <a:cs typeface="Greycliff"/>
                <a:sym typeface="Greycliff"/>
              </a:rPr>
              <a:t>Taxi rank outside entrance.</a:t>
            </a:r>
          </a:p>
        </p:txBody>
      </p:sp>
      <p:sp>
        <p:nvSpPr>
          <p:cNvPr id="19" name="TextBox 19"/>
          <p:cNvSpPr txBox="1"/>
          <p:nvPr/>
        </p:nvSpPr>
        <p:spPr>
          <a:xfrm>
            <a:off x="4387908" y="2171146"/>
            <a:ext cx="2297176" cy="798680"/>
          </a:xfrm>
          <a:prstGeom prst="rect">
            <a:avLst/>
          </a:prstGeom>
        </p:spPr>
        <p:txBody>
          <a:bodyPr lIns="0" tIns="0" rIns="0" bIns="0" rtlCol="0" anchor="t">
            <a:spAutoFit/>
          </a:bodyPr>
          <a:lstStyle/>
          <a:p>
            <a:pPr algn="ctr">
              <a:lnSpc>
                <a:spcPts val="1560"/>
              </a:lnSpc>
            </a:pPr>
            <a:r>
              <a:rPr lang="en-GB" sz="1200" b="1" noProof="0" dirty="0">
                <a:solidFill>
                  <a:srgbClr val="472680"/>
                </a:solidFill>
                <a:latin typeface="Greycliff Bold"/>
                <a:ea typeface="Greycliff Bold"/>
                <a:cs typeface="Greycliff Bold"/>
                <a:sym typeface="Greycliff Bold"/>
              </a:rPr>
              <a:t>Co-op </a:t>
            </a:r>
          </a:p>
          <a:p>
            <a:pPr algn="just">
              <a:lnSpc>
                <a:spcPts val="1560"/>
              </a:lnSpc>
            </a:pPr>
            <a:r>
              <a:rPr lang="en-GB" sz="1200" noProof="0" dirty="0">
                <a:solidFill>
                  <a:srgbClr val="472680"/>
                </a:solidFill>
                <a:latin typeface="Greycliff"/>
                <a:ea typeface="Greycliff"/>
                <a:cs typeface="Greycliff"/>
                <a:sym typeface="Greycliff"/>
              </a:rPr>
              <a:t>293 Rosemount Place, AB25 3TB </a:t>
            </a:r>
          </a:p>
          <a:p>
            <a:pPr algn="just">
              <a:lnSpc>
                <a:spcPts val="1560"/>
              </a:lnSpc>
            </a:pPr>
            <a:r>
              <a:rPr lang="en-GB" sz="1200" noProof="0" dirty="0">
                <a:solidFill>
                  <a:srgbClr val="472680"/>
                </a:solidFill>
                <a:latin typeface="Greycliff"/>
                <a:ea typeface="Greycliff"/>
                <a:cs typeface="Greycliff"/>
                <a:sym typeface="Greycliff"/>
              </a:rPr>
              <a:t>10/15-minute walk (uphill)  </a:t>
            </a:r>
          </a:p>
          <a:p>
            <a:pPr algn="just">
              <a:lnSpc>
                <a:spcPts val="1560"/>
              </a:lnSpc>
            </a:pPr>
            <a:r>
              <a:rPr lang="en-GB" sz="1200" noProof="0" dirty="0">
                <a:solidFill>
                  <a:srgbClr val="472680"/>
                </a:solidFill>
                <a:latin typeface="Greycliff"/>
                <a:ea typeface="Greycliff"/>
                <a:cs typeface="Greycliff"/>
                <a:sym typeface="Greycliff"/>
              </a:rPr>
              <a:t>2-minute drive (limited parking)</a:t>
            </a:r>
          </a:p>
        </p:txBody>
      </p:sp>
      <p:sp>
        <p:nvSpPr>
          <p:cNvPr id="20" name="TextBox 20"/>
          <p:cNvSpPr txBox="1"/>
          <p:nvPr/>
        </p:nvSpPr>
        <p:spPr>
          <a:xfrm>
            <a:off x="1326698" y="4551231"/>
            <a:ext cx="2333552" cy="798680"/>
          </a:xfrm>
          <a:prstGeom prst="rect">
            <a:avLst/>
          </a:prstGeom>
        </p:spPr>
        <p:txBody>
          <a:bodyPr lIns="0" tIns="0" rIns="0" bIns="0" rtlCol="0" anchor="t">
            <a:spAutoFit/>
          </a:bodyPr>
          <a:lstStyle/>
          <a:p>
            <a:pPr algn="ctr">
              <a:lnSpc>
                <a:spcPts val="1560"/>
              </a:lnSpc>
            </a:pPr>
            <a:r>
              <a:rPr lang="en-GB" sz="1200" b="1" noProof="0" dirty="0">
                <a:solidFill>
                  <a:srgbClr val="472680"/>
                </a:solidFill>
                <a:latin typeface="Greycliff Bold"/>
                <a:ea typeface="Greycliff Bold"/>
                <a:cs typeface="Greycliff Bold"/>
                <a:sym typeface="Greycliff Bold"/>
              </a:rPr>
              <a:t>Herds The Butcher </a:t>
            </a:r>
          </a:p>
          <a:p>
            <a:pPr algn="ctr">
              <a:lnSpc>
                <a:spcPts val="1560"/>
              </a:lnSpc>
            </a:pPr>
            <a:r>
              <a:rPr lang="en-GB" sz="1200" noProof="0" dirty="0">
                <a:solidFill>
                  <a:srgbClr val="472680"/>
                </a:solidFill>
                <a:latin typeface="Greycliff"/>
                <a:ea typeface="Greycliff"/>
                <a:cs typeface="Greycliff"/>
                <a:sym typeface="Greycliff"/>
              </a:rPr>
              <a:t>77 Rosemount Place, AB25 2YB </a:t>
            </a:r>
          </a:p>
          <a:p>
            <a:pPr algn="ctr">
              <a:lnSpc>
                <a:spcPts val="1560"/>
              </a:lnSpc>
            </a:pPr>
            <a:r>
              <a:rPr lang="en-GB" sz="1200" noProof="0" dirty="0">
                <a:solidFill>
                  <a:srgbClr val="472680"/>
                </a:solidFill>
                <a:latin typeface="Greycliff"/>
                <a:ea typeface="Greycliff"/>
                <a:cs typeface="Greycliff"/>
                <a:sym typeface="Greycliff"/>
              </a:rPr>
              <a:t>10/15 -minute walk (uphill)   </a:t>
            </a:r>
          </a:p>
          <a:p>
            <a:pPr algn="ctr">
              <a:lnSpc>
                <a:spcPts val="1560"/>
              </a:lnSpc>
            </a:pPr>
            <a:r>
              <a:rPr lang="en-GB" sz="1200" noProof="0" dirty="0">
                <a:solidFill>
                  <a:srgbClr val="472680"/>
                </a:solidFill>
                <a:latin typeface="Greycliff"/>
                <a:ea typeface="Greycliff"/>
                <a:cs typeface="Greycliff"/>
                <a:sym typeface="Greycliff"/>
              </a:rPr>
              <a:t>2-minute drive (limited parking)</a:t>
            </a:r>
          </a:p>
        </p:txBody>
      </p:sp>
      <p:sp>
        <p:nvSpPr>
          <p:cNvPr id="21" name="TextBox 21"/>
          <p:cNvSpPr txBox="1"/>
          <p:nvPr/>
        </p:nvSpPr>
        <p:spPr>
          <a:xfrm>
            <a:off x="2617655" y="6955454"/>
            <a:ext cx="2749049" cy="798680"/>
          </a:xfrm>
          <a:prstGeom prst="rect">
            <a:avLst/>
          </a:prstGeom>
        </p:spPr>
        <p:txBody>
          <a:bodyPr lIns="0" tIns="0" rIns="0" bIns="0" rtlCol="0" anchor="t">
            <a:spAutoFit/>
          </a:bodyPr>
          <a:lstStyle/>
          <a:p>
            <a:pPr algn="ctr">
              <a:lnSpc>
                <a:spcPts val="1560"/>
              </a:lnSpc>
            </a:pPr>
            <a:r>
              <a:rPr lang="en-GB" sz="1200" b="1" noProof="0" dirty="0">
                <a:solidFill>
                  <a:srgbClr val="472680"/>
                </a:solidFill>
                <a:latin typeface="Greycliff Bold"/>
                <a:ea typeface="Greycliff Bold"/>
                <a:cs typeface="Greycliff Bold"/>
                <a:sym typeface="Greycliff Bold"/>
              </a:rPr>
              <a:t>Delish Fish </a:t>
            </a:r>
          </a:p>
          <a:p>
            <a:pPr algn="ctr">
              <a:lnSpc>
                <a:spcPts val="1560"/>
              </a:lnSpc>
            </a:pPr>
            <a:r>
              <a:rPr lang="en-GB" sz="1200" noProof="0" dirty="0">
                <a:solidFill>
                  <a:srgbClr val="472680"/>
                </a:solidFill>
                <a:latin typeface="Greycliff"/>
                <a:ea typeface="Greycliff"/>
                <a:cs typeface="Greycliff"/>
                <a:sym typeface="Greycliff"/>
              </a:rPr>
              <a:t>66 Esslemont Avenue, AB25 1SR </a:t>
            </a:r>
          </a:p>
          <a:p>
            <a:pPr algn="ctr">
              <a:lnSpc>
                <a:spcPts val="1560"/>
              </a:lnSpc>
            </a:pPr>
            <a:r>
              <a:rPr lang="en-GB" sz="1200" noProof="0" dirty="0">
                <a:solidFill>
                  <a:srgbClr val="472680"/>
                </a:solidFill>
                <a:latin typeface="Greycliff"/>
                <a:ea typeface="Greycliff"/>
                <a:cs typeface="Greycliff"/>
                <a:sym typeface="Greycliff"/>
              </a:rPr>
              <a:t>15/20-minute walk (uphill)</a:t>
            </a:r>
          </a:p>
          <a:p>
            <a:pPr algn="ctr">
              <a:lnSpc>
                <a:spcPts val="1560"/>
              </a:lnSpc>
            </a:pPr>
            <a:r>
              <a:rPr lang="en-GB" sz="1200" noProof="0" dirty="0">
                <a:solidFill>
                  <a:srgbClr val="472680"/>
                </a:solidFill>
                <a:latin typeface="Greycliff"/>
                <a:ea typeface="Greycliff"/>
                <a:cs typeface="Greycliff"/>
                <a:sym typeface="Greycliff"/>
              </a:rPr>
              <a:t>5-minute drive (limited parking)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0592" y="834075"/>
            <a:ext cx="1079155" cy="1052316"/>
          </a:xfrm>
          <a:custGeom>
            <a:avLst/>
            <a:gdLst/>
            <a:ahLst/>
            <a:cxnLst/>
            <a:rect l="l" t="t" r="r" b="b"/>
            <a:pathLst>
              <a:path w="1079155" h="1052316">
                <a:moveTo>
                  <a:pt x="0" y="0"/>
                </a:moveTo>
                <a:lnTo>
                  <a:pt x="1079155" y="0"/>
                </a:lnTo>
                <a:lnTo>
                  <a:pt x="1079155" y="1052317"/>
                </a:lnTo>
                <a:lnTo>
                  <a:pt x="0" y="1052317"/>
                </a:lnTo>
                <a:lnTo>
                  <a:pt x="0" y="0"/>
                </a:lnTo>
                <a:close/>
              </a:path>
            </a:pathLst>
          </a:custGeom>
          <a:blipFill>
            <a:blip r:embed="rId2"/>
            <a:stretch>
              <a:fillRect l="-33368" t="-32789" r="-34032" b="-33731"/>
            </a:stretch>
          </a:blipFill>
        </p:spPr>
        <p:txBody>
          <a:bodyPr/>
          <a:lstStyle/>
          <a:p>
            <a:endParaRPr lang="en-GB" noProof="0" dirty="0"/>
          </a:p>
        </p:txBody>
      </p:sp>
      <p:sp>
        <p:nvSpPr>
          <p:cNvPr id="3" name="Freeform 3"/>
          <p:cNvSpPr/>
          <p:nvPr/>
        </p:nvSpPr>
        <p:spPr>
          <a:xfrm>
            <a:off x="3116005" y="843310"/>
            <a:ext cx="992576" cy="1052316"/>
          </a:xfrm>
          <a:custGeom>
            <a:avLst/>
            <a:gdLst/>
            <a:ahLst/>
            <a:cxnLst/>
            <a:rect l="l" t="t" r="r" b="b"/>
            <a:pathLst>
              <a:path w="992576" h="1052316">
                <a:moveTo>
                  <a:pt x="0" y="0"/>
                </a:moveTo>
                <a:lnTo>
                  <a:pt x="992576" y="0"/>
                </a:lnTo>
                <a:lnTo>
                  <a:pt x="992576" y="1052317"/>
                </a:lnTo>
                <a:lnTo>
                  <a:pt x="0" y="1052317"/>
                </a:lnTo>
                <a:lnTo>
                  <a:pt x="0" y="0"/>
                </a:lnTo>
                <a:close/>
              </a:path>
            </a:pathLst>
          </a:custGeom>
          <a:blipFill>
            <a:blip r:embed="rId3"/>
            <a:stretch>
              <a:fillRect l="-31431" t="-27964" r="-30539" b="-24810"/>
            </a:stretch>
          </a:blipFill>
        </p:spPr>
        <p:txBody>
          <a:bodyPr/>
          <a:lstStyle/>
          <a:p>
            <a:endParaRPr lang="en-GB" noProof="0" dirty="0"/>
          </a:p>
        </p:txBody>
      </p:sp>
      <p:sp>
        <p:nvSpPr>
          <p:cNvPr id="4" name="Freeform 4"/>
          <p:cNvSpPr/>
          <p:nvPr/>
        </p:nvSpPr>
        <p:spPr>
          <a:xfrm>
            <a:off x="5184981" y="748386"/>
            <a:ext cx="1150951" cy="1138005"/>
          </a:xfrm>
          <a:custGeom>
            <a:avLst/>
            <a:gdLst/>
            <a:ahLst/>
            <a:cxnLst/>
            <a:rect l="l" t="t" r="r" b="b"/>
            <a:pathLst>
              <a:path w="1150951" h="1138005">
                <a:moveTo>
                  <a:pt x="0" y="0"/>
                </a:moveTo>
                <a:lnTo>
                  <a:pt x="1150950" y="0"/>
                </a:lnTo>
                <a:lnTo>
                  <a:pt x="1150950" y="1138005"/>
                </a:lnTo>
                <a:lnTo>
                  <a:pt x="0" y="1138005"/>
                </a:lnTo>
                <a:lnTo>
                  <a:pt x="0" y="0"/>
                </a:lnTo>
                <a:close/>
              </a:path>
            </a:pathLst>
          </a:custGeom>
          <a:blipFill>
            <a:blip r:embed="rId4"/>
            <a:stretch>
              <a:fillRect l="-80761" t="-18877" r="-80043" b="-19603"/>
            </a:stretch>
          </a:blipFill>
        </p:spPr>
        <p:txBody>
          <a:bodyPr/>
          <a:lstStyle/>
          <a:p>
            <a:endParaRPr lang="en-GB" noProof="0" dirty="0"/>
          </a:p>
        </p:txBody>
      </p:sp>
      <p:sp>
        <p:nvSpPr>
          <p:cNvPr id="5" name="TextBox 5"/>
          <p:cNvSpPr txBox="1"/>
          <p:nvPr/>
        </p:nvSpPr>
        <p:spPr>
          <a:xfrm>
            <a:off x="1852149" y="317345"/>
            <a:ext cx="3520288" cy="253018"/>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Apps and Websites</a:t>
            </a:r>
          </a:p>
        </p:txBody>
      </p:sp>
      <p:sp>
        <p:nvSpPr>
          <p:cNvPr id="6" name="TextBox 6"/>
          <p:cNvSpPr txBox="1"/>
          <p:nvPr/>
        </p:nvSpPr>
        <p:spPr>
          <a:xfrm>
            <a:off x="733628" y="1919119"/>
            <a:ext cx="1614730" cy="184785"/>
          </a:xfrm>
          <a:prstGeom prst="rect">
            <a:avLst/>
          </a:prstGeom>
        </p:spPr>
        <p:txBody>
          <a:bodyPr lIns="0" tIns="0" rIns="0" bIns="0" rtlCol="0" anchor="t">
            <a:spAutoFit/>
          </a:bodyPr>
          <a:lstStyle/>
          <a:p>
            <a:pPr algn="ctr">
              <a:lnSpc>
                <a:spcPts val="1560"/>
              </a:lnSpc>
            </a:pPr>
            <a:r>
              <a:rPr lang="en-GB" sz="1200" noProof="0" dirty="0">
                <a:solidFill>
                  <a:srgbClr val="472680"/>
                </a:solidFill>
                <a:latin typeface="Greycliff"/>
                <a:ea typeface="Greycliff"/>
                <a:cs typeface="Greycliff"/>
                <a:sym typeface="Greycliff"/>
              </a:rPr>
              <a:t>www.deliveroo.co.uk</a:t>
            </a:r>
          </a:p>
        </p:txBody>
      </p:sp>
      <p:sp>
        <p:nvSpPr>
          <p:cNvPr id="7" name="TextBox 7"/>
          <p:cNvSpPr txBox="1"/>
          <p:nvPr/>
        </p:nvSpPr>
        <p:spPr>
          <a:xfrm>
            <a:off x="742680" y="2323890"/>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Takeaways</a:t>
            </a:r>
          </a:p>
        </p:txBody>
      </p:sp>
      <p:sp>
        <p:nvSpPr>
          <p:cNvPr id="8" name="TextBox 8"/>
          <p:cNvSpPr txBox="1"/>
          <p:nvPr/>
        </p:nvSpPr>
        <p:spPr>
          <a:xfrm>
            <a:off x="742680" y="2750417"/>
            <a:ext cx="2527712" cy="170878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Curry Mount Indian  </a:t>
            </a:r>
            <a:r>
              <a:rPr lang="en-GB" sz="1200" noProof="0" dirty="0">
                <a:solidFill>
                  <a:srgbClr val="472680"/>
                </a:solidFill>
                <a:latin typeface="Greycliff"/>
                <a:ea typeface="Greycliff"/>
                <a:cs typeface="Greycliff"/>
                <a:sym typeface="Greycliff"/>
              </a:rPr>
              <a:t> </a:t>
            </a:r>
          </a:p>
          <a:p>
            <a:pPr algn="just">
              <a:lnSpc>
                <a:spcPts val="1560"/>
              </a:lnSpc>
            </a:pPr>
            <a:r>
              <a:rPr lang="en-GB" sz="1200" noProof="0" dirty="0">
                <a:solidFill>
                  <a:srgbClr val="472680"/>
                </a:solidFill>
                <a:latin typeface="Greycliff"/>
                <a:ea typeface="Greycliff"/>
                <a:cs typeface="Greycliff"/>
                <a:sym typeface="Greycliff"/>
              </a:rPr>
              <a:t>112 Rosemount Place, AB25 2YW  </a:t>
            </a:r>
          </a:p>
          <a:p>
            <a:pPr algn="just">
              <a:lnSpc>
                <a:spcPts val="1560"/>
              </a:lnSpc>
            </a:pPr>
            <a:r>
              <a:rPr lang="en-GB" sz="1200" noProof="0" dirty="0">
                <a:solidFill>
                  <a:srgbClr val="472680"/>
                </a:solidFill>
                <a:latin typeface="Greycliff"/>
                <a:ea typeface="Greycliff"/>
                <a:cs typeface="Greycliff"/>
                <a:sym typeface="Greycliff"/>
              </a:rPr>
              <a:t>Open daily: 4.15pm - 10.00pm</a:t>
            </a:r>
          </a:p>
          <a:p>
            <a:pPr algn="just">
              <a:lnSpc>
                <a:spcPts val="1560"/>
              </a:lnSpc>
            </a:pPr>
            <a:r>
              <a:rPr lang="en-GB" sz="1200" noProof="0" dirty="0">
                <a:solidFill>
                  <a:srgbClr val="472680"/>
                </a:solidFill>
                <a:latin typeface="Greycliff"/>
                <a:ea typeface="Greycliff"/>
                <a:cs typeface="Greycliff"/>
                <a:sym typeface="Greycliff"/>
              </a:rPr>
              <a:t>01224 626020 </a:t>
            </a:r>
          </a:p>
          <a:p>
            <a:pPr algn="just">
              <a:lnSpc>
                <a:spcPts val="1560"/>
              </a:lnSpc>
            </a:pPr>
            <a:r>
              <a:rPr lang="en-GB" sz="1200" noProof="0" dirty="0">
                <a:solidFill>
                  <a:srgbClr val="472680"/>
                </a:solidFill>
                <a:latin typeface="Greycliff"/>
                <a:ea typeface="Greycliff"/>
                <a:cs typeface="Greycliff"/>
                <a:sym typeface="Greycliff"/>
              </a:rPr>
              <a:t>   </a:t>
            </a:r>
          </a:p>
          <a:p>
            <a:pPr algn="just">
              <a:lnSpc>
                <a:spcPts val="1560"/>
              </a:lnSpc>
            </a:pPr>
            <a:r>
              <a:rPr lang="en-GB" sz="1200" b="1" noProof="0" dirty="0">
                <a:solidFill>
                  <a:srgbClr val="472680"/>
                </a:solidFill>
                <a:latin typeface="Greycliff Bold"/>
                <a:ea typeface="Greycliff Bold"/>
                <a:cs typeface="Greycliff Bold"/>
                <a:sym typeface="Greycliff Bold"/>
              </a:rPr>
              <a:t>Panda Valley Chinese </a:t>
            </a:r>
            <a:r>
              <a:rPr lang="en-GB" sz="1200" noProof="0" dirty="0">
                <a:solidFill>
                  <a:srgbClr val="472680"/>
                </a:solidFill>
                <a:latin typeface="Greycliff"/>
                <a:ea typeface="Greycliff"/>
                <a:cs typeface="Greycliff"/>
                <a:sym typeface="Greycliff"/>
              </a:rPr>
              <a:t> </a:t>
            </a:r>
          </a:p>
          <a:p>
            <a:pPr algn="just">
              <a:lnSpc>
                <a:spcPts val="1560"/>
              </a:lnSpc>
            </a:pPr>
            <a:r>
              <a:rPr lang="en-GB" sz="1200" noProof="0" dirty="0">
                <a:solidFill>
                  <a:srgbClr val="472680"/>
                </a:solidFill>
                <a:latin typeface="Greycliff"/>
                <a:ea typeface="Greycliff"/>
                <a:cs typeface="Greycliff"/>
                <a:sym typeface="Greycliff"/>
              </a:rPr>
              <a:t>114 Rosemount Place, AB25 2YW  </a:t>
            </a:r>
          </a:p>
          <a:p>
            <a:pPr algn="just">
              <a:lnSpc>
                <a:spcPts val="1560"/>
              </a:lnSpc>
            </a:pPr>
            <a:r>
              <a:rPr lang="en-GB" sz="1200" noProof="0" dirty="0">
                <a:solidFill>
                  <a:srgbClr val="472680"/>
                </a:solidFill>
                <a:latin typeface="Greycliff"/>
                <a:ea typeface="Greycliff"/>
                <a:cs typeface="Greycliff"/>
                <a:sym typeface="Greycliff"/>
              </a:rPr>
              <a:t>Open Wed-Sun: 5.00pm - 10.30pm   </a:t>
            </a:r>
          </a:p>
          <a:p>
            <a:pPr algn="just">
              <a:lnSpc>
                <a:spcPts val="1560"/>
              </a:lnSpc>
            </a:pPr>
            <a:r>
              <a:rPr lang="en-GB" sz="1200" noProof="0" dirty="0">
                <a:solidFill>
                  <a:srgbClr val="472680"/>
                </a:solidFill>
                <a:latin typeface="Greycliff"/>
                <a:ea typeface="Greycliff"/>
                <a:cs typeface="Greycliff"/>
                <a:sym typeface="Greycliff"/>
              </a:rPr>
              <a:t>01224 630691 </a:t>
            </a:r>
          </a:p>
        </p:txBody>
      </p:sp>
      <p:sp>
        <p:nvSpPr>
          <p:cNvPr id="9" name="TextBox 9"/>
          <p:cNvSpPr txBox="1"/>
          <p:nvPr/>
        </p:nvSpPr>
        <p:spPr>
          <a:xfrm>
            <a:off x="756000" y="4978767"/>
            <a:ext cx="6048000" cy="253018"/>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Places to Eat</a:t>
            </a:r>
          </a:p>
        </p:txBody>
      </p:sp>
      <p:sp>
        <p:nvSpPr>
          <p:cNvPr id="10" name="TextBox 10"/>
          <p:cNvSpPr txBox="1"/>
          <p:nvPr/>
        </p:nvSpPr>
        <p:spPr>
          <a:xfrm>
            <a:off x="756000" y="5346700"/>
            <a:ext cx="3024000" cy="3876446"/>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Milton on the Corner</a:t>
            </a:r>
          </a:p>
          <a:p>
            <a:pPr algn="l">
              <a:lnSpc>
                <a:spcPts val="1560"/>
              </a:lnSpc>
            </a:pPr>
            <a:r>
              <a:rPr lang="en-GB" sz="1200" noProof="0" dirty="0">
                <a:solidFill>
                  <a:srgbClr val="472680"/>
                </a:solidFill>
                <a:latin typeface="Greycliff"/>
                <a:ea typeface="Greycliff"/>
                <a:cs typeface="Greycliff"/>
                <a:sym typeface="Greycliff"/>
              </a:rPr>
              <a:t>1 </a:t>
            </a:r>
            <a:r>
              <a:rPr lang="en-GB" sz="1200" noProof="0" dirty="0" err="1">
                <a:solidFill>
                  <a:srgbClr val="472680"/>
                </a:solidFill>
                <a:latin typeface="Greycliff"/>
                <a:ea typeface="Greycliff"/>
                <a:cs typeface="Greycliff"/>
                <a:sym typeface="Greycliff"/>
              </a:rPr>
              <a:t>Midstocket</a:t>
            </a:r>
            <a:r>
              <a:rPr lang="en-GB" sz="1200" noProof="0" dirty="0">
                <a:solidFill>
                  <a:srgbClr val="472680"/>
                </a:solidFill>
                <a:latin typeface="Greycliff"/>
                <a:ea typeface="Greycliff"/>
                <a:cs typeface="Greycliff"/>
                <a:sym typeface="Greycliff"/>
              </a:rPr>
              <a:t> Road, AB15 5NE </a:t>
            </a:r>
          </a:p>
          <a:p>
            <a:pPr algn="l">
              <a:lnSpc>
                <a:spcPts val="1560"/>
              </a:lnSpc>
            </a:pPr>
            <a:r>
              <a:rPr lang="en-GB" sz="1200" noProof="0" dirty="0">
                <a:solidFill>
                  <a:srgbClr val="472680"/>
                </a:solidFill>
                <a:latin typeface="Greycliff"/>
                <a:ea typeface="Greycliff"/>
                <a:cs typeface="Greycliff"/>
                <a:sym typeface="Greycliff"/>
              </a:rPr>
              <a:t>10-minute walk (uphill) | 4-minute drive Limited parking</a:t>
            </a:r>
          </a:p>
          <a:p>
            <a:pPr algn="l">
              <a:lnSpc>
                <a:spcPts val="1560"/>
              </a:lnSpc>
            </a:pPr>
            <a:r>
              <a:rPr lang="en-GB" sz="1200" noProof="0" dirty="0">
                <a:solidFill>
                  <a:srgbClr val="472680"/>
                </a:solidFill>
                <a:latin typeface="Greycliff"/>
                <a:ea typeface="Greycliff"/>
                <a:cs typeface="Greycliff"/>
                <a:sym typeface="Greycliff"/>
              </a:rPr>
              <a:t>Open 12.00pm - 11.00pm (closed Mondays)</a:t>
            </a:r>
          </a:p>
          <a:p>
            <a:pPr algn="l">
              <a:lnSpc>
                <a:spcPts val="1560"/>
              </a:lnSpc>
            </a:pPr>
            <a:r>
              <a:rPr lang="en-GB" sz="1200" noProof="0" dirty="0">
                <a:solidFill>
                  <a:srgbClr val="472680"/>
                </a:solidFill>
                <a:latin typeface="Greycliff"/>
                <a:ea typeface="Greycliff"/>
                <a:cs typeface="Greycliff"/>
                <a:sym typeface="Greycliff"/>
              </a:rPr>
              <a:t>Booking recommended: 01224 977896  </a:t>
            </a:r>
          </a:p>
          <a:p>
            <a:pPr algn="just">
              <a:lnSpc>
                <a:spcPts val="1560"/>
              </a:lnSpc>
            </a:pPr>
            <a:r>
              <a:rPr lang="en-GB" sz="1200" noProof="0" dirty="0">
                <a:solidFill>
                  <a:srgbClr val="472680"/>
                </a:solidFill>
                <a:latin typeface="Greycliff"/>
                <a:ea typeface="Greycliff"/>
                <a:cs typeface="Greycliff"/>
                <a:sym typeface="Greycliff"/>
              </a:rPr>
              <a:t>   </a:t>
            </a:r>
          </a:p>
          <a:p>
            <a:pPr algn="l">
              <a:lnSpc>
                <a:spcPts val="1560"/>
              </a:lnSpc>
            </a:pPr>
            <a:r>
              <a:rPr lang="en-GB" sz="1200" b="1" noProof="0" dirty="0">
                <a:solidFill>
                  <a:srgbClr val="472680"/>
                </a:solidFill>
                <a:latin typeface="Greycliff Bold"/>
                <a:ea typeface="Greycliff Bold"/>
                <a:cs typeface="Greycliff Bold"/>
                <a:sym typeface="Greycliff Bold"/>
              </a:rPr>
              <a:t>Koi Thai Restaurant  </a:t>
            </a:r>
          </a:p>
          <a:p>
            <a:pPr algn="l">
              <a:lnSpc>
                <a:spcPts val="1560"/>
              </a:lnSpc>
            </a:pPr>
            <a:r>
              <a:rPr lang="en-GB" sz="1200" noProof="0" dirty="0">
                <a:solidFill>
                  <a:srgbClr val="472680"/>
                </a:solidFill>
                <a:latin typeface="Greycliff"/>
                <a:ea typeface="Greycliff"/>
                <a:cs typeface="Greycliff"/>
                <a:sym typeface="Greycliff"/>
              </a:rPr>
              <a:t>104-106 Rosemount Place, AB25 2XN  </a:t>
            </a:r>
          </a:p>
          <a:p>
            <a:pPr algn="l">
              <a:lnSpc>
                <a:spcPts val="1560"/>
              </a:lnSpc>
            </a:pPr>
            <a:r>
              <a:rPr lang="en-GB" sz="1200" noProof="0" dirty="0">
                <a:solidFill>
                  <a:srgbClr val="472680"/>
                </a:solidFill>
                <a:latin typeface="Greycliff"/>
                <a:ea typeface="Greycliff"/>
                <a:cs typeface="Greycliff"/>
                <a:sym typeface="Greycliff"/>
              </a:rPr>
              <a:t>10-minute walk | 5-minute drive (paid street parking)</a:t>
            </a:r>
          </a:p>
          <a:p>
            <a:pPr algn="l">
              <a:lnSpc>
                <a:spcPts val="1560"/>
              </a:lnSpc>
            </a:pPr>
            <a:r>
              <a:rPr lang="en-GB" sz="1200" noProof="0" dirty="0">
                <a:solidFill>
                  <a:srgbClr val="472680"/>
                </a:solidFill>
                <a:latin typeface="Greycliff"/>
                <a:ea typeface="Greycliff"/>
                <a:cs typeface="Greycliff"/>
                <a:sym typeface="Greycliff"/>
              </a:rPr>
              <a:t>Open 5.00pm - 10.00pm (closed Tuesdays) </a:t>
            </a:r>
          </a:p>
          <a:p>
            <a:pPr algn="l">
              <a:lnSpc>
                <a:spcPts val="1560"/>
              </a:lnSpc>
            </a:pPr>
            <a:r>
              <a:rPr lang="en-GB" sz="1200" noProof="0" dirty="0">
                <a:solidFill>
                  <a:srgbClr val="472680"/>
                </a:solidFill>
                <a:latin typeface="Greycliff"/>
                <a:ea typeface="Greycliff"/>
                <a:cs typeface="Greycliff"/>
                <a:sym typeface="Greycliff"/>
              </a:rPr>
              <a:t>Booking recommended: 01224 478900 </a:t>
            </a:r>
          </a:p>
          <a:p>
            <a:pPr algn="l">
              <a:lnSpc>
                <a:spcPts val="1560"/>
              </a:lnSpc>
            </a:pPr>
            <a:endParaRPr lang="en-GB" sz="1200" noProof="0" dirty="0">
              <a:solidFill>
                <a:srgbClr val="472680"/>
              </a:solidFill>
              <a:latin typeface="Greycliff"/>
              <a:ea typeface="Greycliff"/>
              <a:cs typeface="Greycliff"/>
              <a:sym typeface="Greycliff"/>
            </a:endParaRPr>
          </a:p>
          <a:p>
            <a:pPr algn="l">
              <a:lnSpc>
                <a:spcPts val="1560"/>
              </a:lnSpc>
            </a:pPr>
            <a:r>
              <a:rPr lang="en-GB" sz="1200" b="1" noProof="0" dirty="0">
                <a:solidFill>
                  <a:srgbClr val="472680"/>
                </a:solidFill>
                <a:latin typeface="Greycliff Bold"/>
                <a:ea typeface="Greycliff Bold"/>
                <a:cs typeface="Greycliff Bold"/>
                <a:sym typeface="Greycliff Bold"/>
              </a:rPr>
              <a:t>Bagel Society</a:t>
            </a:r>
          </a:p>
          <a:p>
            <a:pPr algn="l">
              <a:lnSpc>
                <a:spcPts val="1560"/>
              </a:lnSpc>
            </a:pPr>
            <a:r>
              <a:rPr lang="en-GB" sz="1200" noProof="0" dirty="0">
                <a:solidFill>
                  <a:srgbClr val="472680"/>
                </a:solidFill>
                <a:latin typeface="Greycliff"/>
                <a:ea typeface="Greycliff"/>
                <a:cs typeface="Greycliff"/>
                <a:sym typeface="Greycliff"/>
              </a:rPr>
              <a:t>68 Rosemount Place, AB25 2XJ </a:t>
            </a:r>
          </a:p>
          <a:p>
            <a:pPr algn="l">
              <a:lnSpc>
                <a:spcPts val="1560"/>
              </a:lnSpc>
            </a:pPr>
            <a:r>
              <a:rPr lang="en-GB" sz="1200" noProof="0" dirty="0">
                <a:solidFill>
                  <a:srgbClr val="472680"/>
                </a:solidFill>
                <a:latin typeface="Greycliff"/>
                <a:ea typeface="Greycliff"/>
                <a:cs typeface="Greycliff"/>
                <a:sym typeface="Greycliff"/>
              </a:rPr>
              <a:t>15-minute walk | 5-minute drive (limited parking) </a:t>
            </a:r>
          </a:p>
          <a:p>
            <a:pPr algn="l">
              <a:lnSpc>
                <a:spcPts val="1560"/>
              </a:lnSpc>
            </a:pPr>
            <a:r>
              <a:rPr lang="en-GB" sz="1200" noProof="0" dirty="0">
                <a:solidFill>
                  <a:srgbClr val="472680"/>
                </a:solidFill>
                <a:latin typeface="Greycliff"/>
                <a:ea typeface="Greycliff"/>
                <a:cs typeface="Greycliff"/>
                <a:sym typeface="Greycliff"/>
              </a:rPr>
              <a:t>Open daily 8.00am - 4.00pm. </a:t>
            </a:r>
          </a:p>
        </p:txBody>
      </p:sp>
      <p:sp>
        <p:nvSpPr>
          <p:cNvPr id="11" name="TextBox 11"/>
          <p:cNvSpPr txBox="1"/>
          <p:nvPr/>
        </p:nvSpPr>
        <p:spPr>
          <a:xfrm>
            <a:off x="3939702" y="5346700"/>
            <a:ext cx="3024000" cy="3876446"/>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Corner Tree Café  </a:t>
            </a:r>
          </a:p>
          <a:p>
            <a:pPr algn="just">
              <a:lnSpc>
                <a:spcPts val="1560"/>
              </a:lnSpc>
            </a:pPr>
            <a:r>
              <a:rPr lang="en-GB" sz="1200" noProof="0" dirty="0">
                <a:solidFill>
                  <a:srgbClr val="472680"/>
                </a:solidFill>
                <a:latin typeface="Greycliff"/>
                <a:ea typeface="Greycliff"/>
                <a:cs typeface="Greycliff"/>
                <a:sym typeface="Greycliff"/>
              </a:rPr>
              <a:t>3 Whitehall Road, AB25 2PP  </a:t>
            </a:r>
          </a:p>
          <a:p>
            <a:pPr algn="just">
              <a:lnSpc>
                <a:spcPts val="1560"/>
              </a:lnSpc>
            </a:pPr>
            <a:r>
              <a:rPr lang="en-GB" sz="1200" noProof="0" dirty="0">
                <a:solidFill>
                  <a:srgbClr val="472680"/>
                </a:solidFill>
                <a:latin typeface="Greycliff"/>
                <a:ea typeface="Greycliff"/>
                <a:cs typeface="Greycliff"/>
                <a:sym typeface="Greycliff"/>
              </a:rPr>
              <a:t>20-minute walk | 5-minute drive (paid street parking)</a:t>
            </a:r>
          </a:p>
          <a:p>
            <a:pPr algn="just">
              <a:lnSpc>
                <a:spcPts val="1560"/>
              </a:lnSpc>
            </a:pPr>
            <a:r>
              <a:rPr lang="en-GB" sz="1200" noProof="0" dirty="0">
                <a:solidFill>
                  <a:srgbClr val="472680"/>
                </a:solidFill>
                <a:latin typeface="Greycliff"/>
                <a:ea typeface="Greycliff"/>
                <a:cs typeface="Greycliff"/>
                <a:sym typeface="Greycliff"/>
              </a:rPr>
              <a:t>Open daily 8.30am - 4.30pm</a:t>
            </a:r>
          </a:p>
          <a:p>
            <a:pPr algn="just">
              <a:lnSpc>
                <a:spcPts val="1560"/>
              </a:lnSpc>
            </a:pPr>
            <a:r>
              <a:rPr lang="en-GB" sz="1200" noProof="0" dirty="0">
                <a:solidFill>
                  <a:srgbClr val="472680"/>
                </a:solidFill>
                <a:latin typeface="Greycliff"/>
                <a:ea typeface="Greycliff"/>
                <a:cs typeface="Greycliff"/>
                <a:sym typeface="Greycliff"/>
              </a:rPr>
              <a:t>Booking recommended: 01224 642442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Fearless Coffee </a:t>
            </a:r>
          </a:p>
          <a:p>
            <a:pPr algn="just">
              <a:lnSpc>
                <a:spcPts val="1560"/>
              </a:lnSpc>
            </a:pPr>
            <a:r>
              <a:rPr lang="en-GB" sz="1200" noProof="0" dirty="0">
                <a:solidFill>
                  <a:srgbClr val="472680"/>
                </a:solidFill>
                <a:latin typeface="Greycliff"/>
                <a:ea typeface="Greycliff"/>
                <a:cs typeface="Greycliff"/>
                <a:sym typeface="Greycliff"/>
              </a:rPr>
              <a:t>213 Rosemount Pl, AB25 2XS </a:t>
            </a:r>
          </a:p>
          <a:p>
            <a:pPr algn="just">
              <a:lnSpc>
                <a:spcPts val="1560"/>
              </a:lnSpc>
            </a:pPr>
            <a:r>
              <a:rPr lang="en-GB" sz="1200" noProof="0" dirty="0">
                <a:solidFill>
                  <a:srgbClr val="472680"/>
                </a:solidFill>
                <a:latin typeface="Greycliff"/>
                <a:ea typeface="Greycliff"/>
                <a:cs typeface="Greycliff"/>
                <a:sym typeface="Greycliff"/>
              </a:rPr>
              <a:t>10-minute Walk | 5-minute drive (paid street parking)</a:t>
            </a:r>
          </a:p>
          <a:p>
            <a:pPr algn="just">
              <a:lnSpc>
                <a:spcPts val="1560"/>
              </a:lnSpc>
            </a:pPr>
            <a:r>
              <a:rPr lang="en-GB" sz="1200" noProof="0" dirty="0">
                <a:solidFill>
                  <a:srgbClr val="472680"/>
                </a:solidFill>
                <a:latin typeface="Greycliff"/>
                <a:ea typeface="Greycliff"/>
                <a:cs typeface="Greycliff"/>
                <a:sym typeface="Greycliff"/>
              </a:rPr>
              <a:t>Open  daily 8.30am - 5.00pm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endParaRPr lang="en-GB" sz="1200" b="1" noProof="0" dirty="0">
              <a:solidFill>
                <a:srgbClr val="472680"/>
              </a:solidFill>
              <a:latin typeface="Greycliff Bold"/>
              <a:ea typeface="Greycliff Bold"/>
              <a:cs typeface="Greycliff Bold"/>
              <a:sym typeface="Greycliff Bold"/>
            </a:endParaRPr>
          </a:p>
          <a:p>
            <a:pPr algn="just">
              <a:lnSpc>
                <a:spcPts val="1560"/>
              </a:lnSpc>
            </a:pPr>
            <a:r>
              <a:rPr lang="en-GB" sz="1200" b="1" noProof="0" dirty="0">
                <a:solidFill>
                  <a:srgbClr val="472680"/>
                </a:solidFill>
                <a:latin typeface="Greycliff Bold"/>
                <a:ea typeface="Greycliff Bold"/>
                <a:cs typeface="Greycliff Bold"/>
                <a:sym typeface="Greycliff Bold"/>
              </a:rPr>
              <a:t>The Cult of Coffee</a:t>
            </a:r>
          </a:p>
          <a:p>
            <a:pPr algn="just">
              <a:lnSpc>
                <a:spcPts val="1560"/>
              </a:lnSpc>
            </a:pPr>
            <a:r>
              <a:rPr lang="en-GB" sz="1200" noProof="0" dirty="0">
                <a:solidFill>
                  <a:srgbClr val="472680"/>
                </a:solidFill>
                <a:latin typeface="Greycliff"/>
                <a:ea typeface="Greycliff"/>
                <a:cs typeface="Greycliff"/>
                <a:sym typeface="Greycliff"/>
              </a:rPr>
              <a:t>28 Esslemont Avenue, AB25 1SN </a:t>
            </a:r>
          </a:p>
          <a:p>
            <a:pPr algn="just">
              <a:lnSpc>
                <a:spcPts val="1560"/>
              </a:lnSpc>
            </a:pPr>
            <a:r>
              <a:rPr lang="en-GB" sz="1200" noProof="0" dirty="0">
                <a:solidFill>
                  <a:srgbClr val="472680"/>
                </a:solidFill>
                <a:latin typeface="Greycliff"/>
                <a:ea typeface="Greycliff"/>
                <a:cs typeface="Greycliff"/>
                <a:sym typeface="Greycliff"/>
              </a:rPr>
              <a:t>20-minute Walk | 7-minute drive (limited parking) </a:t>
            </a:r>
          </a:p>
          <a:p>
            <a:pPr algn="just">
              <a:lnSpc>
                <a:spcPts val="1560"/>
              </a:lnSpc>
            </a:pPr>
            <a:r>
              <a:rPr lang="en-GB" sz="1200" noProof="0" dirty="0">
                <a:solidFill>
                  <a:srgbClr val="472680"/>
                </a:solidFill>
                <a:latin typeface="Greycliff"/>
                <a:ea typeface="Greycliff"/>
                <a:cs typeface="Greycliff"/>
                <a:sym typeface="Greycliff"/>
              </a:rPr>
              <a:t>Open daily 8.30am - 5.00pm </a:t>
            </a:r>
          </a:p>
        </p:txBody>
      </p:sp>
      <p:sp>
        <p:nvSpPr>
          <p:cNvPr id="12" name="TextBox 12"/>
          <p:cNvSpPr txBox="1"/>
          <p:nvPr/>
        </p:nvSpPr>
        <p:spPr>
          <a:xfrm>
            <a:off x="2797718" y="1928354"/>
            <a:ext cx="1614730" cy="184785"/>
          </a:xfrm>
          <a:prstGeom prst="rect">
            <a:avLst/>
          </a:prstGeom>
        </p:spPr>
        <p:txBody>
          <a:bodyPr lIns="0" tIns="0" rIns="0" bIns="0" rtlCol="0" anchor="t">
            <a:spAutoFit/>
          </a:bodyPr>
          <a:lstStyle/>
          <a:p>
            <a:pPr algn="ctr">
              <a:lnSpc>
                <a:spcPts val="1560"/>
              </a:lnSpc>
            </a:pPr>
            <a:r>
              <a:rPr lang="en-GB" sz="1200" noProof="0" dirty="0">
                <a:solidFill>
                  <a:srgbClr val="472680"/>
                </a:solidFill>
                <a:latin typeface="Greycliff"/>
                <a:ea typeface="Greycliff"/>
                <a:cs typeface="Greycliff"/>
                <a:sym typeface="Greycliff"/>
              </a:rPr>
              <a:t>www.just-eat.co.uk</a:t>
            </a:r>
          </a:p>
        </p:txBody>
      </p:sp>
      <p:sp>
        <p:nvSpPr>
          <p:cNvPr id="13" name="TextBox 13"/>
          <p:cNvSpPr txBox="1"/>
          <p:nvPr/>
        </p:nvSpPr>
        <p:spPr>
          <a:xfrm>
            <a:off x="4953092" y="1918988"/>
            <a:ext cx="1614730" cy="184785"/>
          </a:xfrm>
          <a:prstGeom prst="rect">
            <a:avLst/>
          </a:prstGeom>
        </p:spPr>
        <p:txBody>
          <a:bodyPr lIns="0" tIns="0" rIns="0" bIns="0" rtlCol="0" anchor="t">
            <a:spAutoFit/>
          </a:bodyPr>
          <a:lstStyle/>
          <a:p>
            <a:pPr algn="ctr">
              <a:lnSpc>
                <a:spcPts val="1560"/>
              </a:lnSpc>
            </a:pPr>
            <a:r>
              <a:rPr lang="en-GB" sz="1200" noProof="0" dirty="0">
                <a:solidFill>
                  <a:srgbClr val="472680"/>
                </a:solidFill>
                <a:latin typeface="Greycliff"/>
                <a:ea typeface="Greycliff"/>
                <a:cs typeface="Greycliff"/>
                <a:sym typeface="Greycliff"/>
              </a:rPr>
              <a:t>www.ubereats.com</a:t>
            </a:r>
          </a:p>
        </p:txBody>
      </p:sp>
      <p:sp>
        <p:nvSpPr>
          <p:cNvPr id="14" name="TextBox 14"/>
          <p:cNvSpPr txBox="1"/>
          <p:nvPr/>
        </p:nvSpPr>
        <p:spPr>
          <a:xfrm>
            <a:off x="3939703" y="2731116"/>
            <a:ext cx="3409506" cy="189928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Fish N Hook  </a:t>
            </a:r>
          </a:p>
          <a:p>
            <a:pPr algn="just">
              <a:lnSpc>
                <a:spcPts val="1560"/>
              </a:lnSpc>
            </a:pPr>
            <a:r>
              <a:rPr lang="en-GB" sz="1200" noProof="0" dirty="0">
                <a:solidFill>
                  <a:srgbClr val="472680"/>
                </a:solidFill>
                <a:latin typeface="Greycliff"/>
                <a:ea typeface="Greycliff"/>
                <a:cs typeface="Greycliff"/>
                <a:sym typeface="Greycliff"/>
              </a:rPr>
              <a:t>89-93 Rosemount Place, AB25 2YE  </a:t>
            </a:r>
          </a:p>
          <a:p>
            <a:pPr algn="just">
              <a:lnSpc>
                <a:spcPts val="1560"/>
              </a:lnSpc>
            </a:pPr>
            <a:r>
              <a:rPr lang="en-GB" sz="1200" noProof="0" dirty="0">
                <a:solidFill>
                  <a:srgbClr val="472680"/>
                </a:solidFill>
                <a:latin typeface="Greycliff"/>
                <a:ea typeface="Greycliff"/>
                <a:cs typeface="Greycliff"/>
                <a:sym typeface="Greycliff"/>
              </a:rPr>
              <a:t>Open Wed-Sun: 4.00pm - 8.00pm </a:t>
            </a:r>
          </a:p>
          <a:p>
            <a:pPr algn="just">
              <a:lnSpc>
                <a:spcPts val="1560"/>
              </a:lnSpc>
            </a:pPr>
            <a:r>
              <a:rPr lang="en-GB" sz="1200" noProof="0" dirty="0">
                <a:solidFill>
                  <a:srgbClr val="472680"/>
                </a:solidFill>
                <a:latin typeface="Greycliff"/>
                <a:ea typeface="Greycliff"/>
                <a:cs typeface="Greycliff"/>
                <a:sym typeface="Greycliff"/>
              </a:rPr>
              <a:t>01224 635067  </a:t>
            </a:r>
          </a:p>
          <a:p>
            <a:pPr algn="just">
              <a:lnSpc>
                <a:spcPts val="1560"/>
              </a:lnSpc>
            </a:pPr>
            <a:r>
              <a:rPr lang="en-GB" sz="1200" b="1" noProof="0" dirty="0">
                <a:solidFill>
                  <a:srgbClr val="472680"/>
                </a:solidFill>
                <a:latin typeface="Greycliff Bold"/>
                <a:ea typeface="Greycliff Bold"/>
                <a:cs typeface="Greycliff Bold"/>
                <a:sym typeface="Greycliff Bold"/>
              </a:rPr>
              <a:t>  </a:t>
            </a:r>
          </a:p>
          <a:p>
            <a:pPr algn="just">
              <a:lnSpc>
                <a:spcPts val="1560"/>
              </a:lnSpc>
            </a:pPr>
            <a:r>
              <a:rPr lang="en-GB" sz="1200" b="1" noProof="0" dirty="0">
                <a:solidFill>
                  <a:srgbClr val="472680"/>
                </a:solidFill>
                <a:latin typeface="Greycliff Bold"/>
                <a:ea typeface="Greycliff Bold"/>
                <a:cs typeface="Greycliff Bold"/>
                <a:sym typeface="Greycliff Bold"/>
              </a:rPr>
              <a:t>Lows Fish &amp; Chips  </a:t>
            </a:r>
          </a:p>
          <a:p>
            <a:pPr algn="just">
              <a:lnSpc>
                <a:spcPts val="1560"/>
              </a:lnSpc>
            </a:pPr>
            <a:r>
              <a:rPr lang="en-GB" sz="1200" noProof="0" dirty="0">
                <a:solidFill>
                  <a:srgbClr val="472680"/>
                </a:solidFill>
                <a:latin typeface="Greycliff"/>
                <a:ea typeface="Greycliff"/>
                <a:cs typeface="Greycliff"/>
                <a:sym typeface="Greycliff"/>
              </a:rPr>
              <a:t>Unit 4 Berryden Business Park, Berryden Road AB25 3SA  </a:t>
            </a:r>
          </a:p>
          <a:p>
            <a:pPr algn="just">
              <a:lnSpc>
                <a:spcPts val="1560"/>
              </a:lnSpc>
            </a:pPr>
            <a:r>
              <a:rPr lang="en-GB" sz="1200" noProof="0" dirty="0">
                <a:solidFill>
                  <a:srgbClr val="472680"/>
                </a:solidFill>
                <a:latin typeface="Greycliff"/>
                <a:ea typeface="Greycliff"/>
                <a:cs typeface="Greycliff"/>
                <a:sym typeface="Greycliff"/>
              </a:rPr>
              <a:t>Open daily: 12.00pm - 9.00pm </a:t>
            </a:r>
          </a:p>
          <a:p>
            <a:pPr algn="just">
              <a:lnSpc>
                <a:spcPts val="1560"/>
              </a:lnSpc>
            </a:pPr>
            <a:r>
              <a:rPr lang="en-GB" sz="1200" noProof="0" dirty="0">
                <a:solidFill>
                  <a:srgbClr val="472680"/>
                </a:solidFill>
                <a:latin typeface="Greycliff"/>
                <a:ea typeface="Greycliff"/>
                <a:cs typeface="Greycliff"/>
                <a:sym typeface="Greycliff"/>
              </a:rPr>
              <a:t>01224 561212 </a:t>
            </a:r>
          </a:p>
        </p:txBody>
      </p:sp>
      <p:grpSp>
        <p:nvGrpSpPr>
          <p:cNvPr id="15" name="Group 15"/>
          <p:cNvGrpSpPr/>
          <p:nvPr/>
        </p:nvGrpSpPr>
        <p:grpSpPr>
          <a:xfrm>
            <a:off x="6522308" y="9654308"/>
            <a:ext cx="563383" cy="56338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14</a:t>
              </a:r>
            </a:p>
          </p:txBody>
        </p:sp>
      </p:grpSp>
      <p:sp>
        <p:nvSpPr>
          <p:cNvPr id="18" name="TextBox 17">
            <a:extLst>
              <a:ext uri="{FF2B5EF4-FFF2-40B4-BE49-F238E27FC236}">
                <a16:creationId xmlns:a16="http://schemas.microsoft.com/office/drawing/2014/main" id="{01544AAF-DDDD-3436-3FB8-57FD2C4DEE03}"/>
              </a:ext>
            </a:extLst>
          </p:cNvPr>
          <p:cNvSpPr txBox="1"/>
          <p:nvPr/>
        </p:nvSpPr>
        <p:spPr>
          <a:xfrm>
            <a:off x="601612" y="9385300"/>
            <a:ext cx="3176637" cy="1096198"/>
          </a:xfrm>
          <a:prstGeom prst="rect">
            <a:avLst/>
          </a:prstGeom>
          <a:noFill/>
        </p:spPr>
        <p:txBody>
          <a:bodyPr wrap="square" rtlCol="0">
            <a:spAutoFit/>
          </a:bodyPr>
          <a:lstStyle/>
          <a:p>
            <a:pPr marL="0" marR="0" lvl="0" indent="0" algn="just" defTabSz="914400" rtl="0" eaLnBrk="1" fontAlgn="auto" latinLnBrk="0" hangingPunct="1">
              <a:lnSpc>
                <a:spcPts val="1560"/>
              </a:lnSpc>
              <a:spcBef>
                <a:spcPts val="0"/>
              </a:spcBef>
              <a:spcAft>
                <a:spcPts val="0"/>
              </a:spcAft>
              <a:buClrTx/>
              <a:buSzTx/>
              <a:buFontTx/>
              <a:buNone/>
              <a:tabLst/>
              <a:defRPr/>
            </a:pPr>
            <a:r>
              <a:rPr lang="en-GB" sz="1200" b="1" dirty="0">
                <a:solidFill>
                  <a:srgbClr val="472680"/>
                </a:solidFill>
                <a:latin typeface="Greycliff Bold"/>
                <a:ea typeface="Greycliff Bold"/>
                <a:cs typeface="Greycliff Bold"/>
                <a:sym typeface="Greycliff Bold"/>
              </a:rPr>
              <a:t>Atholl Hotel</a:t>
            </a:r>
            <a:endParaRPr kumimoji="0" lang="en-GB" sz="1200" b="1" i="0" u="none" strike="noStrike" kern="1200" cap="none" spc="0" normalizeH="0" baseline="0" noProof="0" dirty="0">
              <a:ln>
                <a:noFill/>
              </a:ln>
              <a:solidFill>
                <a:srgbClr val="472680"/>
              </a:solidFill>
              <a:effectLst/>
              <a:uLnTx/>
              <a:uFillTx/>
              <a:latin typeface="Greycliff Bold"/>
              <a:ea typeface="Greycliff Bold"/>
              <a:cs typeface="Greycliff Bold"/>
              <a:sym typeface="Greycliff Bold"/>
            </a:endParaRPr>
          </a:p>
          <a:p>
            <a:pPr marL="0" marR="0" lvl="0" indent="0" algn="l" defTabSz="914400" rtl="0" eaLnBrk="1" fontAlgn="auto" latinLnBrk="0" hangingPunct="1">
              <a:lnSpc>
                <a:spcPts val="1560"/>
              </a:lnSpc>
              <a:spcBef>
                <a:spcPts val="0"/>
              </a:spcBef>
              <a:spcAft>
                <a:spcPts val="0"/>
              </a:spcAft>
              <a:buClrTx/>
              <a:buSzTx/>
              <a:buFontTx/>
              <a:buNone/>
              <a:tabLst/>
              <a:defRPr/>
            </a:pPr>
            <a:r>
              <a:rPr lang="en-GB" sz="1200" dirty="0">
                <a:solidFill>
                  <a:srgbClr val="472680"/>
                </a:solidFill>
                <a:latin typeface="Greycliff"/>
                <a:ea typeface="Greycliff"/>
                <a:cs typeface="Greycliff"/>
                <a:sym typeface="Greycliff"/>
              </a:rPr>
              <a:t>54 Kings Gate</a:t>
            </a:r>
            <a:r>
              <a:rPr kumimoji="0" lang="en-GB" sz="1200" b="0" i="0" u="none" strike="noStrike" kern="1200" cap="none" spc="0" normalizeH="0" baseline="0" noProof="0" dirty="0">
                <a:ln>
                  <a:noFill/>
                </a:ln>
                <a:solidFill>
                  <a:srgbClr val="472680"/>
                </a:solidFill>
                <a:effectLst/>
                <a:uLnTx/>
                <a:uFillTx/>
                <a:latin typeface="Greycliff"/>
                <a:ea typeface="Greycliff"/>
                <a:cs typeface="Greycliff"/>
                <a:sym typeface="Greycliff"/>
              </a:rPr>
              <a:t>, AB15 4YN </a:t>
            </a:r>
          </a:p>
          <a:p>
            <a:pPr marL="0" marR="0" lvl="0" indent="0" algn="l" defTabSz="914400" rtl="0" eaLnBrk="1" fontAlgn="auto" latinLnBrk="0" hangingPunct="1">
              <a:lnSpc>
                <a:spcPts val="156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72680"/>
                </a:solidFill>
                <a:effectLst/>
                <a:uLnTx/>
                <a:uFillTx/>
                <a:latin typeface="Greycliff"/>
                <a:ea typeface="Greycliff"/>
                <a:cs typeface="Greycliff"/>
                <a:sym typeface="Greycliff"/>
              </a:rPr>
              <a:t>Open 12.00pm - 2.00pm/5.30pm-9.00pm </a:t>
            </a:r>
          </a:p>
          <a:p>
            <a:pPr marL="0" marR="0" lvl="0" indent="0" algn="l" defTabSz="914400" rtl="0" eaLnBrk="1" fontAlgn="auto" latinLnBrk="0" hangingPunct="1">
              <a:lnSpc>
                <a:spcPts val="156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72680"/>
                </a:solidFill>
                <a:effectLst/>
                <a:uLnTx/>
                <a:uFillTx/>
                <a:latin typeface="Greycliff"/>
                <a:ea typeface="Greycliff"/>
                <a:cs typeface="Greycliff"/>
                <a:sym typeface="Greycliff"/>
              </a:rPr>
              <a:t>Booking recommended: 01224 323505</a:t>
            </a:r>
          </a:p>
          <a:p>
            <a:pPr marL="0" marR="0" lvl="0" indent="0" algn="l" defTabSz="914400" rtl="0" eaLnBrk="1" fontAlgn="auto" latinLnBrk="0" hangingPunct="1">
              <a:lnSpc>
                <a:spcPts val="156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72680"/>
                </a:solidFill>
                <a:effectLst/>
                <a:uLnTx/>
                <a:uFillTx/>
                <a:latin typeface="Greycliff"/>
                <a:ea typeface="Greycliff"/>
                <a:cs typeface="Greycliff"/>
                <a:sym typeface="Greycliff"/>
              </a:rPr>
              <a:t>Car Park Available</a:t>
            </a:r>
            <a:endParaRPr kumimoji="0" lang="en-GB" sz="1200" b="0" i="0" u="none" strike="noStrike" kern="1200" cap="none" spc="0" normalizeH="0" baseline="0" noProof="0" dirty="0">
              <a:ln>
                <a:noFill/>
              </a:ln>
              <a:solidFill>
                <a:schemeClr val="accent4"/>
              </a:solidFill>
              <a:effectLst/>
              <a:uLnTx/>
              <a:uFillTx/>
              <a:latin typeface="Greycliff" panose="020B0604020202020204" charset="0"/>
              <a:ea typeface="Greycliff"/>
              <a:cs typeface="Greycliff"/>
              <a:sym typeface="Greycliff"/>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6D77"/>
        </a:solidFill>
        <a:effectLst/>
      </p:bgPr>
    </p:bg>
    <p:spTree>
      <p:nvGrpSpPr>
        <p:cNvPr id="1" name=""/>
        <p:cNvGrpSpPr/>
        <p:nvPr/>
      </p:nvGrpSpPr>
      <p:grpSpPr>
        <a:xfrm>
          <a:off x="0" y="0"/>
          <a:ext cx="0" cy="0"/>
          <a:chOff x="0" y="0"/>
          <a:chExt cx="0" cy="0"/>
        </a:xfrm>
      </p:grpSpPr>
      <p:grpSp>
        <p:nvGrpSpPr>
          <p:cNvPr id="2" name="Group 2"/>
          <p:cNvGrpSpPr/>
          <p:nvPr/>
        </p:nvGrpSpPr>
        <p:grpSpPr>
          <a:xfrm>
            <a:off x="650906" y="3038838"/>
            <a:ext cx="6153094" cy="5959384"/>
            <a:chOff x="0" y="0"/>
            <a:chExt cx="1620568" cy="1569550"/>
          </a:xfrm>
        </p:grpSpPr>
        <p:sp>
          <p:nvSpPr>
            <p:cNvPr id="3" name="Freeform 3"/>
            <p:cNvSpPr/>
            <p:nvPr/>
          </p:nvSpPr>
          <p:spPr>
            <a:xfrm>
              <a:off x="0" y="0"/>
              <a:ext cx="1620568" cy="1569550"/>
            </a:xfrm>
            <a:custGeom>
              <a:avLst/>
              <a:gdLst/>
              <a:ahLst/>
              <a:cxnLst/>
              <a:rect l="l" t="t" r="r" b="b"/>
              <a:pathLst>
                <a:path w="1620568" h="1569550">
                  <a:moveTo>
                    <a:pt x="0" y="0"/>
                  </a:moveTo>
                  <a:lnTo>
                    <a:pt x="1620568" y="0"/>
                  </a:lnTo>
                  <a:lnTo>
                    <a:pt x="1620568" y="1569550"/>
                  </a:lnTo>
                  <a:lnTo>
                    <a:pt x="0" y="1569550"/>
                  </a:lnTo>
                  <a:close/>
                </a:path>
              </a:pathLst>
            </a:custGeom>
            <a:solidFill>
              <a:srgbClr val="2D6D77"/>
            </a:solidFill>
            <a:ln w="19050" cap="sq">
              <a:solidFill>
                <a:srgbClr val="E0B87F"/>
              </a:solidFill>
              <a:prstDash val="solid"/>
              <a:miter/>
            </a:ln>
          </p:spPr>
          <p:txBody>
            <a:bodyPr/>
            <a:lstStyle/>
            <a:p>
              <a:endParaRPr lang="en-GB" noProof="0" dirty="0"/>
            </a:p>
          </p:txBody>
        </p:sp>
        <p:sp>
          <p:nvSpPr>
            <p:cNvPr id="4" name="TextBox 4"/>
            <p:cNvSpPr txBox="1"/>
            <p:nvPr/>
          </p:nvSpPr>
          <p:spPr>
            <a:xfrm>
              <a:off x="0" y="-38100"/>
              <a:ext cx="1620568" cy="1607650"/>
            </a:xfrm>
            <a:prstGeom prst="rect">
              <a:avLst/>
            </a:prstGeom>
          </p:spPr>
          <p:txBody>
            <a:bodyPr lIns="50800" tIns="50800" rIns="50800" bIns="50800" rtlCol="0" anchor="ctr"/>
            <a:lstStyle/>
            <a:p>
              <a:pPr algn="ctr">
                <a:lnSpc>
                  <a:spcPts val="2659"/>
                </a:lnSpc>
                <a:spcBef>
                  <a:spcPct val="0"/>
                </a:spcBef>
              </a:pPr>
              <a:endParaRPr lang="en-GB" noProof="0" dirty="0"/>
            </a:p>
          </p:txBody>
        </p:sp>
      </p:grpSp>
      <p:grpSp>
        <p:nvGrpSpPr>
          <p:cNvPr id="5" name="Group 5"/>
          <p:cNvGrpSpPr>
            <a:grpSpLocks noChangeAspect="1"/>
          </p:cNvGrpSpPr>
          <p:nvPr/>
        </p:nvGrpSpPr>
        <p:grpSpPr>
          <a:xfrm rot="-801580">
            <a:off x="4116797" y="6877823"/>
            <a:ext cx="2790748" cy="3242040"/>
            <a:chOff x="0" y="0"/>
            <a:chExt cx="5466080" cy="6350000"/>
          </a:xfrm>
        </p:grpSpPr>
        <p:sp>
          <p:nvSpPr>
            <p:cNvPr id="6" name="Freeform 6"/>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E0B87F"/>
            </a:solidFill>
          </p:spPr>
          <p:txBody>
            <a:bodyPr/>
            <a:lstStyle/>
            <a:p>
              <a:endParaRPr lang="en-GB" noProof="0" dirty="0"/>
            </a:p>
          </p:txBody>
        </p:sp>
        <p:sp>
          <p:nvSpPr>
            <p:cNvPr id="7" name="Freeform 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2"/>
              <a:stretch>
                <a:fillRect l="-22000" r="-22000"/>
              </a:stretch>
            </a:blipFill>
          </p:spPr>
          <p:txBody>
            <a:bodyPr/>
            <a:lstStyle/>
            <a:p>
              <a:endParaRPr lang="en-GB" noProof="0" dirty="0"/>
            </a:p>
          </p:txBody>
        </p:sp>
        <p:sp>
          <p:nvSpPr>
            <p:cNvPr id="8" name="Freeform 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noProof="0" dirty="0"/>
            </a:p>
          </p:txBody>
        </p:sp>
        <p:sp>
          <p:nvSpPr>
            <p:cNvPr id="9" name="Freeform 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noProof="0" dirty="0"/>
            </a:p>
          </p:txBody>
        </p:sp>
      </p:grpSp>
      <p:grpSp>
        <p:nvGrpSpPr>
          <p:cNvPr id="10" name="Group 10"/>
          <p:cNvGrpSpPr>
            <a:grpSpLocks noChangeAspect="1"/>
          </p:cNvGrpSpPr>
          <p:nvPr/>
        </p:nvGrpSpPr>
        <p:grpSpPr>
          <a:xfrm rot="1081324">
            <a:off x="4849100" y="2438343"/>
            <a:ext cx="2257667" cy="2622754"/>
            <a:chOff x="0" y="0"/>
            <a:chExt cx="5466080" cy="6350000"/>
          </a:xfrm>
        </p:grpSpPr>
        <p:sp>
          <p:nvSpPr>
            <p:cNvPr id="11" name="Freeform 11"/>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E1B67C"/>
            </a:solidFill>
          </p:spPr>
          <p:txBody>
            <a:bodyPr/>
            <a:lstStyle/>
            <a:p>
              <a:endParaRPr lang="en-GB" noProof="0" dirty="0"/>
            </a:p>
          </p:txBody>
        </p:sp>
        <p:sp>
          <p:nvSpPr>
            <p:cNvPr id="12" name="Freeform 12"/>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a:stretch>
                <a:fillRect t="-1518" b="-1518"/>
              </a:stretch>
            </a:blipFill>
          </p:spPr>
          <p:txBody>
            <a:bodyPr/>
            <a:lstStyle/>
            <a:p>
              <a:endParaRPr lang="en-GB" noProof="0" dirty="0"/>
            </a:p>
          </p:txBody>
        </p:sp>
        <p:sp>
          <p:nvSpPr>
            <p:cNvPr id="13" name="Freeform 13"/>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noProof="0" dirty="0"/>
            </a:p>
          </p:txBody>
        </p:sp>
        <p:sp>
          <p:nvSpPr>
            <p:cNvPr id="14" name="Freeform 14"/>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noProof="0" dirty="0"/>
            </a:p>
          </p:txBody>
        </p:sp>
      </p:grpSp>
      <p:grpSp>
        <p:nvGrpSpPr>
          <p:cNvPr id="15" name="Group 15"/>
          <p:cNvGrpSpPr>
            <a:grpSpLocks noChangeAspect="1"/>
          </p:cNvGrpSpPr>
          <p:nvPr/>
        </p:nvGrpSpPr>
        <p:grpSpPr>
          <a:xfrm rot="-620390">
            <a:off x="235871" y="4736164"/>
            <a:ext cx="2453520" cy="2850279"/>
            <a:chOff x="0" y="0"/>
            <a:chExt cx="5466080" cy="6350000"/>
          </a:xfrm>
        </p:grpSpPr>
        <p:sp>
          <p:nvSpPr>
            <p:cNvPr id="16" name="Freeform 16"/>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E1B67C"/>
            </a:solidFill>
          </p:spPr>
          <p:txBody>
            <a:bodyPr/>
            <a:lstStyle/>
            <a:p>
              <a:endParaRPr lang="en-GB" noProof="0" dirty="0"/>
            </a:p>
          </p:txBody>
        </p:sp>
        <p:sp>
          <p:nvSpPr>
            <p:cNvPr id="17" name="Freeform 17"/>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t="-50399" b="-5850"/>
              </a:stretch>
            </a:blipFill>
          </p:spPr>
          <p:txBody>
            <a:bodyPr/>
            <a:lstStyle/>
            <a:p>
              <a:endParaRPr lang="en-GB" noProof="0" dirty="0"/>
            </a:p>
          </p:txBody>
        </p:sp>
        <p:sp>
          <p:nvSpPr>
            <p:cNvPr id="18" name="Freeform 18"/>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GB" noProof="0" dirty="0"/>
            </a:p>
          </p:txBody>
        </p:sp>
        <p:sp>
          <p:nvSpPr>
            <p:cNvPr id="19" name="Freeform 19"/>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GB" noProof="0" dirty="0"/>
            </a:p>
          </p:txBody>
        </p:sp>
      </p:grpSp>
      <p:sp>
        <p:nvSpPr>
          <p:cNvPr id="20" name="Freeform 20"/>
          <p:cNvSpPr/>
          <p:nvPr/>
        </p:nvSpPr>
        <p:spPr>
          <a:xfrm>
            <a:off x="2517163" y="450394"/>
            <a:ext cx="2420579" cy="2420579"/>
          </a:xfrm>
          <a:custGeom>
            <a:avLst/>
            <a:gdLst/>
            <a:ahLst/>
            <a:cxnLst/>
            <a:rect l="l" t="t" r="r" b="b"/>
            <a:pathLst>
              <a:path w="2420579" h="2420579">
                <a:moveTo>
                  <a:pt x="0" y="0"/>
                </a:moveTo>
                <a:lnTo>
                  <a:pt x="2420580" y="0"/>
                </a:lnTo>
                <a:lnTo>
                  <a:pt x="2420580" y="2420580"/>
                </a:lnTo>
                <a:lnTo>
                  <a:pt x="0" y="2420580"/>
                </a:lnTo>
                <a:lnTo>
                  <a:pt x="0" y="0"/>
                </a:lnTo>
                <a:close/>
              </a:path>
            </a:pathLst>
          </a:custGeom>
          <a:blipFill>
            <a:blip r:embed="rId5"/>
            <a:stretch>
              <a:fillRect/>
            </a:stretch>
          </a:blipFill>
        </p:spPr>
        <p:txBody>
          <a:bodyPr/>
          <a:lstStyle/>
          <a:p>
            <a:endParaRPr lang="en-GB" noProof="0" dirty="0"/>
          </a:p>
        </p:txBody>
      </p:sp>
      <p:sp>
        <p:nvSpPr>
          <p:cNvPr id="21" name="Freeform 21"/>
          <p:cNvSpPr/>
          <p:nvPr/>
        </p:nvSpPr>
        <p:spPr>
          <a:xfrm>
            <a:off x="650906" y="9070668"/>
            <a:ext cx="529766" cy="529766"/>
          </a:xfrm>
          <a:custGeom>
            <a:avLst/>
            <a:gdLst/>
            <a:ahLst/>
            <a:cxnLst/>
            <a:rect l="l" t="t" r="r" b="b"/>
            <a:pathLst>
              <a:path w="529766" h="529766">
                <a:moveTo>
                  <a:pt x="0" y="0"/>
                </a:moveTo>
                <a:lnTo>
                  <a:pt x="529766" y="0"/>
                </a:lnTo>
                <a:lnTo>
                  <a:pt x="529766" y="529766"/>
                </a:lnTo>
                <a:lnTo>
                  <a:pt x="0" y="5297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22" name="TextBox 22"/>
          <p:cNvSpPr txBox="1"/>
          <p:nvPr/>
        </p:nvSpPr>
        <p:spPr>
          <a:xfrm>
            <a:off x="2820956" y="5472145"/>
            <a:ext cx="3810474" cy="974725"/>
          </a:xfrm>
          <a:prstGeom prst="rect">
            <a:avLst/>
          </a:prstGeom>
        </p:spPr>
        <p:txBody>
          <a:bodyPr lIns="0" tIns="0" rIns="0" bIns="0" rtlCol="0" anchor="t">
            <a:spAutoFit/>
          </a:bodyPr>
          <a:lstStyle/>
          <a:p>
            <a:pPr algn="r">
              <a:lnSpc>
                <a:spcPts val="2599"/>
              </a:lnSpc>
            </a:pPr>
            <a:r>
              <a:rPr lang="en-GB" sz="1999" noProof="0" dirty="0">
                <a:solidFill>
                  <a:srgbClr val="E1B67C"/>
                </a:solidFill>
                <a:latin typeface="Elika Gorica"/>
                <a:ea typeface="Elika Gorica"/>
                <a:cs typeface="Elika Gorica"/>
                <a:sym typeface="Elika Gorica"/>
              </a:rPr>
              <a:t>Serving a selection of hot and cold beverages alongside tasty treats from Dough and Co.</a:t>
            </a:r>
          </a:p>
        </p:txBody>
      </p:sp>
      <p:sp>
        <p:nvSpPr>
          <p:cNvPr id="23" name="TextBox 23"/>
          <p:cNvSpPr txBox="1"/>
          <p:nvPr/>
        </p:nvSpPr>
        <p:spPr>
          <a:xfrm>
            <a:off x="989838" y="7989157"/>
            <a:ext cx="2737615" cy="650875"/>
          </a:xfrm>
          <a:prstGeom prst="rect">
            <a:avLst/>
          </a:prstGeom>
        </p:spPr>
        <p:txBody>
          <a:bodyPr lIns="0" tIns="0" rIns="0" bIns="0" rtlCol="0" anchor="t">
            <a:spAutoFit/>
          </a:bodyPr>
          <a:lstStyle/>
          <a:p>
            <a:pPr algn="l">
              <a:lnSpc>
                <a:spcPts val="2599"/>
              </a:lnSpc>
            </a:pPr>
            <a:r>
              <a:rPr lang="en-GB" sz="1999" noProof="0" dirty="0">
                <a:solidFill>
                  <a:srgbClr val="E1B67C"/>
                </a:solidFill>
                <a:latin typeface="Elika Gorica"/>
                <a:ea typeface="Elika Gorica"/>
                <a:cs typeface="Elika Gorica"/>
                <a:sym typeface="Elika Gorica"/>
              </a:rPr>
              <a:t>Proudly supporting Clan Cancer Support.</a:t>
            </a:r>
          </a:p>
        </p:txBody>
      </p:sp>
      <p:sp>
        <p:nvSpPr>
          <p:cNvPr id="24" name="TextBox 24"/>
          <p:cNvSpPr txBox="1"/>
          <p:nvPr/>
        </p:nvSpPr>
        <p:spPr>
          <a:xfrm>
            <a:off x="989838" y="3240546"/>
            <a:ext cx="3662235" cy="1298575"/>
          </a:xfrm>
          <a:prstGeom prst="rect">
            <a:avLst/>
          </a:prstGeom>
        </p:spPr>
        <p:txBody>
          <a:bodyPr lIns="0" tIns="0" rIns="0" bIns="0" rtlCol="0" anchor="t">
            <a:spAutoFit/>
          </a:bodyPr>
          <a:lstStyle/>
          <a:p>
            <a:pPr algn="l">
              <a:lnSpc>
                <a:spcPts val="2599"/>
              </a:lnSpc>
            </a:pPr>
            <a:r>
              <a:rPr lang="en-GB" sz="1999" noProof="0" dirty="0">
                <a:solidFill>
                  <a:srgbClr val="E1B67C"/>
                </a:solidFill>
                <a:latin typeface="Elika Gorica"/>
                <a:ea typeface="Elika Gorica"/>
                <a:cs typeface="Elika Gorica"/>
                <a:sym typeface="Elika Gorica"/>
              </a:rPr>
              <a:t>Just a five-minute walk from Clan House, The Coffee Box is located at the entrance of Westburn Park.</a:t>
            </a:r>
          </a:p>
        </p:txBody>
      </p:sp>
      <p:sp>
        <p:nvSpPr>
          <p:cNvPr id="25" name="TextBox 25"/>
          <p:cNvSpPr txBox="1"/>
          <p:nvPr/>
        </p:nvSpPr>
        <p:spPr>
          <a:xfrm>
            <a:off x="1276782" y="9179659"/>
            <a:ext cx="3524178" cy="283210"/>
          </a:xfrm>
          <a:prstGeom prst="rect">
            <a:avLst/>
          </a:prstGeom>
        </p:spPr>
        <p:txBody>
          <a:bodyPr lIns="0" tIns="0" rIns="0" bIns="0" rtlCol="0" anchor="t">
            <a:spAutoFit/>
          </a:bodyPr>
          <a:lstStyle/>
          <a:p>
            <a:pPr algn="l">
              <a:lnSpc>
                <a:spcPts val="2210"/>
              </a:lnSpc>
            </a:pPr>
            <a:r>
              <a:rPr lang="en-GB" sz="1700" noProof="0" dirty="0">
                <a:solidFill>
                  <a:srgbClr val="E1B67C"/>
                </a:solidFill>
                <a:latin typeface="Elika Gorica"/>
                <a:ea typeface="Elika Gorica"/>
                <a:cs typeface="Elika Gorica"/>
                <a:sym typeface="Elika Gorica"/>
              </a:rPr>
              <a:t>@thecoffeeboxatwestburn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80051" y="-2358556"/>
            <a:ext cx="6333832" cy="7704556"/>
          </a:xfrm>
          <a:custGeom>
            <a:avLst/>
            <a:gdLst/>
            <a:ahLst/>
            <a:cxnLst/>
            <a:rect l="l" t="t" r="r" b="b"/>
            <a:pathLst>
              <a:path w="6333832" h="7704556">
                <a:moveTo>
                  <a:pt x="0" y="0"/>
                </a:moveTo>
                <a:lnTo>
                  <a:pt x="6333832" y="0"/>
                </a:lnTo>
                <a:lnTo>
                  <a:pt x="6333832" y="7704556"/>
                </a:lnTo>
                <a:lnTo>
                  <a:pt x="0" y="7704556"/>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rot="5556656">
            <a:off x="5079132" y="1341417"/>
            <a:ext cx="5992287" cy="7289096"/>
          </a:xfrm>
          <a:custGeom>
            <a:avLst/>
            <a:gdLst/>
            <a:ahLst/>
            <a:cxnLst/>
            <a:rect l="l" t="t" r="r" b="b"/>
            <a:pathLst>
              <a:path w="5992287" h="7289096">
                <a:moveTo>
                  <a:pt x="0" y="0"/>
                </a:moveTo>
                <a:lnTo>
                  <a:pt x="5992287" y="0"/>
                </a:lnTo>
                <a:lnTo>
                  <a:pt x="5992287" y="7289095"/>
                </a:lnTo>
                <a:lnTo>
                  <a:pt x="0" y="7289095"/>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4385505">
            <a:off x="-2683243" y="6633593"/>
            <a:ext cx="6878486" cy="8367079"/>
          </a:xfrm>
          <a:custGeom>
            <a:avLst/>
            <a:gdLst/>
            <a:ahLst/>
            <a:cxnLst/>
            <a:rect l="l" t="t" r="r" b="b"/>
            <a:pathLst>
              <a:path w="6878486" h="8367079">
                <a:moveTo>
                  <a:pt x="0" y="0"/>
                </a:moveTo>
                <a:lnTo>
                  <a:pt x="6878486" y="0"/>
                </a:lnTo>
                <a:lnTo>
                  <a:pt x="6878486" y="8367079"/>
                </a:lnTo>
                <a:lnTo>
                  <a:pt x="0" y="8367079"/>
                </a:lnTo>
                <a:lnTo>
                  <a:pt x="0" y="0"/>
                </a:lnTo>
                <a:close/>
              </a:path>
            </a:pathLst>
          </a:custGeom>
          <a:blipFill>
            <a:blip r:embed="rId4"/>
            <a:stretch>
              <a:fillRect/>
            </a:stretch>
          </a:blipFill>
        </p:spPr>
        <p:txBody>
          <a:bodyPr/>
          <a:lstStyle/>
          <a:p>
            <a:endParaRPr lang="en-GB" noProof="0" dirty="0"/>
          </a:p>
        </p:txBody>
      </p:sp>
      <p:sp>
        <p:nvSpPr>
          <p:cNvPr id="5" name="Freeform 5"/>
          <p:cNvSpPr/>
          <p:nvPr/>
        </p:nvSpPr>
        <p:spPr>
          <a:xfrm>
            <a:off x="4536150" y="-5807087"/>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5"/>
            <a:stretch>
              <a:fillRect/>
            </a:stretch>
          </a:blipFill>
        </p:spPr>
        <p:txBody>
          <a:bodyPr/>
          <a:lstStyle/>
          <a:p>
            <a:endParaRPr lang="en-GB" noProof="0" dirty="0"/>
          </a:p>
        </p:txBody>
      </p:sp>
      <p:grpSp>
        <p:nvGrpSpPr>
          <p:cNvPr id="6" name="Group 6"/>
          <p:cNvGrpSpPr/>
          <p:nvPr/>
        </p:nvGrpSpPr>
        <p:grpSpPr>
          <a:xfrm>
            <a:off x="620891" y="2919611"/>
            <a:ext cx="6318219" cy="2724678"/>
            <a:chOff x="0" y="0"/>
            <a:chExt cx="2264307" cy="976463"/>
          </a:xfrm>
        </p:grpSpPr>
        <p:sp>
          <p:nvSpPr>
            <p:cNvPr id="7" name="Freeform 7"/>
            <p:cNvSpPr/>
            <p:nvPr/>
          </p:nvSpPr>
          <p:spPr>
            <a:xfrm>
              <a:off x="0" y="0"/>
              <a:ext cx="2264307" cy="976463"/>
            </a:xfrm>
            <a:custGeom>
              <a:avLst/>
              <a:gdLst/>
              <a:ahLst/>
              <a:cxnLst/>
              <a:rect l="l" t="t" r="r" b="b"/>
              <a:pathLst>
                <a:path w="2264307" h="976463">
                  <a:moveTo>
                    <a:pt x="0" y="0"/>
                  </a:moveTo>
                  <a:lnTo>
                    <a:pt x="2264307" y="0"/>
                  </a:lnTo>
                  <a:lnTo>
                    <a:pt x="2264307" y="976463"/>
                  </a:lnTo>
                  <a:lnTo>
                    <a:pt x="0" y="976463"/>
                  </a:lnTo>
                  <a:close/>
                </a:path>
              </a:pathLst>
            </a:custGeom>
            <a:solidFill>
              <a:srgbClr val="FFFFFF"/>
            </a:solidFill>
          </p:spPr>
          <p:txBody>
            <a:bodyPr/>
            <a:lstStyle/>
            <a:p>
              <a:endParaRPr lang="en-GB" noProof="0" dirty="0"/>
            </a:p>
          </p:txBody>
        </p:sp>
        <p:sp>
          <p:nvSpPr>
            <p:cNvPr id="8" name="TextBox 8"/>
            <p:cNvSpPr txBox="1"/>
            <p:nvPr/>
          </p:nvSpPr>
          <p:spPr>
            <a:xfrm>
              <a:off x="0" y="-9525"/>
              <a:ext cx="2264307" cy="985988"/>
            </a:xfrm>
            <a:prstGeom prst="rect">
              <a:avLst/>
            </a:prstGeom>
          </p:spPr>
          <p:txBody>
            <a:bodyPr lIns="50800" tIns="50800" rIns="50800" bIns="50800" rtlCol="0" anchor="ctr"/>
            <a:lstStyle/>
            <a:p>
              <a:pPr algn="ctr">
                <a:lnSpc>
                  <a:spcPts val="1560"/>
                </a:lnSpc>
              </a:pPr>
              <a:endParaRPr lang="en-GB" noProof="0" dirty="0"/>
            </a:p>
          </p:txBody>
        </p:sp>
      </p:grpSp>
      <p:sp>
        <p:nvSpPr>
          <p:cNvPr id="9" name="Freeform 9"/>
          <p:cNvSpPr/>
          <p:nvPr/>
        </p:nvSpPr>
        <p:spPr>
          <a:xfrm>
            <a:off x="908075" y="3603829"/>
            <a:ext cx="320255" cy="678121"/>
          </a:xfrm>
          <a:custGeom>
            <a:avLst/>
            <a:gdLst/>
            <a:ahLst/>
            <a:cxnLst/>
            <a:rect l="l" t="t" r="r" b="b"/>
            <a:pathLst>
              <a:path w="320255" h="678121">
                <a:moveTo>
                  <a:pt x="0" y="0"/>
                </a:moveTo>
                <a:lnTo>
                  <a:pt x="320256" y="0"/>
                </a:lnTo>
                <a:lnTo>
                  <a:pt x="320256" y="678121"/>
                </a:lnTo>
                <a:lnTo>
                  <a:pt x="0" y="6781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10" name="Freeform 10"/>
          <p:cNvSpPr/>
          <p:nvPr/>
        </p:nvSpPr>
        <p:spPr>
          <a:xfrm>
            <a:off x="784790" y="4704323"/>
            <a:ext cx="566825" cy="563283"/>
          </a:xfrm>
          <a:custGeom>
            <a:avLst/>
            <a:gdLst/>
            <a:ahLst/>
            <a:cxnLst/>
            <a:rect l="l" t="t" r="r" b="b"/>
            <a:pathLst>
              <a:path w="566825" h="563283">
                <a:moveTo>
                  <a:pt x="0" y="0"/>
                </a:moveTo>
                <a:lnTo>
                  <a:pt x="566826" y="0"/>
                </a:lnTo>
                <a:lnTo>
                  <a:pt x="566826" y="563283"/>
                </a:lnTo>
                <a:lnTo>
                  <a:pt x="0" y="56328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11" name="Freeform 11"/>
          <p:cNvSpPr/>
          <p:nvPr/>
        </p:nvSpPr>
        <p:spPr>
          <a:xfrm>
            <a:off x="3533850" y="3322715"/>
            <a:ext cx="1240350" cy="1240350"/>
          </a:xfrm>
          <a:custGeom>
            <a:avLst/>
            <a:gdLst/>
            <a:ahLst/>
            <a:cxnLst/>
            <a:rect l="l" t="t" r="r" b="b"/>
            <a:pathLst>
              <a:path w="1240350" h="1240350">
                <a:moveTo>
                  <a:pt x="0" y="0"/>
                </a:moveTo>
                <a:lnTo>
                  <a:pt x="1240350" y="0"/>
                </a:lnTo>
                <a:lnTo>
                  <a:pt x="1240350" y="1240350"/>
                </a:lnTo>
                <a:lnTo>
                  <a:pt x="0" y="124035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noProof="0" dirty="0"/>
          </a:p>
        </p:txBody>
      </p:sp>
      <p:sp>
        <p:nvSpPr>
          <p:cNvPr id="12" name="Freeform 12"/>
          <p:cNvSpPr/>
          <p:nvPr/>
        </p:nvSpPr>
        <p:spPr>
          <a:xfrm>
            <a:off x="3811950" y="4607890"/>
            <a:ext cx="756150" cy="756150"/>
          </a:xfrm>
          <a:custGeom>
            <a:avLst/>
            <a:gdLst/>
            <a:ahLst/>
            <a:cxnLst/>
            <a:rect l="l" t="t" r="r" b="b"/>
            <a:pathLst>
              <a:path w="756150" h="756150">
                <a:moveTo>
                  <a:pt x="0" y="0"/>
                </a:moveTo>
                <a:lnTo>
                  <a:pt x="756150" y="0"/>
                </a:lnTo>
                <a:lnTo>
                  <a:pt x="756150" y="756150"/>
                </a:lnTo>
                <a:lnTo>
                  <a:pt x="0" y="756150"/>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13" name="TextBox 13"/>
          <p:cNvSpPr txBox="1"/>
          <p:nvPr/>
        </p:nvSpPr>
        <p:spPr>
          <a:xfrm>
            <a:off x="1228330" y="2970461"/>
            <a:ext cx="5510101" cy="443326"/>
          </a:xfrm>
          <a:prstGeom prst="rect">
            <a:avLst/>
          </a:prstGeom>
        </p:spPr>
        <p:txBody>
          <a:bodyPr wrap="square" lIns="0" tIns="0" rIns="0" bIns="0" rtlCol="0" anchor="t">
            <a:spAutoFit/>
          </a:bodyPr>
          <a:lstStyle/>
          <a:p>
            <a:pPr algn="ctr">
              <a:lnSpc>
                <a:spcPts val="3919"/>
              </a:lnSpc>
            </a:pPr>
            <a:r>
              <a:rPr lang="en-GB" sz="2799" b="1" noProof="0" dirty="0">
                <a:solidFill>
                  <a:srgbClr val="4E277E"/>
                </a:solidFill>
                <a:latin typeface="Greycliff Bold"/>
                <a:ea typeface="Greycliff Bold"/>
                <a:cs typeface="Greycliff Bold"/>
                <a:sym typeface="Greycliff Bold"/>
              </a:rPr>
              <a:t>Follow us on social media</a:t>
            </a:r>
          </a:p>
        </p:txBody>
      </p:sp>
      <p:sp>
        <p:nvSpPr>
          <p:cNvPr id="14" name="TextBox 14"/>
          <p:cNvSpPr txBox="1"/>
          <p:nvPr/>
        </p:nvSpPr>
        <p:spPr>
          <a:xfrm>
            <a:off x="1401620" y="3770488"/>
            <a:ext cx="2132230" cy="306705"/>
          </a:xfrm>
          <a:prstGeom prst="rect">
            <a:avLst/>
          </a:prstGeom>
        </p:spPr>
        <p:txBody>
          <a:bodyPr wrap="square" lIns="0" tIns="0" rIns="0" bIns="0" rtlCol="0" anchor="t">
            <a:spAutoFit/>
          </a:bodyPr>
          <a:lstStyle/>
          <a:p>
            <a:pPr algn="ctr">
              <a:lnSpc>
                <a:spcPts val="2520"/>
              </a:lnSpc>
            </a:pPr>
            <a:r>
              <a:rPr lang="en-GB" sz="1800" noProof="0" dirty="0">
                <a:solidFill>
                  <a:srgbClr val="4E277E"/>
                </a:solidFill>
                <a:latin typeface="Greycliff CF 2 Medium"/>
                <a:ea typeface="Greycliff CF 2 Medium"/>
                <a:cs typeface="Greycliff CF 2 Medium"/>
                <a:sym typeface="Greycliff CF 2 Medium"/>
              </a:rPr>
              <a:t>/</a:t>
            </a:r>
            <a:r>
              <a:rPr lang="en-GB" sz="1800" noProof="0" dirty="0" err="1">
                <a:solidFill>
                  <a:srgbClr val="4E277E"/>
                </a:solidFill>
                <a:latin typeface="Greycliff CF 2 Medium"/>
                <a:ea typeface="Greycliff CF 2 Medium"/>
                <a:cs typeface="Greycliff CF 2 Medium"/>
                <a:sym typeface="Greycliff CF 2 Medium"/>
              </a:rPr>
              <a:t>clancancersupport</a:t>
            </a:r>
            <a:endParaRPr lang="en-GB" sz="1800" noProof="0" dirty="0">
              <a:solidFill>
                <a:srgbClr val="4E277E"/>
              </a:solidFill>
              <a:latin typeface="Greycliff CF 2 Medium"/>
              <a:ea typeface="Greycliff CF 2 Medium"/>
              <a:cs typeface="Greycliff CF 2 Medium"/>
              <a:sym typeface="Greycliff CF 2 Medium"/>
            </a:endParaRPr>
          </a:p>
        </p:txBody>
      </p:sp>
      <p:sp>
        <p:nvSpPr>
          <p:cNvPr id="15" name="TextBox 15"/>
          <p:cNvSpPr txBox="1"/>
          <p:nvPr/>
        </p:nvSpPr>
        <p:spPr>
          <a:xfrm>
            <a:off x="4635491" y="4813562"/>
            <a:ext cx="2176730" cy="306705"/>
          </a:xfrm>
          <a:prstGeom prst="rect">
            <a:avLst/>
          </a:prstGeom>
        </p:spPr>
        <p:txBody>
          <a:bodyPr wrap="square" lIns="0" tIns="0" rIns="0" bIns="0" rtlCol="0" anchor="t">
            <a:spAutoFit/>
          </a:bodyPr>
          <a:lstStyle/>
          <a:p>
            <a:pPr algn="ctr">
              <a:lnSpc>
                <a:spcPts val="2520"/>
              </a:lnSpc>
            </a:pPr>
            <a:r>
              <a:rPr lang="en-GB" sz="1800" noProof="0" dirty="0">
                <a:solidFill>
                  <a:srgbClr val="4E277E"/>
                </a:solidFill>
                <a:latin typeface="Greycliff CF 2 Medium"/>
                <a:ea typeface="Greycliff CF 2 Medium"/>
                <a:cs typeface="Greycliff CF 2 Medium"/>
                <a:sym typeface="Greycliff CF 2 Medium"/>
              </a:rPr>
              <a:t>/</a:t>
            </a:r>
            <a:r>
              <a:rPr lang="en-GB" sz="1800" noProof="0" dirty="0" err="1">
                <a:solidFill>
                  <a:srgbClr val="4E277E"/>
                </a:solidFill>
                <a:latin typeface="Greycliff CF 2 Medium"/>
                <a:ea typeface="Greycliff CF 2 Medium"/>
                <a:cs typeface="Greycliff CF 2 Medium"/>
                <a:sym typeface="Greycliff CF 2 Medium"/>
              </a:rPr>
              <a:t>clancancersupport</a:t>
            </a:r>
            <a:endParaRPr lang="en-GB" sz="1800" noProof="0" dirty="0">
              <a:solidFill>
                <a:srgbClr val="4E277E"/>
              </a:solidFill>
              <a:latin typeface="Greycliff CF 2 Medium"/>
              <a:ea typeface="Greycliff CF 2 Medium"/>
              <a:cs typeface="Greycliff CF 2 Medium"/>
              <a:sym typeface="Greycliff CF 2 Medium"/>
            </a:endParaRPr>
          </a:p>
        </p:txBody>
      </p:sp>
      <p:sp>
        <p:nvSpPr>
          <p:cNvPr id="16" name="TextBox 16"/>
          <p:cNvSpPr txBox="1"/>
          <p:nvPr/>
        </p:nvSpPr>
        <p:spPr>
          <a:xfrm>
            <a:off x="4592070" y="3806488"/>
            <a:ext cx="2343539" cy="306705"/>
          </a:xfrm>
          <a:prstGeom prst="rect">
            <a:avLst/>
          </a:prstGeom>
        </p:spPr>
        <p:txBody>
          <a:bodyPr wrap="square" lIns="0" tIns="0" rIns="0" bIns="0" rtlCol="0" anchor="t">
            <a:spAutoFit/>
          </a:bodyPr>
          <a:lstStyle/>
          <a:p>
            <a:pPr algn="ctr">
              <a:lnSpc>
                <a:spcPts val="2520"/>
              </a:lnSpc>
            </a:pPr>
            <a:r>
              <a:rPr lang="en-GB" sz="1800" noProof="0" dirty="0">
                <a:solidFill>
                  <a:srgbClr val="4E277E"/>
                </a:solidFill>
                <a:latin typeface="Greycliff CF 2 Medium"/>
                <a:ea typeface="Greycliff CF 2 Medium"/>
                <a:cs typeface="Greycliff CF 2 Medium"/>
                <a:sym typeface="Greycliff CF 2 Medium"/>
              </a:rPr>
              <a:t>@clancancersupport</a:t>
            </a:r>
          </a:p>
        </p:txBody>
      </p:sp>
      <p:sp>
        <p:nvSpPr>
          <p:cNvPr id="17" name="TextBox 17"/>
          <p:cNvSpPr txBox="1"/>
          <p:nvPr/>
        </p:nvSpPr>
        <p:spPr>
          <a:xfrm>
            <a:off x="1437620" y="4813562"/>
            <a:ext cx="1316161" cy="306705"/>
          </a:xfrm>
          <a:prstGeom prst="rect">
            <a:avLst/>
          </a:prstGeom>
        </p:spPr>
        <p:txBody>
          <a:bodyPr wrap="square" lIns="0" tIns="0" rIns="0" bIns="0" rtlCol="0" anchor="t">
            <a:spAutoFit/>
          </a:bodyPr>
          <a:lstStyle/>
          <a:p>
            <a:pPr algn="ctr">
              <a:lnSpc>
                <a:spcPts val="2520"/>
              </a:lnSpc>
            </a:pPr>
            <a:r>
              <a:rPr lang="en-GB" sz="1800" noProof="0" dirty="0">
                <a:solidFill>
                  <a:srgbClr val="4E277E"/>
                </a:solidFill>
                <a:latin typeface="Greycliff CF 2 Medium"/>
                <a:ea typeface="Greycliff CF 2 Medium"/>
                <a:cs typeface="Greycliff CF 2 Medium"/>
                <a:sym typeface="Greycliff CF 2 Medium"/>
              </a:rPr>
              <a:t>@ClanNow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517720">
            <a:off x="1067311" y="2748165"/>
            <a:ext cx="6981651" cy="7704556"/>
          </a:xfrm>
          <a:custGeom>
            <a:avLst/>
            <a:gdLst/>
            <a:ahLst/>
            <a:cxnLst/>
            <a:rect l="l" t="t" r="r" b="b"/>
            <a:pathLst>
              <a:path w="6981651" h="7704556">
                <a:moveTo>
                  <a:pt x="0" y="0"/>
                </a:moveTo>
                <a:lnTo>
                  <a:pt x="6981651" y="0"/>
                </a:lnTo>
                <a:lnTo>
                  <a:pt x="6981651" y="7704555"/>
                </a:lnTo>
                <a:lnTo>
                  <a:pt x="0" y="7704555"/>
                </a:lnTo>
                <a:lnTo>
                  <a:pt x="0" y="0"/>
                </a:lnTo>
                <a:close/>
              </a:path>
            </a:pathLst>
          </a:custGeom>
          <a:blipFill>
            <a:blip r:embed="rId2"/>
            <a:stretch>
              <a:fillRect l="-63" r="-63" b="-10367"/>
            </a:stretch>
          </a:blipFill>
        </p:spPr>
        <p:txBody>
          <a:bodyPr/>
          <a:lstStyle/>
          <a:p>
            <a:endParaRPr lang="en-GB" noProof="0" dirty="0"/>
          </a:p>
        </p:txBody>
      </p:sp>
      <p:sp>
        <p:nvSpPr>
          <p:cNvPr id="3" name="Freeform 3"/>
          <p:cNvSpPr/>
          <p:nvPr/>
        </p:nvSpPr>
        <p:spPr>
          <a:xfrm>
            <a:off x="-1782881" y="-3448531"/>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3"/>
            <a:stretch>
              <a:fillRect/>
            </a:stretch>
          </a:blipFill>
        </p:spPr>
        <p:txBody>
          <a:bodyPr/>
          <a:lstStyle/>
          <a:p>
            <a:endParaRPr lang="en-GB" noProof="0" dirty="0"/>
          </a:p>
        </p:txBody>
      </p:sp>
      <p:grpSp>
        <p:nvGrpSpPr>
          <p:cNvPr id="4" name="Group 4"/>
          <p:cNvGrpSpPr/>
          <p:nvPr/>
        </p:nvGrpSpPr>
        <p:grpSpPr>
          <a:xfrm>
            <a:off x="3301743" y="-147389"/>
            <a:ext cx="5132601" cy="12513870"/>
            <a:chOff x="0" y="0"/>
            <a:chExt cx="1839408" cy="4484688"/>
          </a:xfrm>
        </p:grpSpPr>
        <p:sp>
          <p:nvSpPr>
            <p:cNvPr id="5" name="Freeform 5"/>
            <p:cNvSpPr/>
            <p:nvPr/>
          </p:nvSpPr>
          <p:spPr>
            <a:xfrm>
              <a:off x="0" y="0"/>
              <a:ext cx="1839408" cy="4484689"/>
            </a:xfrm>
            <a:custGeom>
              <a:avLst/>
              <a:gdLst/>
              <a:ahLst/>
              <a:cxnLst/>
              <a:rect l="l" t="t" r="r" b="b"/>
              <a:pathLst>
                <a:path w="1839408" h="4484689">
                  <a:moveTo>
                    <a:pt x="0" y="0"/>
                  </a:moveTo>
                  <a:lnTo>
                    <a:pt x="1839408" y="0"/>
                  </a:lnTo>
                  <a:lnTo>
                    <a:pt x="1839408" y="4484689"/>
                  </a:lnTo>
                  <a:lnTo>
                    <a:pt x="0" y="4484689"/>
                  </a:lnTo>
                  <a:close/>
                </a:path>
              </a:pathLst>
            </a:custGeom>
            <a:solidFill>
              <a:srgbClr val="FFFFFF"/>
            </a:solidFill>
          </p:spPr>
          <p:txBody>
            <a:bodyPr/>
            <a:lstStyle/>
            <a:p>
              <a:endParaRPr lang="en-GB" noProof="0" dirty="0"/>
            </a:p>
          </p:txBody>
        </p:sp>
        <p:sp>
          <p:nvSpPr>
            <p:cNvPr id="6" name="TextBox 6"/>
            <p:cNvSpPr txBox="1"/>
            <p:nvPr/>
          </p:nvSpPr>
          <p:spPr>
            <a:xfrm>
              <a:off x="0" y="-9525"/>
              <a:ext cx="1839408" cy="4494213"/>
            </a:xfrm>
            <a:prstGeom prst="rect">
              <a:avLst/>
            </a:prstGeom>
          </p:spPr>
          <p:txBody>
            <a:bodyPr lIns="50800" tIns="50800" rIns="50800" bIns="50800" rtlCol="0" anchor="ctr"/>
            <a:lstStyle/>
            <a:p>
              <a:pPr algn="ctr">
                <a:lnSpc>
                  <a:spcPts val="1560"/>
                </a:lnSpc>
              </a:pPr>
              <a:endParaRPr lang="en-GB" noProof="0" dirty="0"/>
            </a:p>
          </p:txBody>
        </p:sp>
      </p:grpSp>
      <p:sp>
        <p:nvSpPr>
          <p:cNvPr id="7" name="Freeform 7"/>
          <p:cNvSpPr/>
          <p:nvPr/>
        </p:nvSpPr>
        <p:spPr>
          <a:xfrm>
            <a:off x="-5029141" y="7849210"/>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4"/>
            <a:stretch>
              <a:fillRect/>
            </a:stretch>
          </a:blipFill>
        </p:spPr>
        <p:txBody>
          <a:bodyPr/>
          <a:lstStyle/>
          <a:p>
            <a:endParaRPr lang="en-GB" noProof="0" dirty="0"/>
          </a:p>
        </p:txBody>
      </p:sp>
      <p:grpSp>
        <p:nvGrpSpPr>
          <p:cNvPr id="8" name="Group 8"/>
          <p:cNvGrpSpPr/>
          <p:nvPr/>
        </p:nvGrpSpPr>
        <p:grpSpPr>
          <a:xfrm>
            <a:off x="328931" y="3696520"/>
            <a:ext cx="114409" cy="11440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0" name="TextBox 10"/>
            <p:cNvSpPr txBox="1"/>
            <p:nvPr/>
          </p:nvSpPr>
          <p:spPr>
            <a:xfrm>
              <a:off x="76200" y="66675"/>
              <a:ext cx="660400" cy="669925"/>
            </a:xfrm>
            <a:prstGeom prst="rect">
              <a:avLst/>
            </a:prstGeom>
          </p:spPr>
          <p:txBody>
            <a:bodyPr lIns="50800" tIns="50800" rIns="50800" bIns="50800" rtlCol="0" anchor="ctr"/>
            <a:lstStyle/>
            <a:p>
              <a:pPr algn="ctr">
                <a:lnSpc>
                  <a:spcPts val="1560"/>
                </a:lnSpc>
              </a:pPr>
              <a:endParaRPr lang="en-GB" noProof="0" dirty="0"/>
            </a:p>
          </p:txBody>
        </p:sp>
      </p:grpSp>
      <p:grpSp>
        <p:nvGrpSpPr>
          <p:cNvPr id="11" name="Group 11"/>
          <p:cNvGrpSpPr/>
          <p:nvPr/>
        </p:nvGrpSpPr>
        <p:grpSpPr>
          <a:xfrm>
            <a:off x="949519" y="4162170"/>
            <a:ext cx="205199" cy="2051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572E"/>
            </a:solidFill>
          </p:spPr>
          <p:txBody>
            <a:bodyPr/>
            <a:lstStyle/>
            <a:p>
              <a:endParaRPr lang="en-GB" noProof="0" dirty="0"/>
            </a:p>
          </p:txBody>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1560"/>
                </a:lnSpc>
              </a:pPr>
              <a:endParaRPr lang="en-GB" noProof="0" dirty="0"/>
            </a:p>
          </p:txBody>
        </p:sp>
      </p:grpSp>
      <p:grpSp>
        <p:nvGrpSpPr>
          <p:cNvPr id="14" name="Group 14"/>
          <p:cNvGrpSpPr/>
          <p:nvPr/>
        </p:nvGrpSpPr>
        <p:grpSpPr>
          <a:xfrm>
            <a:off x="2707323" y="10292415"/>
            <a:ext cx="205199" cy="2051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0C7F"/>
            </a:solidFill>
          </p:spPr>
          <p:txBody>
            <a:bodyPr/>
            <a:lstStyle/>
            <a:p>
              <a:endParaRPr lang="en-GB" noProof="0" dirty="0"/>
            </a:p>
          </p:txBody>
        </p:sp>
        <p:sp>
          <p:nvSpPr>
            <p:cNvPr id="16" name="TextBox 16"/>
            <p:cNvSpPr txBox="1"/>
            <p:nvPr/>
          </p:nvSpPr>
          <p:spPr>
            <a:xfrm>
              <a:off x="76200" y="66675"/>
              <a:ext cx="660400" cy="669925"/>
            </a:xfrm>
            <a:prstGeom prst="rect">
              <a:avLst/>
            </a:prstGeom>
          </p:spPr>
          <p:txBody>
            <a:bodyPr lIns="50800" tIns="50800" rIns="50800" bIns="50800" rtlCol="0" anchor="ctr"/>
            <a:lstStyle/>
            <a:p>
              <a:pPr algn="ctr">
                <a:lnSpc>
                  <a:spcPts val="1560"/>
                </a:lnSpc>
              </a:pPr>
              <a:endParaRPr lang="en-GB" noProof="0" dirty="0"/>
            </a:p>
          </p:txBody>
        </p:sp>
      </p:grpSp>
      <p:grpSp>
        <p:nvGrpSpPr>
          <p:cNvPr id="17" name="Group 17"/>
          <p:cNvGrpSpPr/>
          <p:nvPr/>
        </p:nvGrpSpPr>
        <p:grpSpPr>
          <a:xfrm>
            <a:off x="5935014" y="7936588"/>
            <a:ext cx="1653533" cy="2268000"/>
            <a:chOff x="0" y="0"/>
            <a:chExt cx="592589" cy="812800"/>
          </a:xfrm>
        </p:grpSpPr>
        <p:sp>
          <p:nvSpPr>
            <p:cNvPr id="18" name="Freeform 18"/>
            <p:cNvSpPr/>
            <p:nvPr/>
          </p:nvSpPr>
          <p:spPr>
            <a:xfrm>
              <a:off x="0" y="0"/>
              <a:ext cx="592589" cy="812800"/>
            </a:xfrm>
            <a:custGeom>
              <a:avLst/>
              <a:gdLst/>
              <a:ahLst/>
              <a:cxnLst/>
              <a:rect l="l" t="t" r="r" b="b"/>
              <a:pathLst>
                <a:path w="592589" h="812800">
                  <a:moveTo>
                    <a:pt x="0" y="0"/>
                  </a:moveTo>
                  <a:lnTo>
                    <a:pt x="592589" y="0"/>
                  </a:lnTo>
                  <a:lnTo>
                    <a:pt x="592589" y="812800"/>
                  </a:lnTo>
                  <a:lnTo>
                    <a:pt x="0" y="812800"/>
                  </a:lnTo>
                  <a:close/>
                </a:path>
              </a:pathLst>
            </a:custGeom>
            <a:solidFill>
              <a:srgbClr val="472680"/>
            </a:solidFill>
          </p:spPr>
          <p:txBody>
            <a:bodyPr/>
            <a:lstStyle/>
            <a:p>
              <a:endParaRPr lang="en-GB" noProof="0" dirty="0"/>
            </a:p>
          </p:txBody>
        </p:sp>
        <p:sp>
          <p:nvSpPr>
            <p:cNvPr id="19" name="TextBox 19"/>
            <p:cNvSpPr txBox="1"/>
            <p:nvPr/>
          </p:nvSpPr>
          <p:spPr>
            <a:xfrm>
              <a:off x="0" y="-9525"/>
              <a:ext cx="592589" cy="822325"/>
            </a:xfrm>
            <a:prstGeom prst="rect">
              <a:avLst/>
            </a:prstGeom>
          </p:spPr>
          <p:txBody>
            <a:bodyPr lIns="50800" tIns="50800" rIns="50800" bIns="50800" rtlCol="0" anchor="ctr"/>
            <a:lstStyle/>
            <a:p>
              <a:pPr algn="ctr">
                <a:lnSpc>
                  <a:spcPts val="1560"/>
                </a:lnSpc>
              </a:pPr>
              <a:endParaRPr lang="en-GB" noProof="0" dirty="0"/>
            </a:p>
          </p:txBody>
        </p:sp>
      </p:grpSp>
      <p:sp>
        <p:nvSpPr>
          <p:cNvPr id="20" name="Freeform 20"/>
          <p:cNvSpPr/>
          <p:nvPr/>
        </p:nvSpPr>
        <p:spPr>
          <a:xfrm>
            <a:off x="6295427" y="8087234"/>
            <a:ext cx="709994" cy="552021"/>
          </a:xfrm>
          <a:custGeom>
            <a:avLst/>
            <a:gdLst/>
            <a:ahLst/>
            <a:cxnLst/>
            <a:rect l="l" t="t" r="r" b="b"/>
            <a:pathLst>
              <a:path w="709994" h="552021">
                <a:moveTo>
                  <a:pt x="0" y="0"/>
                </a:moveTo>
                <a:lnTo>
                  <a:pt x="709995" y="0"/>
                </a:lnTo>
                <a:lnTo>
                  <a:pt x="709995" y="552021"/>
                </a:lnTo>
                <a:lnTo>
                  <a:pt x="0" y="55202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noProof="0" dirty="0"/>
          </a:p>
        </p:txBody>
      </p:sp>
      <p:grpSp>
        <p:nvGrpSpPr>
          <p:cNvPr id="21" name="Group 21"/>
          <p:cNvGrpSpPr/>
          <p:nvPr/>
        </p:nvGrpSpPr>
        <p:grpSpPr>
          <a:xfrm>
            <a:off x="488736" y="9654308"/>
            <a:ext cx="563383" cy="56338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079"/>
                </a:lnSpc>
              </a:pPr>
              <a:r>
                <a:rPr lang="en-GB" sz="1599" b="1" noProof="0" dirty="0">
                  <a:solidFill>
                    <a:srgbClr val="FFFFFF"/>
                  </a:solidFill>
                  <a:latin typeface="Greycliff Bold"/>
                  <a:ea typeface="Greycliff Bold"/>
                  <a:cs typeface="Greycliff Bold"/>
                  <a:sym typeface="Greycliff Bold"/>
                </a:rPr>
                <a:t>1</a:t>
              </a:r>
            </a:p>
          </p:txBody>
        </p:sp>
      </p:grpSp>
      <p:sp>
        <p:nvSpPr>
          <p:cNvPr id="24" name="TextBox 24"/>
          <p:cNvSpPr txBox="1"/>
          <p:nvPr/>
        </p:nvSpPr>
        <p:spPr>
          <a:xfrm>
            <a:off x="3512586" y="759909"/>
            <a:ext cx="3307067" cy="7569765"/>
          </a:xfrm>
          <a:prstGeom prst="rect">
            <a:avLst/>
          </a:prstGeom>
        </p:spPr>
        <p:txBody>
          <a:bodyPr lIns="0" tIns="0" rIns="0" bIns="0" rtlCol="0" anchor="t">
            <a:spAutoFit/>
          </a:bodyPr>
          <a:lstStyle/>
          <a:p>
            <a:pPr algn="l">
              <a:lnSpc>
                <a:spcPts val="1560"/>
              </a:lnSpc>
            </a:pPr>
            <a:r>
              <a:rPr lang="en-GB" sz="1200" b="1" noProof="0" dirty="0">
                <a:solidFill>
                  <a:srgbClr val="472680"/>
                </a:solidFill>
                <a:latin typeface="Greycliff Medium" panose="020B0604020202020204" charset="0"/>
                <a:ea typeface="Greycliff Ultra-Bold"/>
                <a:cs typeface="Greycliff Ultra-Bold"/>
                <a:sym typeface="Greycliff Ultra-Bold"/>
              </a:rPr>
              <a:t>Welcome to Clan Cancer Support Bed and Breakfast facility. We are available to anyone impacted by cancer in the Northeast of Scotland, Moray, Orkney and Shetland. </a:t>
            </a:r>
          </a:p>
          <a:p>
            <a:pPr algn="l">
              <a:lnSpc>
                <a:spcPts val="1560"/>
              </a:lnSpc>
            </a:pPr>
            <a:r>
              <a:rPr lang="en-GB" sz="1200" b="1" noProof="0" dirty="0">
                <a:solidFill>
                  <a:srgbClr val="472680"/>
                </a:solidFill>
                <a:latin typeface="Greycliff Ultra-Bold"/>
                <a:ea typeface="Greycliff Ultra-Bold"/>
                <a:cs typeface="Greycliff Ultra-Bold"/>
                <a:sym typeface="Greycliff Ultra-Bold"/>
              </a:rPr>
              <a:t> </a:t>
            </a:r>
          </a:p>
          <a:p>
            <a:pPr algn="l">
              <a:lnSpc>
                <a:spcPts val="1560"/>
              </a:lnSpc>
            </a:pPr>
            <a:r>
              <a:rPr lang="en-GB" sz="1200" b="1" noProof="0" dirty="0">
                <a:solidFill>
                  <a:srgbClr val="472680"/>
                </a:solidFill>
                <a:latin typeface="Greycliff Medium"/>
                <a:ea typeface="Greycliff Medium"/>
                <a:cs typeface="Greycliff Medium"/>
                <a:sym typeface="Greycliff Medium"/>
              </a:rPr>
              <a:t>Our centre is situated within a 20-minute walk of Aberdeen Royal Infirmary and is close to a wide range of shops and services in the city’s Rosemount area. </a:t>
            </a:r>
          </a:p>
          <a:p>
            <a:pPr algn="l">
              <a:lnSpc>
                <a:spcPts val="1560"/>
              </a:lnSpc>
            </a:pPr>
            <a:endParaRPr lang="en-GB" sz="1200" b="1" noProof="0" dirty="0">
              <a:solidFill>
                <a:srgbClr val="472680"/>
              </a:solidFill>
              <a:latin typeface="Greycliff Medium"/>
              <a:ea typeface="Greycliff Medium"/>
              <a:cs typeface="Greycliff Medium"/>
              <a:sym typeface="Greycliff Medium"/>
            </a:endParaRPr>
          </a:p>
          <a:p>
            <a:pPr algn="l">
              <a:lnSpc>
                <a:spcPts val="1560"/>
              </a:lnSpc>
            </a:pPr>
            <a:r>
              <a:rPr lang="en-GB" sz="1200" b="1" noProof="0" dirty="0">
                <a:solidFill>
                  <a:srgbClr val="472680"/>
                </a:solidFill>
                <a:latin typeface="Greycliff Medium"/>
                <a:ea typeface="Greycliff Medium"/>
                <a:cs typeface="Greycliff Medium"/>
                <a:sym typeface="Greycliff Medium"/>
              </a:rPr>
              <a:t>Clan Accommodation has its own entrance, with ample parking available immediately outside the centre. Frequent buses run to and from Aberdeen Royal Infirmary, Aberdeen City Centre, and the main bus and rail stations. </a:t>
            </a:r>
          </a:p>
          <a:p>
            <a:pPr algn="l">
              <a:lnSpc>
                <a:spcPts val="1560"/>
              </a:lnSpc>
            </a:pPr>
            <a:r>
              <a:rPr lang="en-GB" sz="1200" b="1" noProof="0" dirty="0">
                <a:solidFill>
                  <a:srgbClr val="472680"/>
                </a:solidFill>
                <a:latin typeface="Greycliff Medium"/>
                <a:ea typeface="Greycliff Medium"/>
                <a:cs typeface="Greycliff Medium"/>
                <a:sym typeface="Greycliff Medium"/>
              </a:rPr>
              <a:t> </a:t>
            </a:r>
          </a:p>
          <a:p>
            <a:pPr algn="l">
              <a:lnSpc>
                <a:spcPts val="1560"/>
              </a:lnSpc>
            </a:pPr>
            <a:r>
              <a:rPr lang="en-GB" sz="1200" b="1" u="sng" noProof="0" dirty="0">
                <a:solidFill>
                  <a:srgbClr val="472680"/>
                </a:solidFill>
                <a:latin typeface="Greycliff Bold"/>
                <a:ea typeface="Greycliff Bold"/>
                <a:cs typeface="Greycliff Bold"/>
                <a:sym typeface="Greycliff Bold"/>
              </a:rPr>
              <a:t>Opening Hours </a:t>
            </a:r>
          </a:p>
          <a:p>
            <a:pPr algn="l">
              <a:lnSpc>
                <a:spcPts val="1560"/>
              </a:lnSpc>
            </a:pPr>
            <a:r>
              <a:rPr lang="en-GB" sz="1200" b="1" noProof="0" dirty="0">
                <a:solidFill>
                  <a:srgbClr val="472680"/>
                </a:solidFill>
                <a:latin typeface="Greycliff Medium"/>
                <a:ea typeface="Greycliff Medium"/>
                <a:cs typeface="Greycliff Medium"/>
                <a:sym typeface="Greycliff Medium"/>
              </a:rPr>
              <a:t>Clan Accommodation is open 24 hours a day, 7 days a week. Check in is at 12.00pm. Please do not arrive before this unless previously discussed with staff</a:t>
            </a:r>
          </a:p>
          <a:p>
            <a:pPr algn="l">
              <a:lnSpc>
                <a:spcPts val="1560"/>
              </a:lnSpc>
            </a:pPr>
            <a:r>
              <a:rPr lang="en-GB" sz="1200" b="1" noProof="0" dirty="0">
                <a:solidFill>
                  <a:srgbClr val="472680"/>
                </a:solidFill>
                <a:latin typeface="Greycliff Medium"/>
                <a:ea typeface="Greycliff Medium"/>
                <a:cs typeface="Greycliff Medium"/>
                <a:sym typeface="Greycliff Medium"/>
              </a:rPr>
              <a:t> </a:t>
            </a:r>
          </a:p>
          <a:p>
            <a:pPr algn="l">
              <a:lnSpc>
                <a:spcPts val="1560"/>
              </a:lnSpc>
            </a:pPr>
            <a:r>
              <a:rPr lang="en-GB" sz="1200" b="1" noProof="0" dirty="0">
                <a:solidFill>
                  <a:srgbClr val="472680"/>
                </a:solidFill>
                <a:latin typeface="Greycliff Medium"/>
                <a:ea typeface="Greycliff Medium"/>
                <a:cs typeface="Greycliff Medium"/>
                <a:sym typeface="Greycliff Medium"/>
              </a:rPr>
              <a:t>The centre is open and accessible: </a:t>
            </a:r>
          </a:p>
          <a:p>
            <a:pPr algn="l">
              <a:lnSpc>
                <a:spcPts val="1560"/>
              </a:lnSpc>
            </a:pPr>
            <a:r>
              <a:rPr lang="en-GB" sz="1200" b="1" noProof="0" dirty="0">
                <a:solidFill>
                  <a:srgbClr val="472680"/>
                </a:solidFill>
                <a:latin typeface="Greycliff Medium"/>
                <a:ea typeface="Greycliff Medium"/>
                <a:cs typeface="Greycliff Medium"/>
                <a:sym typeface="Greycliff Medium"/>
              </a:rPr>
              <a:t>Monday- Friday: 10.00am - 4.00pm </a:t>
            </a:r>
          </a:p>
          <a:p>
            <a:pPr algn="l">
              <a:lnSpc>
                <a:spcPts val="1560"/>
              </a:lnSpc>
            </a:pPr>
            <a:r>
              <a:rPr lang="en-GB" sz="1200" b="1" noProof="0" dirty="0">
                <a:solidFill>
                  <a:srgbClr val="472680"/>
                </a:solidFill>
                <a:latin typeface="Greycliff Medium"/>
                <a:ea typeface="Greycliff Medium"/>
                <a:cs typeface="Greycliff Medium"/>
                <a:sym typeface="Greycliff Medium"/>
              </a:rPr>
              <a:t> </a:t>
            </a:r>
          </a:p>
          <a:p>
            <a:pPr algn="l">
              <a:lnSpc>
                <a:spcPts val="1560"/>
              </a:lnSpc>
            </a:pPr>
            <a:r>
              <a:rPr lang="en-GB" sz="1200" b="1" noProof="0" dirty="0">
                <a:solidFill>
                  <a:srgbClr val="472680"/>
                </a:solidFill>
                <a:latin typeface="Greycliff Medium"/>
                <a:ea typeface="Greycliff Medium"/>
                <a:cs typeface="Greycliff Medium"/>
                <a:sym typeface="Greycliff Medium"/>
              </a:rPr>
              <a:t>Please be aware that guests are responsible for any valuables during their stay at Clan. </a:t>
            </a:r>
          </a:p>
          <a:p>
            <a:pPr algn="l">
              <a:lnSpc>
                <a:spcPts val="1560"/>
              </a:lnSpc>
            </a:pPr>
            <a:r>
              <a:rPr lang="en-GB" sz="1200" b="1" noProof="0" dirty="0">
                <a:solidFill>
                  <a:srgbClr val="472680"/>
                </a:solidFill>
                <a:latin typeface="Greycliff Medium"/>
                <a:ea typeface="Greycliff Medium"/>
                <a:cs typeface="Greycliff Medium"/>
                <a:sym typeface="Greycliff Medium"/>
              </a:rPr>
              <a:t> </a:t>
            </a:r>
          </a:p>
          <a:p>
            <a:pPr algn="l">
              <a:lnSpc>
                <a:spcPts val="1560"/>
              </a:lnSpc>
            </a:pPr>
            <a:r>
              <a:rPr lang="en-GB" sz="1200" b="1" noProof="0" dirty="0">
                <a:solidFill>
                  <a:srgbClr val="472680"/>
                </a:solidFill>
                <a:latin typeface="Greycliff Medium"/>
                <a:ea typeface="Greycliff Medium"/>
                <a:cs typeface="Greycliff Medium"/>
                <a:sym typeface="Greycliff Medium"/>
              </a:rPr>
              <a:t>We hope this information booklet is helpful. If you have any questions, please do not hesitate to ask our dedicated team. </a:t>
            </a:r>
          </a:p>
          <a:p>
            <a:pPr algn="l">
              <a:lnSpc>
                <a:spcPts val="1560"/>
              </a:lnSpc>
            </a:pPr>
            <a:r>
              <a:rPr lang="en-GB" sz="1200" b="1" noProof="0" dirty="0">
                <a:solidFill>
                  <a:srgbClr val="472680"/>
                </a:solidFill>
                <a:latin typeface="Greycliff Medium"/>
                <a:ea typeface="Greycliff Medium"/>
                <a:cs typeface="Greycliff Medium"/>
                <a:sym typeface="Greycliff Medium"/>
              </a:rPr>
              <a:t> </a:t>
            </a:r>
          </a:p>
          <a:p>
            <a:pPr algn="l">
              <a:lnSpc>
                <a:spcPts val="1560"/>
              </a:lnSpc>
            </a:pPr>
            <a:r>
              <a:rPr lang="en-GB" sz="1200" b="1" noProof="0" dirty="0">
                <a:solidFill>
                  <a:srgbClr val="472680"/>
                </a:solidFill>
                <a:latin typeface="Greycliff Medium"/>
                <a:ea typeface="Greycliff Medium"/>
                <a:cs typeface="Greycliff Medium"/>
                <a:sym typeface="Greycliff Medium"/>
              </a:rPr>
              <a:t>We wish you a comfortable stay.  </a:t>
            </a:r>
          </a:p>
          <a:p>
            <a:pPr algn="l">
              <a:lnSpc>
                <a:spcPts val="1560"/>
              </a:lnSpc>
            </a:pPr>
            <a:r>
              <a:rPr lang="en-GB" sz="1200" b="1" noProof="0" dirty="0">
                <a:solidFill>
                  <a:srgbClr val="472680"/>
                </a:solidFill>
                <a:latin typeface="Greycliff Medium"/>
                <a:ea typeface="Greycliff Medium"/>
                <a:cs typeface="Greycliff Medium"/>
                <a:sym typeface="Greycliff Medium"/>
              </a:rPr>
              <a:t> </a:t>
            </a:r>
          </a:p>
          <a:p>
            <a:pPr algn="l">
              <a:lnSpc>
                <a:spcPts val="1560"/>
              </a:lnSpc>
            </a:pPr>
            <a:r>
              <a:rPr lang="en-GB" sz="1200" b="1" noProof="0" dirty="0">
                <a:solidFill>
                  <a:srgbClr val="472680"/>
                </a:solidFill>
                <a:latin typeface="Greycliff Bold"/>
                <a:ea typeface="Greycliff Bold"/>
                <a:cs typeface="Greycliff Bold"/>
                <a:sym typeface="Greycliff Bold"/>
              </a:rPr>
              <a:t>The Clan Team</a:t>
            </a:r>
            <a:r>
              <a:rPr lang="en-GB" sz="1200" b="1" noProof="0" dirty="0">
                <a:solidFill>
                  <a:srgbClr val="472680"/>
                </a:solidFill>
                <a:latin typeface="Greycliff Medium"/>
                <a:ea typeface="Greycliff Medium"/>
                <a:cs typeface="Greycliff Medium"/>
                <a:sym typeface="Greycliff Medium"/>
              </a:rPr>
              <a:t> </a:t>
            </a:r>
          </a:p>
        </p:txBody>
      </p:sp>
      <p:sp>
        <p:nvSpPr>
          <p:cNvPr id="25" name="TextBox 25"/>
          <p:cNvSpPr txBox="1"/>
          <p:nvPr/>
        </p:nvSpPr>
        <p:spPr>
          <a:xfrm>
            <a:off x="5746525" y="9046219"/>
            <a:ext cx="1895963" cy="963295"/>
          </a:xfrm>
          <a:prstGeom prst="rect">
            <a:avLst/>
          </a:prstGeom>
        </p:spPr>
        <p:txBody>
          <a:bodyPr lIns="0" tIns="0" rIns="0" bIns="0" rtlCol="0" anchor="t">
            <a:spAutoFit/>
          </a:bodyPr>
          <a:lstStyle/>
          <a:p>
            <a:pPr algn="ctr">
              <a:lnSpc>
                <a:spcPts val="1820"/>
              </a:lnSpc>
            </a:pPr>
            <a:r>
              <a:rPr lang="en-GB" sz="1400" b="1" noProof="0" dirty="0">
                <a:solidFill>
                  <a:srgbClr val="FFFFFF"/>
                </a:solidFill>
                <a:latin typeface="Greycliff CF 1 Ultra-Bold"/>
                <a:ea typeface="Greycliff CF 1 Ultra-Bold"/>
                <a:cs typeface="Greycliff CF 1 Ultra-Bold"/>
                <a:sym typeface="Greycliff CF 1 Ultra-Bold"/>
              </a:rPr>
              <a:t>Network ID</a:t>
            </a:r>
          </a:p>
          <a:p>
            <a:pPr algn="ctr">
              <a:lnSpc>
                <a:spcPts val="1820"/>
              </a:lnSpc>
            </a:pPr>
            <a:r>
              <a:rPr lang="en-GB" sz="1400" noProof="0" dirty="0">
                <a:solidFill>
                  <a:srgbClr val="FFFFFF"/>
                </a:solidFill>
                <a:latin typeface="Greycliff"/>
                <a:ea typeface="Greycliff"/>
                <a:cs typeface="Greycliff"/>
                <a:sym typeface="Greycliff"/>
              </a:rPr>
              <a:t>Clan Guest </a:t>
            </a:r>
          </a:p>
          <a:p>
            <a:pPr algn="ctr">
              <a:lnSpc>
                <a:spcPts val="1820"/>
              </a:lnSpc>
            </a:pPr>
            <a:r>
              <a:rPr lang="en-GB" sz="1400" b="1" noProof="0" dirty="0">
                <a:solidFill>
                  <a:srgbClr val="FFFFFF"/>
                </a:solidFill>
                <a:latin typeface="Greycliff CF 1 Ultra-Bold"/>
                <a:ea typeface="Greycliff CF 1 Ultra-Bold"/>
                <a:cs typeface="Greycliff CF 1 Ultra-Bold"/>
                <a:sym typeface="Greycliff CF 1 Ultra-Bold"/>
              </a:rPr>
              <a:t>Password</a:t>
            </a:r>
          </a:p>
          <a:p>
            <a:pPr algn="ctr">
              <a:lnSpc>
                <a:spcPts val="1820"/>
              </a:lnSpc>
            </a:pPr>
            <a:r>
              <a:rPr lang="en-GB" sz="1400" noProof="0" dirty="0">
                <a:solidFill>
                  <a:srgbClr val="FFFFFF"/>
                </a:solidFill>
                <a:latin typeface="Greycliff"/>
                <a:ea typeface="Greycliff"/>
                <a:cs typeface="Greycliff"/>
                <a:sym typeface="Greycliff"/>
              </a:rPr>
              <a:t> Haven_1983</a:t>
            </a:r>
          </a:p>
        </p:txBody>
      </p:sp>
      <p:sp>
        <p:nvSpPr>
          <p:cNvPr id="26" name="TextBox 26"/>
          <p:cNvSpPr txBox="1"/>
          <p:nvPr/>
        </p:nvSpPr>
        <p:spPr>
          <a:xfrm>
            <a:off x="5687688" y="8722345"/>
            <a:ext cx="1895963" cy="253682"/>
          </a:xfrm>
          <a:prstGeom prst="rect">
            <a:avLst/>
          </a:prstGeom>
        </p:spPr>
        <p:txBody>
          <a:bodyPr lIns="0" tIns="0" rIns="0" bIns="0" rtlCol="0" anchor="t">
            <a:spAutoFit/>
          </a:bodyPr>
          <a:lstStyle/>
          <a:p>
            <a:pPr algn="ctr">
              <a:lnSpc>
                <a:spcPts val="1820"/>
              </a:lnSpc>
            </a:pPr>
            <a:r>
              <a:rPr lang="en-GB" sz="1400" b="1" noProof="0" dirty="0">
                <a:solidFill>
                  <a:srgbClr val="FFFFFF"/>
                </a:solidFill>
                <a:latin typeface="Greycliff CF 1 Ultra-Bold"/>
                <a:ea typeface="Greycliff CF 1 Ultra-Bold"/>
                <a:cs typeface="Greycliff CF 1 Ultra-Bold"/>
                <a:sym typeface="Greycliff CF 1 Ultra-Bold"/>
              </a:rPr>
              <a:t>Free Wi-Fi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31266" y="-3614438"/>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a:off x="-4949860" y="1318492"/>
            <a:ext cx="6333832" cy="7704556"/>
          </a:xfrm>
          <a:custGeom>
            <a:avLst/>
            <a:gdLst/>
            <a:ahLst/>
            <a:cxnLst/>
            <a:rect l="l" t="t" r="r" b="b"/>
            <a:pathLst>
              <a:path w="6333832" h="7704556">
                <a:moveTo>
                  <a:pt x="0" y="0"/>
                </a:moveTo>
                <a:lnTo>
                  <a:pt x="6333832" y="0"/>
                </a:lnTo>
                <a:lnTo>
                  <a:pt x="6333832" y="7704556"/>
                </a:lnTo>
                <a:lnTo>
                  <a:pt x="0" y="7704556"/>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a:off x="3398103" y="4177085"/>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427252" y="677688"/>
            <a:ext cx="6705497" cy="9336625"/>
            <a:chOff x="0" y="0"/>
            <a:chExt cx="2403099" cy="3346036"/>
          </a:xfrm>
        </p:grpSpPr>
        <p:sp>
          <p:nvSpPr>
            <p:cNvPr id="6" name="Freeform 6"/>
            <p:cNvSpPr/>
            <p:nvPr/>
          </p:nvSpPr>
          <p:spPr>
            <a:xfrm>
              <a:off x="0" y="0"/>
              <a:ext cx="2403099" cy="3346036"/>
            </a:xfrm>
            <a:custGeom>
              <a:avLst/>
              <a:gdLst/>
              <a:ahLst/>
              <a:cxnLst/>
              <a:rect l="l" t="t" r="r" b="b"/>
              <a:pathLst>
                <a:path w="2403099" h="3346036">
                  <a:moveTo>
                    <a:pt x="0" y="0"/>
                  </a:moveTo>
                  <a:lnTo>
                    <a:pt x="2403099" y="0"/>
                  </a:lnTo>
                  <a:lnTo>
                    <a:pt x="2403099" y="3346036"/>
                  </a:lnTo>
                  <a:lnTo>
                    <a:pt x="0" y="3346036"/>
                  </a:lnTo>
                  <a:close/>
                </a:path>
              </a:pathLst>
            </a:custGeom>
            <a:solidFill>
              <a:srgbClr val="FFFFFF"/>
            </a:solidFill>
          </p:spPr>
          <p:txBody>
            <a:bodyPr/>
            <a:lstStyle/>
            <a:p>
              <a:endParaRPr lang="en-GB" noProof="0" dirty="0"/>
            </a:p>
          </p:txBody>
        </p:sp>
        <p:sp>
          <p:nvSpPr>
            <p:cNvPr id="7" name="TextBox 7"/>
            <p:cNvSpPr txBox="1"/>
            <p:nvPr/>
          </p:nvSpPr>
          <p:spPr>
            <a:xfrm>
              <a:off x="0" y="-9525"/>
              <a:ext cx="2403099" cy="3355561"/>
            </a:xfrm>
            <a:prstGeom prst="rect">
              <a:avLst/>
            </a:prstGeom>
          </p:spPr>
          <p:txBody>
            <a:bodyPr lIns="50800" tIns="50800" rIns="50800" bIns="50800" rtlCol="0" anchor="ctr"/>
            <a:lstStyle/>
            <a:p>
              <a:pPr algn="ctr">
                <a:lnSpc>
                  <a:spcPts val="1560"/>
                </a:lnSpc>
              </a:pPr>
              <a:endParaRPr lang="en-GB" noProof="0" dirty="0"/>
            </a:p>
          </p:txBody>
        </p:sp>
      </p:grpSp>
      <p:grpSp>
        <p:nvGrpSpPr>
          <p:cNvPr id="8" name="Group 8"/>
          <p:cNvGrpSpPr/>
          <p:nvPr/>
        </p:nvGrpSpPr>
        <p:grpSpPr>
          <a:xfrm>
            <a:off x="6522308" y="9654308"/>
            <a:ext cx="563383" cy="5633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0" name="TextBox 10"/>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2</a:t>
              </a:r>
            </a:p>
          </p:txBody>
        </p:sp>
      </p:grpSp>
      <p:sp>
        <p:nvSpPr>
          <p:cNvPr id="11" name="TextBox 11"/>
          <p:cNvSpPr txBox="1"/>
          <p:nvPr/>
        </p:nvSpPr>
        <p:spPr>
          <a:xfrm>
            <a:off x="1711377" y="1105233"/>
            <a:ext cx="4521727" cy="6894964"/>
          </a:xfrm>
          <a:prstGeom prst="rect">
            <a:avLst/>
          </a:prstGeom>
        </p:spPr>
        <p:txBody>
          <a:bodyPr lIns="0" tIns="0" rIns="0" bIns="0" rtlCol="0" anchor="t">
            <a:spAutoFit/>
          </a:bodyPr>
          <a:lstStyle/>
          <a:p>
            <a:pPr algn="l">
              <a:lnSpc>
                <a:spcPts val="1960"/>
              </a:lnSpc>
            </a:pPr>
            <a:r>
              <a:rPr lang="en-GB" sz="1400" noProof="0" dirty="0">
                <a:solidFill>
                  <a:srgbClr val="472680"/>
                </a:solidFill>
                <a:latin typeface="Greycliff"/>
                <a:ea typeface="Greycliff"/>
                <a:cs typeface="Greycliff"/>
                <a:sym typeface="Greycliff"/>
              </a:rPr>
              <a:t>Introduction</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Contents Page</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Access to Clan Accommodation and the Centre / Bedrooms</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Lounge / Kitchen / Dining Room</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Laundry / Toilets / Garden Area</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Client Relations Team / Cleaning / Electrical Items / Fire Procedures</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First Aid / Lifts / Reporting Faults / Recycling / Gifts / Mail Services / Payments</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Additional Service</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Aberdeen Useful Information</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Supermarkets</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Apps and Websites/Takeaways/Places to Eat</a:t>
            </a:r>
          </a:p>
          <a:p>
            <a:pPr algn="l">
              <a:lnSpc>
                <a:spcPts val="1960"/>
              </a:lnSpc>
            </a:pPr>
            <a:endParaRPr lang="en-GB" sz="1400" noProof="0" dirty="0">
              <a:solidFill>
                <a:srgbClr val="472680"/>
              </a:solidFill>
              <a:latin typeface="Greycliff"/>
              <a:ea typeface="Greycliff"/>
              <a:cs typeface="Greycliff"/>
              <a:sym typeface="Greycliff"/>
            </a:endParaRPr>
          </a:p>
          <a:p>
            <a:pPr algn="l">
              <a:lnSpc>
                <a:spcPts val="1960"/>
              </a:lnSpc>
            </a:pPr>
            <a:r>
              <a:rPr lang="en-GB" sz="1400" noProof="0" dirty="0">
                <a:solidFill>
                  <a:srgbClr val="472680"/>
                </a:solidFill>
                <a:latin typeface="Greycliff"/>
                <a:ea typeface="Greycliff"/>
                <a:cs typeface="Greycliff"/>
                <a:sym typeface="Greycliff"/>
              </a:rPr>
              <a:t>The Coffee Box at Westburn</a:t>
            </a:r>
          </a:p>
        </p:txBody>
      </p:sp>
      <p:sp>
        <p:nvSpPr>
          <p:cNvPr id="12" name="TextBox 12"/>
          <p:cNvSpPr txBox="1"/>
          <p:nvPr/>
        </p:nvSpPr>
        <p:spPr>
          <a:xfrm>
            <a:off x="756000" y="1105233"/>
            <a:ext cx="4521727" cy="6638484"/>
          </a:xfrm>
          <a:prstGeom prst="rect">
            <a:avLst/>
          </a:prstGeom>
        </p:spPr>
        <p:txBody>
          <a:bodyPr lIns="0" tIns="0" rIns="0" bIns="0" rtlCol="0" anchor="t">
            <a:spAutoFit/>
          </a:bodyPr>
          <a:lstStyle/>
          <a:p>
            <a:pPr algn="l">
              <a:lnSpc>
                <a:spcPts val="1960"/>
              </a:lnSpc>
            </a:pPr>
            <a:r>
              <a:rPr lang="en-GB" sz="1400" b="1" noProof="0" dirty="0">
                <a:solidFill>
                  <a:srgbClr val="472680"/>
                </a:solidFill>
                <a:latin typeface="Greycliff Bold"/>
                <a:ea typeface="Greycliff Bold"/>
                <a:cs typeface="Greycliff Bold"/>
                <a:sym typeface="Greycliff Bold"/>
              </a:rPr>
              <a:t>1</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2</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3-4</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5</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6</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7</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8</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9-11</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12</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13</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14</a:t>
            </a:r>
          </a:p>
          <a:p>
            <a:pPr algn="l">
              <a:lnSpc>
                <a:spcPts val="1960"/>
              </a:lnSpc>
            </a:pPr>
            <a:endParaRPr lang="en-GB" sz="1400" b="1" noProof="0" dirty="0">
              <a:solidFill>
                <a:srgbClr val="472680"/>
              </a:solidFill>
              <a:latin typeface="Greycliff Bold"/>
              <a:ea typeface="Greycliff Bold"/>
              <a:cs typeface="Greycliff Bold"/>
              <a:sym typeface="Greycliff Bold"/>
            </a:endParaRPr>
          </a:p>
          <a:p>
            <a:pPr algn="l">
              <a:lnSpc>
                <a:spcPts val="1960"/>
              </a:lnSpc>
            </a:pPr>
            <a:r>
              <a:rPr lang="en-GB" sz="1400" b="1" noProof="0" dirty="0">
                <a:solidFill>
                  <a:srgbClr val="472680"/>
                </a:solidFill>
                <a:latin typeface="Greycliff Bold"/>
                <a:ea typeface="Greycliff Bold"/>
                <a:cs typeface="Greycliff Bold"/>
                <a:sym typeface="Greycliff Bold"/>
              </a:rPr>
              <a:t>15</a:t>
            </a:r>
          </a:p>
        </p:txBody>
      </p:sp>
      <p:sp>
        <p:nvSpPr>
          <p:cNvPr id="13" name="TextBox 13"/>
          <p:cNvSpPr txBox="1"/>
          <p:nvPr/>
        </p:nvSpPr>
        <p:spPr>
          <a:xfrm>
            <a:off x="744888" y="736950"/>
            <a:ext cx="6059112" cy="294785"/>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CF 1 Ultra-Bold"/>
                <a:ea typeface="Greycliff CF 1 Ultra-Bold"/>
                <a:cs typeface="Greycliff CF 1 Ultra-Bold"/>
                <a:sym typeface="Greycliff CF 1 Ultra-Bold"/>
              </a:rP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931" y="-3448531"/>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rot="-8100000">
            <a:off x="3471486" y="8173914"/>
            <a:ext cx="6333832" cy="7704556"/>
          </a:xfrm>
          <a:custGeom>
            <a:avLst/>
            <a:gdLst/>
            <a:ahLst/>
            <a:cxnLst/>
            <a:rect l="l" t="t" r="r" b="b"/>
            <a:pathLst>
              <a:path w="6333832" h="7704556">
                <a:moveTo>
                  <a:pt x="0" y="0"/>
                </a:moveTo>
                <a:lnTo>
                  <a:pt x="6333832" y="0"/>
                </a:lnTo>
                <a:lnTo>
                  <a:pt x="6333832" y="7704556"/>
                </a:lnTo>
                <a:lnTo>
                  <a:pt x="0" y="7704556"/>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4948314">
            <a:off x="6061409" y="1182534"/>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4"/>
            <a:stretch>
              <a:fillRect/>
            </a:stretch>
          </a:blipFill>
        </p:spPr>
        <p:txBody>
          <a:bodyPr/>
          <a:lstStyle/>
          <a:p>
            <a:endParaRPr lang="en-GB" noProof="0" dirty="0"/>
          </a:p>
        </p:txBody>
      </p:sp>
      <p:sp>
        <p:nvSpPr>
          <p:cNvPr id="5" name="Freeform 5"/>
          <p:cNvSpPr/>
          <p:nvPr/>
        </p:nvSpPr>
        <p:spPr>
          <a:xfrm>
            <a:off x="-3048931" y="4364276"/>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5"/>
            <a:stretch>
              <a:fillRect/>
            </a:stretch>
          </a:blipFill>
        </p:spPr>
        <p:txBody>
          <a:bodyPr/>
          <a:lstStyle/>
          <a:p>
            <a:endParaRPr lang="en-GB" noProof="0" dirty="0"/>
          </a:p>
        </p:txBody>
      </p:sp>
      <p:grpSp>
        <p:nvGrpSpPr>
          <p:cNvPr id="6" name="Group 6"/>
          <p:cNvGrpSpPr/>
          <p:nvPr/>
        </p:nvGrpSpPr>
        <p:grpSpPr>
          <a:xfrm>
            <a:off x="437978" y="1368701"/>
            <a:ext cx="6684043" cy="3075754"/>
            <a:chOff x="0" y="0"/>
            <a:chExt cx="2395410" cy="1102281"/>
          </a:xfrm>
        </p:grpSpPr>
        <p:sp>
          <p:nvSpPr>
            <p:cNvPr id="7" name="Freeform 7"/>
            <p:cNvSpPr/>
            <p:nvPr/>
          </p:nvSpPr>
          <p:spPr>
            <a:xfrm>
              <a:off x="0" y="0"/>
              <a:ext cx="2395410" cy="1102281"/>
            </a:xfrm>
            <a:custGeom>
              <a:avLst/>
              <a:gdLst/>
              <a:ahLst/>
              <a:cxnLst/>
              <a:rect l="l" t="t" r="r" b="b"/>
              <a:pathLst>
                <a:path w="2395410" h="1102281">
                  <a:moveTo>
                    <a:pt x="0" y="0"/>
                  </a:moveTo>
                  <a:lnTo>
                    <a:pt x="2395410" y="0"/>
                  </a:lnTo>
                  <a:lnTo>
                    <a:pt x="2395410" y="1102281"/>
                  </a:lnTo>
                  <a:lnTo>
                    <a:pt x="0" y="1102281"/>
                  </a:lnTo>
                  <a:close/>
                </a:path>
              </a:pathLst>
            </a:custGeom>
            <a:solidFill>
              <a:srgbClr val="FFFFFF"/>
            </a:solidFill>
          </p:spPr>
          <p:txBody>
            <a:bodyPr/>
            <a:lstStyle/>
            <a:p>
              <a:endParaRPr lang="en-GB" noProof="0" dirty="0"/>
            </a:p>
          </p:txBody>
        </p:sp>
        <p:sp>
          <p:nvSpPr>
            <p:cNvPr id="8" name="TextBox 8"/>
            <p:cNvSpPr txBox="1"/>
            <p:nvPr/>
          </p:nvSpPr>
          <p:spPr>
            <a:xfrm>
              <a:off x="0" y="-9525"/>
              <a:ext cx="2395410" cy="1111806"/>
            </a:xfrm>
            <a:prstGeom prst="rect">
              <a:avLst/>
            </a:prstGeom>
          </p:spPr>
          <p:txBody>
            <a:bodyPr lIns="50800" tIns="50800" rIns="50800" bIns="50800" rtlCol="0" anchor="ctr"/>
            <a:lstStyle/>
            <a:p>
              <a:pPr algn="ctr">
                <a:lnSpc>
                  <a:spcPts val="1560"/>
                </a:lnSpc>
              </a:pPr>
              <a:endParaRPr lang="en-GB" noProof="0" dirty="0"/>
            </a:p>
          </p:txBody>
        </p:sp>
      </p:grpSp>
      <p:sp>
        <p:nvSpPr>
          <p:cNvPr id="9" name="Freeform 9"/>
          <p:cNvSpPr/>
          <p:nvPr/>
        </p:nvSpPr>
        <p:spPr>
          <a:xfrm rot="3915210">
            <a:off x="6348554" y="-4712490"/>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6"/>
            <a:stretch>
              <a:fillRect/>
            </a:stretch>
          </a:blipFill>
        </p:spPr>
        <p:txBody>
          <a:bodyPr/>
          <a:lstStyle/>
          <a:p>
            <a:endParaRPr lang="en-GB" noProof="0" dirty="0"/>
          </a:p>
        </p:txBody>
      </p:sp>
      <p:grpSp>
        <p:nvGrpSpPr>
          <p:cNvPr id="10" name="Group 10"/>
          <p:cNvGrpSpPr/>
          <p:nvPr/>
        </p:nvGrpSpPr>
        <p:grpSpPr>
          <a:xfrm>
            <a:off x="437978" y="4631065"/>
            <a:ext cx="6684043" cy="4374937"/>
            <a:chOff x="0" y="0"/>
            <a:chExt cx="2395410" cy="1567879"/>
          </a:xfrm>
        </p:grpSpPr>
        <p:sp>
          <p:nvSpPr>
            <p:cNvPr id="11" name="Freeform 11"/>
            <p:cNvSpPr/>
            <p:nvPr/>
          </p:nvSpPr>
          <p:spPr>
            <a:xfrm>
              <a:off x="0" y="0"/>
              <a:ext cx="2395410" cy="1567879"/>
            </a:xfrm>
            <a:custGeom>
              <a:avLst/>
              <a:gdLst/>
              <a:ahLst/>
              <a:cxnLst/>
              <a:rect l="l" t="t" r="r" b="b"/>
              <a:pathLst>
                <a:path w="2395410" h="1567879">
                  <a:moveTo>
                    <a:pt x="0" y="0"/>
                  </a:moveTo>
                  <a:lnTo>
                    <a:pt x="2395410" y="0"/>
                  </a:lnTo>
                  <a:lnTo>
                    <a:pt x="2395410" y="1567879"/>
                  </a:lnTo>
                  <a:lnTo>
                    <a:pt x="0" y="1567879"/>
                  </a:lnTo>
                  <a:close/>
                </a:path>
              </a:pathLst>
            </a:custGeom>
            <a:solidFill>
              <a:srgbClr val="FFFFFF"/>
            </a:solidFill>
          </p:spPr>
          <p:txBody>
            <a:bodyPr/>
            <a:lstStyle/>
            <a:p>
              <a:endParaRPr lang="en-GB" noProof="0" dirty="0"/>
            </a:p>
          </p:txBody>
        </p:sp>
        <p:sp>
          <p:nvSpPr>
            <p:cNvPr id="12" name="TextBox 12"/>
            <p:cNvSpPr txBox="1"/>
            <p:nvPr/>
          </p:nvSpPr>
          <p:spPr>
            <a:xfrm>
              <a:off x="0" y="-9525"/>
              <a:ext cx="2395410" cy="1577404"/>
            </a:xfrm>
            <a:prstGeom prst="rect">
              <a:avLst/>
            </a:prstGeom>
          </p:spPr>
          <p:txBody>
            <a:bodyPr lIns="50800" tIns="50800" rIns="50800" bIns="50800" rtlCol="0" anchor="ctr"/>
            <a:lstStyle/>
            <a:p>
              <a:pPr algn="ctr">
                <a:lnSpc>
                  <a:spcPts val="1560"/>
                </a:lnSpc>
              </a:pPr>
              <a:endParaRPr lang="en-GB" noProof="0" dirty="0"/>
            </a:p>
          </p:txBody>
        </p:sp>
      </p:grpSp>
      <p:grpSp>
        <p:nvGrpSpPr>
          <p:cNvPr id="13" name="Group 13"/>
          <p:cNvGrpSpPr/>
          <p:nvPr/>
        </p:nvGrpSpPr>
        <p:grpSpPr>
          <a:xfrm>
            <a:off x="488736" y="9654308"/>
            <a:ext cx="563383" cy="56338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3</a:t>
              </a:r>
            </a:p>
          </p:txBody>
        </p:sp>
      </p:grpSp>
      <p:sp>
        <p:nvSpPr>
          <p:cNvPr id="16" name="TextBox 16"/>
          <p:cNvSpPr txBox="1"/>
          <p:nvPr/>
        </p:nvSpPr>
        <p:spPr>
          <a:xfrm>
            <a:off x="756000" y="531453"/>
            <a:ext cx="6048000" cy="751523"/>
          </a:xfrm>
          <a:prstGeom prst="rect">
            <a:avLst/>
          </a:prstGeom>
        </p:spPr>
        <p:txBody>
          <a:bodyPr lIns="0" tIns="0" rIns="0" bIns="0" rtlCol="0" anchor="t">
            <a:spAutoFit/>
          </a:bodyPr>
          <a:lstStyle/>
          <a:p>
            <a:pPr algn="ctr">
              <a:lnSpc>
                <a:spcPts val="5460"/>
              </a:lnSpc>
            </a:pPr>
            <a:r>
              <a:rPr lang="en-GB" sz="4200" b="1" noProof="0" dirty="0">
                <a:solidFill>
                  <a:srgbClr val="472680"/>
                </a:solidFill>
                <a:latin typeface="Greycliff CF 1 Ultra-Bold"/>
                <a:ea typeface="Greycliff CF 1 Ultra-Bold"/>
                <a:cs typeface="Greycliff CF 1 Ultra-Bold"/>
                <a:sym typeface="Greycliff CF 1 Ultra-Bold"/>
              </a:rPr>
              <a:t>Clan Accommodation</a:t>
            </a:r>
          </a:p>
        </p:txBody>
      </p:sp>
      <p:sp>
        <p:nvSpPr>
          <p:cNvPr id="17" name="TextBox 17"/>
          <p:cNvSpPr txBox="1"/>
          <p:nvPr/>
        </p:nvSpPr>
        <p:spPr>
          <a:xfrm>
            <a:off x="756000" y="1400732"/>
            <a:ext cx="6048000" cy="273685"/>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Access to Clan Accommodation and the Centre</a:t>
            </a:r>
          </a:p>
        </p:txBody>
      </p:sp>
      <p:sp>
        <p:nvSpPr>
          <p:cNvPr id="18" name="TextBox 18"/>
          <p:cNvSpPr txBox="1"/>
          <p:nvPr/>
        </p:nvSpPr>
        <p:spPr>
          <a:xfrm>
            <a:off x="793339" y="1702992"/>
            <a:ext cx="6048000" cy="2645340"/>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Upon arrival, every guest is presented with a fob, providing direct access to the accommodation door 24/7.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You are free to come and go as you please. If you plan to stay overnight somewhere else, please inform us when you leave and when you return. This is for health and safety purposes; ensuring we know who is in the building in the event of a fire.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For your comfort and convenience, travel cots, highchairs, walkers, and wheelchairs are available for use by accommodation guests. Please contact the Client Relations Team for assistance.</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Please note that smoking is strictly prohibited throughout Clan House, Clan Accommodation and within our car park and garden areas.  </a:t>
            </a:r>
          </a:p>
        </p:txBody>
      </p:sp>
      <p:sp>
        <p:nvSpPr>
          <p:cNvPr id="19" name="TextBox 19"/>
          <p:cNvSpPr txBox="1"/>
          <p:nvPr/>
        </p:nvSpPr>
        <p:spPr>
          <a:xfrm>
            <a:off x="793339" y="4728043"/>
            <a:ext cx="6048000" cy="273685"/>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Bedrooms</a:t>
            </a:r>
          </a:p>
        </p:txBody>
      </p:sp>
      <p:sp>
        <p:nvSpPr>
          <p:cNvPr id="20" name="TextBox 20"/>
          <p:cNvSpPr txBox="1"/>
          <p:nvPr/>
        </p:nvSpPr>
        <p:spPr>
          <a:xfrm>
            <a:off x="774670" y="5030237"/>
            <a:ext cx="6085339" cy="2029786"/>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 accommodation is on two floors offering a mix of single and twin rooms. </a:t>
            </a:r>
          </a:p>
          <a:p>
            <a:pPr algn="just">
              <a:lnSpc>
                <a:spcPts val="1560"/>
              </a:lnSpc>
            </a:pPr>
            <a:r>
              <a:rPr lang="en-GB" sz="1200" noProof="0" dirty="0">
                <a:solidFill>
                  <a:srgbClr val="472680"/>
                </a:solidFill>
                <a:latin typeface="Greycliff"/>
                <a:ea typeface="Greycliff"/>
                <a:cs typeface="Greycliff"/>
                <a:sym typeface="Greycliff"/>
              </a:rPr>
              <a:t>We have 27 ensuite rooms. This includes two family rooms on the first floor and two rooms adapted for disabled access on the ground floor.</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The fire evacuation plan is on the back of each bedroom door. Please take the time to familiarise yourself with your nearest exit.</a:t>
            </a:r>
            <a:r>
              <a:rPr lang="en-GB" sz="1200" noProof="0" dirty="0">
                <a:solidFill>
                  <a:srgbClr val="472680"/>
                </a:solidFill>
                <a:latin typeface="Greycliff"/>
                <a:ea typeface="Greycliff"/>
                <a:cs typeface="Greycliff"/>
                <a:sym typeface="Greycliff"/>
              </a:rPr>
              <a:t>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If you have any issues with the room or if you require any extra pillows, blankets etc. please let the Client Relations Team know immediately so we can rectify this as soon as possible. </a:t>
            </a:r>
          </a:p>
        </p:txBody>
      </p:sp>
      <p:sp>
        <p:nvSpPr>
          <p:cNvPr id="21" name="TextBox 21"/>
          <p:cNvSpPr txBox="1"/>
          <p:nvPr/>
        </p:nvSpPr>
        <p:spPr>
          <a:xfrm>
            <a:off x="756000" y="7555261"/>
            <a:ext cx="3061339" cy="1137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Alarm clock</a:t>
            </a:r>
          </a:p>
          <a:p>
            <a:pPr algn="just">
              <a:lnSpc>
                <a:spcPts val="1560"/>
              </a:lnSpc>
            </a:pPr>
            <a:r>
              <a:rPr lang="en-GB" sz="1200" noProof="0" dirty="0">
                <a:solidFill>
                  <a:srgbClr val="472680"/>
                </a:solidFill>
                <a:latin typeface="Greycliff"/>
                <a:ea typeface="Greycliff"/>
                <a:cs typeface="Greycliff"/>
                <a:sym typeface="Greycliff"/>
              </a:rPr>
              <a:t>Hairdryer located in bedside cabinet</a:t>
            </a:r>
          </a:p>
          <a:p>
            <a:pPr algn="just">
              <a:lnSpc>
                <a:spcPts val="1560"/>
              </a:lnSpc>
            </a:pPr>
            <a:r>
              <a:rPr lang="en-GB" sz="1200" noProof="0" dirty="0">
                <a:solidFill>
                  <a:srgbClr val="472680"/>
                </a:solidFill>
                <a:latin typeface="Greycliff"/>
                <a:ea typeface="Greycliff"/>
                <a:cs typeface="Greycliff"/>
                <a:sym typeface="Greycliff"/>
              </a:rPr>
              <a:t>Fridge with milk provided</a:t>
            </a:r>
          </a:p>
          <a:p>
            <a:pPr algn="just">
              <a:lnSpc>
                <a:spcPts val="1560"/>
              </a:lnSpc>
            </a:pPr>
            <a:r>
              <a:rPr lang="en-GB" sz="1200" noProof="0" dirty="0">
                <a:solidFill>
                  <a:srgbClr val="472680"/>
                </a:solidFill>
                <a:latin typeface="Greycliff"/>
                <a:ea typeface="Greycliff"/>
                <a:cs typeface="Greycliff"/>
                <a:sym typeface="Greycliff"/>
              </a:rPr>
              <a:t>Kettle</a:t>
            </a:r>
          </a:p>
          <a:p>
            <a:pPr algn="just">
              <a:lnSpc>
                <a:spcPts val="1560"/>
              </a:lnSpc>
            </a:pPr>
            <a:r>
              <a:rPr lang="en-GB" sz="1200" noProof="0" dirty="0">
                <a:solidFill>
                  <a:srgbClr val="472680"/>
                </a:solidFill>
                <a:latin typeface="Greycliff"/>
                <a:ea typeface="Greycliff"/>
                <a:cs typeface="Greycliff"/>
                <a:sym typeface="Greycliff"/>
              </a:rPr>
              <a:t>Tea/coffee</a:t>
            </a:r>
          </a:p>
          <a:p>
            <a:pPr algn="just">
              <a:lnSpc>
                <a:spcPts val="1560"/>
              </a:lnSpc>
            </a:pPr>
            <a:r>
              <a:rPr lang="en-GB" sz="1200" noProof="0" dirty="0">
                <a:solidFill>
                  <a:srgbClr val="472680"/>
                </a:solidFill>
                <a:latin typeface="Greycliff"/>
                <a:ea typeface="Greycliff"/>
                <a:cs typeface="Greycliff"/>
                <a:sym typeface="Greycliff"/>
              </a:rPr>
              <a:t>Smart television with remote control</a:t>
            </a:r>
          </a:p>
        </p:txBody>
      </p:sp>
      <p:sp>
        <p:nvSpPr>
          <p:cNvPr id="22" name="TextBox 22"/>
          <p:cNvSpPr txBox="1"/>
          <p:nvPr/>
        </p:nvSpPr>
        <p:spPr>
          <a:xfrm>
            <a:off x="3896433" y="7555261"/>
            <a:ext cx="3061339" cy="1209049"/>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Microwave</a:t>
            </a:r>
          </a:p>
          <a:p>
            <a:pPr algn="just">
              <a:lnSpc>
                <a:spcPts val="1560"/>
              </a:lnSpc>
            </a:pPr>
            <a:r>
              <a:rPr lang="en-GB" sz="1200" noProof="0" dirty="0">
                <a:solidFill>
                  <a:srgbClr val="472680"/>
                </a:solidFill>
                <a:latin typeface="Greycliff"/>
                <a:ea typeface="Greycliff"/>
                <a:cs typeface="Greycliff"/>
                <a:sym typeface="Greycliff"/>
              </a:rPr>
              <a:t>Dishes </a:t>
            </a:r>
          </a:p>
          <a:p>
            <a:pPr algn="just">
              <a:lnSpc>
                <a:spcPts val="1560"/>
              </a:lnSpc>
            </a:pPr>
            <a:r>
              <a:rPr lang="en-GB" sz="1200" noProof="0" dirty="0">
                <a:solidFill>
                  <a:srgbClr val="472680"/>
                </a:solidFill>
                <a:latin typeface="Greycliff"/>
                <a:ea typeface="Greycliff"/>
                <a:cs typeface="Greycliff"/>
                <a:sym typeface="Greycliff"/>
              </a:rPr>
              <a:t>Fold down table</a:t>
            </a:r>
          </a:p>
          <a:p>
            <a:pPr algn="just">
              <a:lnSpc>
                <a:spcPts val="1560"/>
              </a:lnSpc>
            </a:pPr>
            <a:r>
              <a:rPr lang="en-GB" sz="1200" noProof="0" dirty="0">
                <a:solidFill>
                  <a:srgbClr val="472680"/>
                </a:solidFill>
                <a:latin typeface="Greycliff"/>
                <a:ea typeface="Greycliff"/>
                <a:cs typeface="Greycliff"/>
                <a:sym typeface="Greycliff"/>
              </a:rPr>
              <a:t>Wardrobe</a:t>
            </a:r>
          </a:p>
          <a:p>
            <a:pPr algn="just">
              <a:lnSpc>
                <a:spcPts val="1560"/>
              </a:lnSpc>
            </a:pPr>
            <a:r>
              <a:rPr lang="en-GB" sz="1200" noProof="0" dirty="0">
                <a:solidFill>
                  <a:srgbClr val="472680"/>
                </a:solidFill>
                <a:latin typeface="Greycliff"/>
                <a:ea typeface="Greycliff"/>
                <a:cs typeface="Greycliff"/>
                <a:sym typeface="Greycliff"/>
              </a:rPr>
              <a:t>Fans</a:t>
            </a:r>
          </a:p>
          <a:p>
            <a:pPr algn="just">
              <a:lnSpc>
                <a:spcPts val="1560"/>
              </a:lnSpc>
            </a:pPr>
            <a:r>
              <a:rPr lang="en-GB" sz="1200" dirty="0">
                <a:solidFill>
                  <a:srgbClr val="472680"/>
                </a:solidFill>
                <a:latin typeface="Greycliff"/>
                <a:ea typeface="Greycliff"/>
                <a:cs typeface="Greycliff"/>
                <a:sym typeface="Greycliff"/>
              </a:rPr>
              <a:t>DAB Radio</a:t>
            </a:r>
            <a:r>
              <a:rPr lang="en-GB" sz="1200" noProof="0" dirty="0">
                <a:solidFill>
                  <a:srgbClr val="472680"/>
                </a:solidFill>
                <a:latin typeface="Greycliff"/>
                <a:ea typeface="Greycliff"/>
                <a:cs typeface="Greycliff"/>
                <a:sym typeface="Greycliff"/>
              </a:rPr>
              <a:t> </a:t>
            </a:r>
          </a:p>
        </p:txBody>
      </p:sp>
      <p:sp>
        <p:nvSpPr>
          <p:cNvPr id="23" name="TextBox 23"/>
          <p:cNvSpPr txBox="1"/>
          <p:nvPr/>
        </p:nvSpPr>
        <p:spPr>
          <a:xfrm>
            <a:off x="756000" y="7197624"/>
            <a:ext cx="3061339" cy="184785"/>
          </a:xfrm>
          <a:prstGeom prst="rect">
            <a:avLst/>
          </a:prstGeom>
        </p:spPr>
        <p:txBody>
          <a:bodyPr lIns="0" tIns="0" rIns="0" bIns="0" rtlCol="0" anchor="t">
            <a:spAutoFit/>
          </a:bodyPr>
          <a:lstStyle/>
          <a:p>
            <a:pPr algn="just">
              <a:lnSpc>
                <a:spcPts val="1560"/>
              </a:lnSpc>
            </a:pPr>
            <a:r>
              <a:rPr lang="en-GB" sz="1200" u="sng" noProof="0" dirty="0">
                <a:solidFill>
                  <a:srgbClr val="472680"/>
                </a:solidFill>
                <a:latin typeface="Greycliff"/>
                <a:ea typeface="Greycliff"/>
                <a:cs typeface="Greycliff"/>
                <a:sym typeface="Greycliff"/>
              </a:rPr>
              <a:t>All bedrooms have: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83869" y="-231271"/>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rot="6409921">
            <a:off x="5951378" y="2015304"/>
            <a:ext cx="6333832" cy="7704556"/>
          </a:xfrm>
          <a:custGeom>
            <a:avLst/>
            <a:gdLst/>
            <a:ahLst/>
            <a:cxnLst/>
            <a:rect l="l" t="t" r="r" b="b"/>
            <a:pathLst>
              <a:path w="6333832" h="7704556">
                <a:moveTo>
                  <a:pt x="0" y="0"/>
                </a:moveTo>
                <a:lnTo>
                  <a:pt x="6333832" y="0"/>
                </a:lnTo>
                <a:lnTo>
                  <a:pt x="6333832" y="7704556"/>
                </a:lnTo>
                <a:lnTo>
                  <a:pt x="0" y="7704556"/>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5790488">
            <a:off x="-647352" y="8240772"/>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427252" y="677688"/>
            <a:ext cx="6705497" cy="9336625"/>
            <a:chOff x="0" y="0"/>
            <a:chExt cx="2403099" cy="3346036"/>
          </a:xfrm>
        </p:grpSpPr>
        <p:sp>
          <p:nvSpPr>
            <p:cNvPr id="6" name="Freeform 6"/>
            <p:cNvSpPr/>
            <p:nvPr/>
          </p:nvSpPr>
          <p:spPr>
            <a:xfrm>
              <a:off x="0" y="0"/>
              <a:ext cx="2403099" cy="3346036"/>
            </a:xfrm>
            <a:custGeom>
              <a:avLst/>
              <a:gdLst/>
              <a:ahLst/>
              <a:cxnLst/>
              <a:rect l="l" t="t" r="r" b="b"/>
              <a:pathLst>
                <a:path w="2403099" h="3346036">
                  <a:moveTo>
                    <a:pt x="0" y="0"/>
                  </a:moveTo>
                  <a:lnTo>
                    <a:pt x="2403099" y="0"/>
                  </a:lnTo>
                  <a:lnTo>
                    <a:pt x="2403099" y="3346036"/>
                  </a:lnTo>
                  <a:lnTo>
                    <a:pt x="0" y="3346036"/>
                  </a:lnTo>
                  <a:close/>
                </a:path>
              </a:pathLst>
            </a:custGeom>
            <a:solidFill>
              <a:srgbClr val="FFFFFF"/>
            </a:solidFill>
          </p:spPr>
          <p:txBody>
            <a:bodyPr/>
            <a:lstStyle/>
            <a:p>
              <a:endParaRPr lang="en-GB" noProof="0" dirty="0"/>
            </a:p>
          </p:txBody>
        </p:sp>
        <p:sp>
          <p:nvSpPr>
            <p:cNvPr id="7" name="TextBox 7"/>
            <p:cNvSpPr txBox="1"/>
            <p:nvPr/>
          </p:nvSpPr>
          <p:spPr>
            <a:xfrm>
              <a:off x="0" y="-9525"/>
              <a:ext cx="2403099" cy="3355561"/>
            </a:xfrm>
            <a:prstGeom prst="rect">
              <a:avLst/>
            </a:prstGeom>
          </p:spPr>
          <p:txBody>
            <a:bodyPr lIns="50800" tIns="50800" rIns="50800" bIns="50800" rtlCol="0" anchor="ctr"/>
            <a:lstStyle/>
            <a:p>
              <a:pPr algn="ctr">
                <a:lnSpc>
                  <a:spcPts val="1560"/>
                </a:lnSpc>
              </a:pPr>
              <a:endParaRPr lang="en-GB" noProof="0" dirty="0"/>
            </a:p>
          </p:txBody>
        </p:sp>
      </p:grpSp>
      <p:sp>
        <p:nvSpPr>
          <p:cNvPr id="8" name="TextBox 8"/>
          <p:cNvSpPr txBox="1"/>
          <p:nvPr/>
        </p:nvSpPr>
        <p:spPr>
          <a:xfrm>
            <a:off x="568105" y="3607890"/>
            <a:ext cx="6420289" cy="5723105"/>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Microwave</a:t>
            </a:r>
            <a:r>
              <a:rPr lang="en-GB" sz="1200" noProof="0" dirty="0">
                <a:solidFill>
                  <a:srgbClr val="472680"/>
                </a:solidFill>
                <a:latin typeface="Greycliff"/>
                <a:ea typeface="Greycliff"/>
                <a:cs typeface="Greycliff"/>
                <a:sym typeface="Greycliff"/>
              </a:rPr>
              <a:t> </a:t>
            </a:r>
          </a:p>
          <a:p>
            <a:pPr algn="just">
              <a:lnSpc>
                <a:spcPts val="1560"/>
              </a:lnSpc>
            </a:pPr>
            <a:r>
              <a:rPr lang="en-GB" sz="1200" noProof="0" dirty="0">
                <a:solidFill>
                  <a:srgbClr val="472680"/>
                </a:solidFill>
                <a:latin typeface="Greycliff"/>
                <a:ea typeface="Greycliff"/>
                <a:cs typeface="Greycliff"/>
                <a:sym typeface="Greycliff"/>
              </a:rPr>
              <a:t>Set the wattage to 700W by turning the top dial fully to the right. Then, turn the bottom dial clockwise to set the time.</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Smart TV</a:t>
            </a:r>
          </a:p>
          <a:p>
            <a:pPr algn="just">
              <a:lnSpc>
                <a:spcPts val="1560"/>
              </a:lnSpc>
            </a:pPr>
            <a:r>
              <a:rPr lang="en-GB" sz="1200" noProof="0" dirty="0">
                <a:solidFill>
                  <a:srgbClr val="472680"/>
                </a:solidFill>
                <a:latin typeface="Greycliff"/>
                <a:ea typeface="Greycliff"/>
                <a:cs typeface="Greycliff"/>
                <a:sym typeface="Greycliff"/>
              </a:rPr>
              <a:t>Your T</a:t>
            </a:r>
            <a:r>
              <a:rPr lang="en-GB" sz="1200" dirty="0">
                <a:solidFill>
                  <a:srgbClr val="472680"/>
                </a:solidFill>
                <a:latin typeface="Greycliff"/>
                <a:ea typeface="Greycliff"/>
                <a:cs typeface="Greycliff"/>
                <a:sym typeface="Greycliff"/>
              </a:rPr>
              <a:t>V</a:t>
            </a:r>
            <a:r>
              <a:rPr lang="en-GB" sz="1200" noProof="0" dirty="0">
                <a:solidFill>
                  <a:srgbClr val="472680"/>
                </a:solidFill>
                <a:latin typeface="Greycliff"/>
                <a:ea typeface="Greycliff"/>
                <a:cs typeface="Greycliff"/>
                <a:sym typeface="Greycliff"/>
              </a:rPr>
              <a:t> has Freeview, Netflix, Prime Video and the catch-up apps. Use your own login for streaming services.</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 Each room either has a Sony or JVC TV.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Sony TV: Press Home -&gt; Apps, then select your app. Netflix and YouTube have dedicated remote buttons.</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JVC TV: Press the red home button (house icon) -&gt; select your app. Alternatively, Netflix, Prime Video and YouTube have dedicated remote buttons.</a:t>
            </a:r>
          </a:p>
          <a:p>
            <a:pPr algn="just">
              <a:lnSpc>
                <a:spcPts val="1560"/>
              </a:lnSpc>
            </a:pPr>
            <a:endParaRPr lang="en-GB" sz="1200" noProof="0" dirty="0">
              <a:solidFill>
                <a:srgbClr val="472680"/>
              </a:solidFill>
              <a:latin typeface="Greycliff"/>
              <a:ea typeface="Greycliff"/>
              <a:cs typeface="Greycliff"/>
              <a:sym typeface="Greycliff"/>
            </a:endParaRPr>
          </a:p>
          <a:p>
            <a:pPr algn="ctr">
              <a:lnSpc>
                <a:spcPts val="1560"/>
              </a:lnSpc>
            </a:pPr>
            <a:r>
              <a:rPr lang="en-GB" sz="1200" noProof="0" dirty="0">
                <a:solidFill>
                  <a:srgbClr val="472680"/>
                </a:solidFill>
                <a:latin typeface="Greycliff"/>
                <a:ea typeface="Greycliff"/>
                <a:cs typeface="Greycliff"/>
                <a:sym typeface="Greycliff"/>
              </a:rPr>
              <a:t>Please sign out of any apps before departure.</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Fridge</a:t>
            </a:r>
          </a:p>
          <a:p>
            <a:pPr algn="just">
              <a:lnSpc>
                <a:spcPts val="1560"/>
              </a:lnSpc>
            </a:pPr>
            <a:r>
              <a:rPr lang="en-GB" sz="1200" noProof="0" dirty="0">
                <a:solidFill>
                  <a:srgbClr val="472680"/>
                </a:solidFill>
                <a:latin typeface="Greycliff"/>
                <a:ea typeface="Greycliff"/>
                <a:cs typeface="Greycliff"/>
                <a:sym typeface="Greycliff"/>
              </a:rPr>
              <a:t>The in-room fridge is small and can only hold a few items. A larger fridge/freezer are available in the accommodation kitchen. Please feel free to store the majority of any frozen or fresh food in these.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Bathroom</a:t>
            </a:r>
          </a:p>
          <a:p>
            <a:pPr algn="just">
              <a:lnSpc>
                <a:spcPts val="1560"/>
              </a:lnSpc>
            </a:pPr>
            <a:r>
              <a:rPr lang="en-GB" sz="1200" noProof="0" dirty="0">
                <a:solidFill>
                  <a:srgbClr val="472680"/>
                </a:solidFill>
                <a:latin typeface="Greycliff"/>
                <a:ea typeface="Greycliff"/>
                <a:cs typeface="Greycliff"/>
                <a:sym typeface="Greycliff"/>
              </a:rPr>
              <a:t>Ensuite lights and fans activate when the door is opened and are on a timer which automatically switches off after 10 minutes. For fresh towels, please leave used towels in the </a:t>
            </a:r>
            <a:r>
              <a:rPr lang="en-GB" sz="1200" dirty="0">
                <a:solidFill>
                  <a:srgbClr val="472680"/>
                </a:solidFill>
                <a:latin typeface="Greycliff"/>
                <a:ea typeface="Greycliff"/>
                <a:cs typeface="Greycliff"/>
                <a:sym typeface="Greycliff"/>
              </a:rPr>
              <a:t>shower</a:t>
            </a:r>
            <a:r>
              <a:rPr lang="en-GB" sz="1200" noProof="0" dirty="0">
                <a:solidFill>
                  <a:srgbClr val="472680"/>
                </a:solidFill>
                <a:latin typeface="Greycliff"/>
                <a:ea typeface="Greycliff"/>
                <a:cs typeface="Greycliff"/>
                <a:sym typeface="Greycliff"/>
              </a:rPr>
              <a:t> and the cleaning team will replace them.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Heating</a:t>
            </a:r>
          </a:p>
          <a:p>
            <a:pPr algn="just">
              <a:lnSpc>
                <a:spcPts val="1560"/>
              </a:lnSpc>
            </a:pPr>
            <a:r>
              <a:rPr lang="en-GB" sz="1200" noProof="0" dirty="0">
                <a:solidFill>
                  <a:srgbClr val="472680"/>
                </a:solidFill>
                <a:latin typeface="Greycliff"/>
                <a:ea typeface="Greycliff"/>
                <a:cs typeface="Greycliff"/>
                <a:sym typeface="Greycliff"/>
              </a:rPr>
              <a:t>Bedroom heating is independently controlled. Temperature can be adjusted using the dial. </a:t>
            </a:r>
          </a:p>
        </p:txBody>
      </p:sp>
      <p:sp>
        <p:nvSpPr>
          <p:cNvPr id="9" name="Freeform 9"/>
          <p:cNvSpPr/>
          <p:nvPr/>
        </p:nvSpPr>
        <p:spPr>
          <a:xfrm>
            <a:off x="4117366" y="-6612476"/>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5"/>
            <a:stretch>
              <a:fillRect/>
            </a:stretch>
          </a:blipFill>
        </p:spPr>
        <p:txBody>
          <a:bodyPr/>
          <a:lstStyle/>
          <a:p>
            <a:endParaRPr lang="en-GB" noProof="0" dirty="0"/>
          </a:p>
        </p:txBody>
      </p:sp>
      <p:sp>
        <p:nvSpPr>
          <p:cNvPr id="10" name="TextBox 10"/>
          <p:cNvSpPr txBox="1"/>
          <p:nvPr/>
        </p:nvSpPr>
        <p:spPr>
          <a:xfrm>
            <a:off x="532078" y="746475"/>
            <a:ext cx="6420289" cy="3260893"/>
          </a:xfrm>
          <a:prstGeom prst="rect">
            <a:avLst/>
          </a:prstGeom>
        </p:spPr>
        <p:txBody>
          <a:bodyPr lIns="0" tIns="0" rIns="0" bIns="0" rtlCol="0" anchor="t">
            <a:spAutoFit/>
          </a:bodyPr>
          <a:lstStyle/>
          <a:p>
            <a:pPr algn="just">
              <a:lnSpc>
                <a:spcPts val="1560"/>
              </a:lnSpc>
            </a:pPr>
            <a:r>
              <a:rPr lang="en-GB" sz="1200" b="1" noProof="0" dirty="0">
                <a:solidFill>
                  <a:srgbClr val="472680"/>
                </a:solidFill>
                <a:latin typeface="Greycliff Bold"/>
                <a:ea typeface="Greycliff Bold"/>
                <a:cs typeface="Greycliff Bold"/>
                <a:sym typeface="Greycliff Bold"/>
              </a:rPr>
              <a:t>Telephone</a:t>
            </a:r>
          </a:p>
          <a:p>
            <a:pPr algn="just">
              <a:lnSpc>
                <a:spcPts val="1560"/>
              </a:lnSpc>
            </a:pPr>
            <a:r>
              <a:rPr lang="en-GB" sz="1200" noProof="0" dirty="0">
                <a:solidFill>
                  <a:srgbClr val="472680"/>
                </a:solidFill>
                <a:latin typeface="Greycliff"/>
                <a:ea typeface="Greycliff"/>
                <a:cs typeface="Greycliff"/>
                <a:sym typeface="Greycliff"/>
              </a:rPr>
              <a:t>Each room has a personal external number (starting with 01224), which appears on the screen when you lift the receiver. You may share this with your family and friends. Alternatively, calls to the accommodation office can be transferred to your room.</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A blinking red light on your telephone indicates a missed call. Press ‘View’ to check the caller and ‘X’ to exit.</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To access the voicemail, dial 8400. Press 7 to delete the message. Please delete any voicemails and call history on departure. </a:t>
            </a:r>
          </a:p>
          <a:p>
            <a:pPr algn="just">
              <a:lnSpc>
                <a:spcPts val="1560"/>
              </a:lnSpc>
            </a:pPr>
            <a:r>
              <a:rPr lang="en-GB" sz="1200" noProof="0" dirty="0">
                <a:solidFill>
                  <a:srgbClr val="472680"/>
                </a:solidFill>
                <a:latin typeface="Greycliff"/>
                <a:ea typeface="Greycliff"/>
                <a:cs typeface="Greycliff"/>
                <a:sym typeface="Greycliff"/>
              </a:rPr>
              <a:t>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Internal calls - put a 1 or 2 in front of the room number you require for internal calls.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External calls – phone works just like your normal house phone. </a:t>
            </a:r>
          </a:p>
          <a:p>
            <a:pPr marL="259083" lvl="1" indent="-129542" algn="just">
              <a:lnSpc>
                <a:spcPts val="1560"/>
              </a:lnSpc>
              <a:buFont typeface="Arial"/>
              <a:buChar char="•"/>
            </a:pPr>
            <a:endParaRPr lang="en-GB" sz="1200" noProof="0" dirty="0">
              <a:solidFill>
                <a:srgbClr val="472680"/>
              </a:solidFill>
              <a:latin typeface="Greycliff"/>
              <a:ea typeface="Greycliff"/>
              <a:cs typeface="Greycliff"/>
              <a:sym typeface="Greycliff"/>
            </a:endParaRPr>
          </a:p>
          <a:p>
            <a:pPr marL="259083" lvl="1" indent="-129542" algn="just">
              <a:lnSpc>
                <a:spcPts val="1560"/>
              </a:lnSpc>
              <a:buFont typeface="Arial"/>
              <a:buChar char="•"/>
            </a:pPr>
            <a:endParaRPr lang="en-GB" sz="1200" noProof="0" dirty="0">
              <a:solidFill>
                <a:srgbClr val="472680"/>
              </a:solidFill>
              <a:latin typeface="Greycliff"/>
              <a:ea typeface="Greycliff"/>
              <a:cs typeface="Greycliff"/>
              <a:sym typeface="Greycliff"/>
            </a:endParaRPr>
          </a:p>
          <a:p>
            <a:pPr marL="259083" lvl="1" indent="-129542" algn="just">
              <a:lnSpc>
                <a:spcPts val="1560"/>
              </a:lnSpc>
              <a:buFont typeface="Arial"/>
              <a:buChar char="•"/>
            </a:pPr>
            <a:endParaRPr lang="en-GB" sz="1200" noProof="0" dirty="0">
              <a:solidFill>
                <a:srgbClr val="472680"/>
              </a:solidFill>
              <a:latin typeface="Greycliff"/>
              <a:ea typeface="Greycliff"/>
              <a:cs typeface="Greycliff"/>
              <a:sym typeface="Greycliff"/>
            </a:endParaRPr>
          </a:p>
        </p:txBody>
      </p:sp>
      <p:grpSp>
        <p:nvGrpSpPr>
          <p:cNvPr id="11" name="Group 11"/>
          <p:cNvGrpSpPr/>
          <p:nvPr/>
        </p:nvGrpSpPr>
        <p:grpSpPr>
          <a:xfrm>
            <a:off x="6522308" y="9654308"/>
            <a:ext cx="563383" cy="56338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4</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851305">
            <a:off x="4997397" y="-4028168"/>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rot="-6682797">
            <a:off x="3503204" y="7299764"/>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a:off x="-5443074" y="122050"/>
            <a:ext cx="7004685" cy="8520590"/>
          </a:xfrm>
          <a:custGeom>
            <a:avLst/>
            <a:gdLst/>
            <a:ahLst/>
            <a:cxnLst/>
            <a:rect l="l" t="t" r="r" b="b"/>
            <a:pathLst>
              <a:path w="7004685" h="8520590">
                <a:moveTo>
                  <a:pt x="0" y="0"/>
                </a:moveTo>
                <a:lnTo>
                  <a:pt x="7004686" y="0"/>
                </a:lnTo>
                <a:lnTo>
                  <a:pt x="7004686" y="8520590"/>
                </a:lnTo>
                <a:lnTo>
                  <a:pt x="0" y="8520590"/>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607634" y="677688"/>
            <a:ext cx="6344733" cy="9336625"/>
            <a:chOff x="0" y="0"/>
            <a:chExt cx="2273809" cy="3346036"/>
          </a:xfrm>
        </p:grpSpPr>
        <p:sp>
          <p:nvSpPr>
            <p:cNvPr id="6" name="Freeform 6"/>
            <p:cNvSpPr/>
            <p:nvPr/>
          </p:nvSpPr>
          <p:spPr>
            <a:xfrm>
              <a:off x="0" y="0"/>
              <a:ext cx="2273809" cy="3346036"/>
            </a:xfrm>
            <a:custGeom>
              <a:avLst/>
              <a:gdLst/>
              <a:ahLst/>
              <a:cxnLst/>
              <a:rect l="l" t="t" r="r" b="b"/>
              <a:pathLst>
                <a:path w="2273809" h="3346036">
                  <a:moveTo>
                    <a:pt x="0" y="0"/>
                  </a:moveTo>
                  <a:lnTo>
                    <a:pt x="2273809" y="0"/>
                  </a:lnTo>
                  <a:lnTo>
                    <a:pt x="2273809" y="3346036"/>
                  </a:lnTo>
                  <a:lnTo>
                    <a:pt x="0" y="3346036"/>
                  </a:lnTo>
                  <a:close/>
                </a:path>
              </a:pathLst>
            </a:custGeom>
            <a:solidFill>
              <a:srgbClr val="FFFFFF"/>
            </a:solidFill>
          </p:spPr>
          <p:txBody>
            <a:bodyPr/>
            <a:lstStyle/>
            <a:p>
              <a:endParaRPr lang="en-GB" noProof="0" dirty="0"/>
            </a:p>
          </p:txBody>
        </p:sp>
        <p:sp>
          <p:nvSpPr>
            <p:cNvPr id="7" name="TextBox 7"/>
            <p:cNvSpPr txBox="1"/>
            <p:nvPr/>
          </p:nvSpPr>
          <p:spPr>
            <a:xfrm>
              <a:off x="0" y="-9525"/>
              <a:ext cx="2273809" cy="3355561"/>
            </a:xfrm>
            <a:prstGeom prst="rect">
              <a:avLst/>
            </a:prstGeom>
          </p:spPr>
          <p:txBody>
            <a:bodyPr lIns="50800" tIns="50800" rIns="50800" bIns="50800" rtlCol="0" anchor="ctr"/>
            <a:lstStyle/>
            <a:p>
              <a:pPr algn="ctr">
                <a:lnSpc>
                  <a:spcPts val="1560"/>
                </a:lnSpc>
              </a:pPr>
              <a:endParaRPr lang="en-GB" noProof="0" dirty="0"/>
            </a:p>
          </p:txBody>
        </p:sp>
      </p:grpSp>
      <p:sp>
        <p:nvSpPr>
          <p:cNvPr id="8" name="TextBox 8"/>
          <p:cNvSpPr txBox="1"/>
          <p:nvPr/>
        </p:nvSpPr>
        <p:spPr>
          <a:xfrm>
            <a:off x="756000" y="1203124"/>
            <a:ext cx="6048000" cy="1209049"/>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 lounge, located on the ground floor, offers a welcoming and comfortable space. A large Smart TV is available for your entertainment, and a tablet is provided for ordering online shopping or takeaways at your convenience. There is also a printer for guest use.</a:t>
            </a:r>
          </a:p>
          <a:p>
            <a:pPr algn="just">
              <a:lnSpc>
                <a:spcPts val="1560"/>
              </a:lnSpc>
            </a:pPr>
            <a:endParaRPr lang="en-GB" sz="1200" b="1" noProof="0" dirty="0">
              <a:solidFill>
                <a:srgbClr val="472680"/>
              </a:solidFill>
              <a:latin typeface="Greycliff Bold"/>
              <a:ea typeface="Greycliff Bold"/>
              <a:cs typeface="Greycliff Bold"/>
              <a:sym typeface="Greycliff Bold"/>
            </a:endParaRPr>
          </a:p>
          <a:p>
            <a:pPr algn="just">
              <a:lnSpc>
                <a:spcPts val="1560"/>
              </a:lnSpc>
            </a:pPr>
            <a:r>
              <a:rPr lang="en-GB" sz="1200" b="1" noProof="0" dirty="0">
                <a:solidFill>
                  <a:srgbClr val="472680"/>
                </a:solidFill>
                <a:latin typeface="Greycliff Bold"/>
                <a:ea typeface="Greycliff Bold"/>
                <a:cs typeface="Greycliff Bold"/>
                <a:sym typeface="Greycliff Bold"/>
              </a:rPr>
              <a:t>In the lounge, you will find: </a:t>
            </a:r>
          </a:p>
        </p:txBody>
      </p:sp>
      <p:sp>
        <p:nvSpPr>
          <p:cNvPr id="9" name="TextBox 9"/>
          <p:cNvSpPr txBox="1"/>
          <p:nvPr/>
        </p:nvSpPr>
        <p:spPr>
          <a:xfrm>
            <a:off x="756000" y="809012"/>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Lounge</a:t>
            </a:r>
          </a:p>
        </p:txBody>
      </p:sp>
      <p:sp>
        <p:nvSpPr>
          <p:cNvPr id="10" name="TextBox 10"/>
          <p:cNvSpPr txBox="1"/>
          <p:nvPr/>
        </p:nvSpPr>
        <p:spPr>
          <a:xfrm>
            <a:off x="770427" y="3963057"/>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Kitchen / Dining Room</a:t>
            </a:r>
          </a:p>
        </p:txBody>
      </p:sp>
      <p:sp>
        <p:nvSpPr>
          <p:cNvPr id="11" name="TextBox 11"/>
          <p:cNvSpPr txBox="1"/>
          <p:nvPr/>
        </p:nvSpPr>
        <p:spPr>
          <a:xfrm>
            <a:off x="752825" y="4344057"/>
            <a:ext cx="6048000" cy="5107552"/>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You are welcome to enjoy your meals in the dining room area within the kitchen or in the comfort of your own room. There are no set meals times for lunch or supper - eat whenever and wherever suits you.</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The shared kitchen is fully equipped with: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Toasters &amp; kettles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Electric hob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Oven &amp; microwave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Fridge &amp; freezer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Slow Cooker, toastie machine &amp; omelette maker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Nutri Bullet &amp; hand blender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Pots, cooking utensils, plates, cups &amp; cutlery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Two </a:t>
            </a:r>
            <a:r>
              <a:rPr lang="en-GB" sz="1200" noProof="0" dirty="0">
                <a:solidFill>
                  <a:srgbClr val="472680"/>
                </a:solidFill>
                <a:latin typeface="Greycliff" panose="020B0604020202020204" charset="0"/>
                <a:ea typeface="Greycliff Bold"/>
                <a:cs typeface="Greycliff Bold"/>
                <a:sym typeface="Greycliff Bold"/>
              </a:rPr>
              <a:t>communal fridges </a:t>
            </a:r>
            <a:r>
              <a:rPr lang="en-GB" sz="1200" noProof="0" dirty="0">
                <a:solidFill>
                  <a:srgbClr val="472680"/>
                </a:solidFill>
                <a:latin typeface="Greycliff"/>
                <a:ea typeface="Greycliff"/>
                <a:cs typeface="Greycliff"/>
                <a:sym typeface="Greycliff"/>
              </a:rPr>
              <a:t>are available for extra storage. Please label your items with your name and room number. Blank stickers are provided next to the fridge/freezer for this purpose.</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Single pints of milk are available for all guests in the kitchen fridge. Upon check-in, your in-room fridge will be stocked with milk. Once this is finished, you are welcome to help yourself. If you require whole milk, please let us know and we can arrange this for you.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The second drawer of the fridge/freezer contains a selection of frozen ready meals. These can be used for one-night stays/emergencies, or for use on arrival before you have arranged your meals.</a:t>
            </a:r>
          </a:p>
        </p:txBody>
      </p:sp>
      <p:grpSp>
        <p:nvGrpSpPr>
          <p:cNvPr id="12" name="Group 12"/>
          <p:cNvGrpSpPr/>
          <p:nvPr/>
        </p:nvGrpSpPr>
        <p:grpSpPr>
          <a:xfrm>
            <a:off x="488736" y="9654308"/>
            <a:ext cx="563383" cy="56338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5</a:t>
              </a:r>
            </a:p>
          </p:txBody>
        </p:sp>
      </p:grpSp>
      <p:sp>
        <p:nvSpPr>
          <p:cNvPr id="15" name="TextBox 15"/>
          <p:cNvSpPr txBox="1"/>
          <p:nvPr/>
        </p:nvSpPr>
        <p:spPr>
          <a:xfrm>
            <a:off x="716792" y="2478981"/>
            <a:ext cx="3313618" cy="1137285"/>
          </a:xfrm>
          <a:prstGeom prst="rect">
            <a:avLst/>
          </a:prstGeom>
        </p:spPr>
        <p:txBody>
          <a:bodyPr lIns="0" tIns="0" rIns="0" bIns="0" rtlCol="0" anchor="t">
            <a:spAutoFit/>
          </a:bodyPr>
          <a:lstStyle/>
          <a:p>
            <a:pPr marL="259083" lvl="1" indent="-129542" algn="l">
              <a:lnSpc>
                <a:spcPts val="1560"/>
              </a:lnSpc>
              <a:buFont typeface="Arial"/>
              <a:buChar char="•"/>
            </a:pPr>
            <a:r>
              <a:rPr lang="en-GB" sz="1200" noProof="0" dirty="0">
                <a:solidFill>
                  <a:srgbClr val="472680"/>
                </a:solidFill>
                <a:latin typeface="Greycliff"/>
                <a:ea typeface="Greycliff"/>
                <a:cs typeface="Greycliff"/>
                <a:sym typeface="Greycliff"/>
              </a:rPr>
              <a:t>Books </a:t>
            </a:r>
          </a:p>
          <a:p>
            <a:pPr marL="259083" lvl="1" indent="-129542" algn="l">
              <a:lnSpc>
                <a:spcPts val="1560"/>
              </a:lnSpc>
              <a:buFont typeface="Arial"/>
              <a:buChar char="•"/>
            </a:pPr>
            <a:r>
              <a:rPr lang="en-GB" sz="1200" noProof="0" dirty="0">
                <a:solidFill>
                  <a:srgbClr val="472680"/>
                </a:solidFill>
                <a:latin typeface="Greycliff"/>
                <a:ea typeface="Greycliff"/>
                <a:cs typeface="Greycliff"/>
                <a:sym typeface="Greycliff"/>
              </a:rPr>
              <a:t>Laptops </a:t>
            </a:r>
          </a:p>
          <a:p>
            <a:pPr marL="259083" lvl="1" indent="-129542" algn="l">
              <a:lnSpc>
                <a:spcPts val="1560"/>
              </a:lnSpc>
              <a:buFont typeface="Arial"/>
              <a:buChar char="•"/>
            </a:pPr>
            <a:r>
              <a:rPr lang="en-GB" sz="1200" noProof="0" dirty="0">
                <a:solidFill>
                  <a:srgbClr val="472680"/>
                </a:solidFill>
                <a:latin typeface="Greycliff"/>
                <a:ea typeface="Greycliff"/>
                <a:cs typeface="Greycliff"/>
                <a:sym typeface="Greycliff"/>
              </a:rPr>
              <a:t>Craft Items </a:t>
            </a:r>
          </a:p>
          <a:p>
            <a:pPr marL="259083" lvl="1" indent="-129542" algn="l">
              <a:lnSpc>
                <a:spcPts val="1560"/>
              </a:lnSpc>
              <a:buFont typeface="Arial"/>
              <a:buChar char="•"/>
            </a:pPr>
            <a:r>
              <a:rPr lang="en-GB" sz="1200" noProof="0" dirty="0">
                <a:solidFill>
                  <a:srgbClr val="472680"/>
                </a:solidFill>
                <a:latin typeface="Greycliff"/>
                <a:ea typeface="Greycliff"/>
                <a:cs typeface="Greycliff"/>
                <a:sym typeface="Greycliff"/>
              </a:rPr>
              <a:t>Games consoles with games </a:t>
            </a:r>
          </a:p>
          <a:p>
            <a:pPr marL="259083" lvl="1" indent="-129542" algn="l">
              <a:lnSpc>
                <a:spcPts val="1560"/>
              </a:lnSpc>
              <a:buFont typeface="Arial"/>
              <a:buChar char="•"/>
            </a:pPr>
            <a:r>
              <a:rPr lang="en-GB" sz="1200" noProof="0" dirty="0">
                <a:solidFill>
                  <a:srgbClr val="472680"/>
                </a:solidFill>
                <a:latin typeface="Greycliff"/>
                <a:ea typeface="Greycliff"/>
                <a:cs typeface="Greycliff"/>
                <a:sym typeface="Greycliff"/>
              </a:rPr>
              <a:t>Guitar and electric keyboard with headphones</a:t>
            </a:r>
          </a:p>
        </p:txBody>
      </p:sp>
      <p:sp>
        <p:nvSpPr>
          <p:cNvPr id="16" name="TextBox 16"/>
          <p:cNvSpPr txBox="1"/>
          <p:nvPr/>
        </p:nvSpPr>
        <p:spPr>
          <a:xfrm>
            <a:off x="4230182" y="2509762"/>
            <a:ext cx="3313618" cy="756285"/>
          </a:xfrm>
          <a:prstGeom prst="rect">
            <a:avLst/>
          </a:prstGeom>
        </p:spPr>
        <p:txBody>
          <a:bodyPr lIns="0" tIns="0" rIns="0" bIns="0" rtlCol="0" anchor="t">
            <a:spAutoFit/>
          </a:bodyPr>
          <a:lstStyle/>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Puzzles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Wi-Fi access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Wool for knitting </a:t>
            </a:r>
          </a:p>
          <a:p>
            <a:pPr marL="259083" lvl="1" indent="-129542" algn="just">
              <a:lnSpc>
                <a:spcPts val="1560"/>
              </a:lnSpc>
              <a:buFont typeface="Arial"/>
              <a:buChar char="•"/>
            </a:pPr>
            <a:r>
              <a:rPr lang="en-GB" sz="1200" noProof="0" dirty="0">
                <a:solidFill>
                  <a:srgbClr val="472680"/>
                </a:solidFill>
                <a:latin typeface="Greycliff"/>
                <a:ea typeface="Greycliff"/>
                <a:cs typeface="Greycliff"/>
                <a:sym typeface="Greycliff"/>
              </a:rPr>
              <a:t>Jigsaw puzzles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706232">
            <a:off x="-2826496" y="-549562"/>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a:off x="5416243" y="-2139478"/>
            <a:ext cx="6834624" cy="8313726"/>
          </a:xfrm>
          <a:custGeom>
            <a:avLst/>
            <a:gdLst/>
            <a:ahLst/>
            <a:cxnLst/>
            <a:rect l="l" t="t" r="r" b="b"/>
            <a:pathLst>
              <a:path w="6834624" h="8313726">
                <a:moveTo>
                  <a:pt x="0" y="0"/>
                </a:moveTo>
                <a:lnTo>
                  <a:pt x="6834625" y="0"/>
                </a:lnTo>
                <a:lnTo>
                  <a:pt x="6834625" y="8313726"/>
                </a:lnTo>
                <a:lnTo>
                  <a:pt x="0" y="8313726"/>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a:off x="4117366" y="-4979593"/>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4"/>
            <a:stretch>
              <a:fillRect/>
            </a:stretch>
          </a:blipFill>
        </p:spPr>
        <p:txBody>
          <a:bodyPr/>
          <a:lstStyle/>
          <a:p>
            <a:endParaRPr lang="en-GB" noProof="0" dirty="0"/>
          </a:p>
        </p:txBody>
      </p:sp>
      <p:sp>
        <p:nvSpPr>
          <p:cNvPr id="5" name="Freeform 5"/>
          <p:cNvSpPr/>
          <p:nvPr/>
        </p:nvSpPr>
        <p:spPr>
          <a:xfrm rot="-5708467">
            <a:off x="-1704569" y="8142735"/>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5"/>
            <a:stretch>
              <a:fillRect/>
            </a:stretch>
          </a:blipFill>
        </p:spPr>
        <p:txBody>
          <a:bodyPr/>
          <a:lstStyle/>
          <a:p>
            <a:endParaRPr lang="en-GB" noProof="0" dirty="0"/>
          </a:p>
        </p:txBody>
      </p:sp>
      <p:grpSp>
        <p:nvGrpSpPr>
          <p:cNvPr id="6" name="Group 6"/>
          <p:cNvGrpSpPr/>
          <p:nvPr/>
        </p:nvGrpSpPr>
        <p:grpSpPr>
          <a:xfrm>
            <a:off x="607634" y="677688"/>
            <a:ext cx="6344733" cy="9336625"/>
            <a:chOff x="0" y="0"/>
            <a:chExt cx="2273809" cy="3346036"/>
          </a:xfrm>
        </p:grpSpPr>
        <p:sp>
          <p:nvSpPr>
            <p:cNvPr id="7" name="Freeform 7"/>
            <p:cNvSpPr/>
            <p:nvPr/>
          </p:nvSpPr>
          <p:spPr>
            <a:xfrm>
              <a:off x="0" y="0"/>
              <a:ext cx="2273809" cy="3346036"/>
            </a:xfrm>
            <a:custGeom>
              <a:avLst/>
              <a:gdLst/>
              <a:ahLst/>
              <a:cxnLst/>
              <a:rect l="l" t="t" r="r" b="b"/>
              <a:pathLst>
                <a:path w="2273809" h="3346036">
                  <a:moveTo>
                    <a:pt x="0" y="0"/>
                  </a:moveTo>
                  <a:lnTo>
                    <a:pt x="2273809" y="0"/>
                  </a:lnTo>
                  <a:lnTo>
                    <a:pt x="2273809" y="3346036"/>
                  </a:lnTo>
                  <a:lnTo>
                    <a:pt x="0" y="3346036"/>
                  </a:lnTo>
                  <a:close/>
                </a:path>
              </a:pathLst>
            </a:custGeom>
            <a:solidFill>
              <a:srgbClr val="FFFFFF"/>
            </a:solidFill>
          </p:spPr>
          <p:txBody>
            <a:bodyPr/>
            <a:lstStyle/>
            <a:p>
              <a:endParaRPr lang="en-GB" noProof="0" dirty="0"/>
            </a:p>
          </p:txBody>
        </p:sp>
        <p:sp>
          <p:nvSpPr>
            <p:cNvPr id="8" name="TextBox 8"/>
            <p:cNvSpPr txBox="1"/>
            <p:nvPr/>
          </p:nvSpPr>
          <p:spPr>
            <a:xfrm>
              <a:off x="0" y="-9525"/>
              <a:ext cx="2273809" cy="3355561"/>
            </a:xfrm>
            <a:prstGeom prst="rect">
              <a:avLst/>
            </a:prstGeom>
          </p:spPr>
          <p:txBody>
            <a:bodyPr lIns="50800" tIns="50800" rIns="50800" bIns="50800" rtlCol="0" anchor="ctr"/>
            <a:lstStyle/>
            <a:p>
              <a:pPr algn="ctr">
                <a:lnSpc>
                  <a:spcPts val="1560"/>
                </a:lnSpc>
              </a:pPr>
              <a:endParaRPr lang="en-GB" noProof="0" dirty="0"/>
            </a:p>
          </p:txBody>
        </p:sp>
      </p:grpSp>
      <p:sp>
        <p:nvSpPr>
          <p:cNvPr id="9" name="TextBox 9"/>
          <p:cNvSpPr txBox="1"/>
          <p:nvPr/>
        </p:nvSpPr>
        <p:spPr>
          <a:xfrm>
            <a:off x="724249" y="4372287"/>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Laundry</a:t>
            </a:r>
          </a:p>
        </p:txBody>
      </p:sp>
      <p:sp>
        <p:nvSpPr>
          <p:cNvPr id="10" name="TextBox 10"/>
          <p:cNvSpPr txBox="1"/>
          <p:nvPr/>
        </p:nvSpPr>
        <p:spPr>
          <a:xfrm>
            <a:off x="782031" y="4701613"/>
            <a:ext cx="6048000" cy="1619418"/>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 accommodation laundry room is equipped with two washing machines and two tumble dryers. Powder and softener are provided, please help yourself. There is a donation box provided if you wish to donate. Both machines have an express wash of 35 minutes. If you require any assistance, please ask the Client Relations Team </a:t>
            </a:r>
          </a:p>
          <a:p>
            <a:pPr algn="just">
              <a:lnSpc>
                <a:spcPts val="1560"/>
              </a:lnSpc>
            </a:pPr>
            <a:endParaRPr lang="en-GB" sz="1200" noProof="0" dirty="0">
              <a:solidFill>
                <a:srgbClr val="472680"/>
              </a:solidFill>
              <a:latin typeface="Greycliff"/>
              <a:ea typeface="Greycliff"/>
              <a:cs typeface="Greycliff"/>
              <a:sym typeface="Greycliff"/>
            </a:endParaRPr>
          </a:p>
          <a:p>
            <a:pPr marL="171450" indent="-171450" algn="just">
              <a:lnSpc>
                <a:spcPts val="1560"/>
              </a:lnSpc>
              <a:buFont typeface="Arial" panose="020B0604020202020204" pitchFamily="34" charset="0"/>
              <a:buChar char="•"/>
            </a:pPr>
            <a:r>
              <a:rPr lang="en-GB" sz="1200" noProof="0" dirty="0">
                <a:solidFill>
                  <a:srgbClr val="472680"/>
                </a:solidFill>
                <a:latin typeface="Greycliff"/>
                <a:ea typeface="Greycliff"/>
                <a:cs typeface="Greycliff"/>
                <a:sym typeface="Greycliff"/>
              </a:rPr>
              <a:t>Please put the washing powder in the first powder slot. </a:t>
            </a:r>
          </a:p>
          <a:p>
            <a:pPr marL="171450" indent="-171450" algn="just">
              <a:lnSpc>
                <a:spcPts val="1560"/>
              </a:lnSpc>
              <a:buFont typeface="Arial" panose="020B0604020202020204" pitchFamily="34" charset="0"/>
              <a:buChar char="•"/>
            </a:pPr>
            <a:r>
              <a:rPr lang="en-GB" sz="1200" noProof="0" dirty="0">
                <a:solidFill>
                  <a:srgbClr val="472680"/>
                </a:solidFill>
                <a:latin typeface="Greycliff"/>
                <a:ea typeface="Greycliff"/>
                <a:cs typeface="Greycliff"/>
                <a:sym typeface="Greycliff"/>
              </a:rPr>
              <a:t>Tumble dryers operate best on Normal Plus.</a:t>
            </a:r>
          </a:p>
          <a:p>
            <a:pPr marL="171450" indent="-171450" algn="just">
              <a:lnSpc>
                <a:spcPts val="1560"/>
              </a:lnSpc>
              <a:buFont typeface="Arial" panose="020B0604020202020204" pitchFamily="34" charset="0"/>
              <a:buChar char="•"/>
            </a:pPr>
            <a:r>
              <a:rPr lang="en-GB" sz="1200" noProof="0" dirty="0">
                <a:solidFill>
                  <a:srgbClr val="472680"/>
                </a:solidFill>
                <a:latin typeface="Greycliff"/>
                <a:ea typeface="Greycliff"/>
                <a:cs typeface="Greycliff"/>
                <a:sym typeface="Greycliff"/>
              </a:rPr>
              <a:t>There is an Ironing Board, Iron and two folding air dryers. </a:t>
            </a:r>
          </a:p>
        </p:txBody>
      </p:sp>
      <p:sp>
        <p:nvSpPr>
          <p:cNvPr id="11" name="TextBox 11"/>
          <p:cNvSpPr txBox="1"/>
          <p:nvPr/>
        </p:nvSpPr>
        <p:spPr>
          <a:xfrm>
            <a:off x="769331" y="850503"/>
            <a:ext cx="6048000" cy="3671261"/>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 first and third drawers of the fridge/freezer are available for guests to store frozen items. Please write your name on any items. If you are struggling for space, please see a member of the Client Relations Team.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If you are left with any food items that are unopened or frozen and you do not require these; please pop a red sticker on them. Red stickers are kept by the phone beside the fridge/freezer.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b="1" noProof="0" dirty="0">
                <a:solidFill>
                  <a:srgbClr val="472680"/>
                </a:solidFill>
                <a:latin typeface="Greycliff Bold"/>
                <a:ea typeface="Greycliff Bold"/>
                <a:cs typeface="Greycliff Bold"/>
                <a:sym typeface="Greycliff Bold"/>
              </a:rPr>
              <a:t>Dishwasher </a:t>
            </a:r>
            <a:r>
              <a:rPr lang="en-GB" sz="1200" noProof="0" dirty="0">
                <a:solidFill>
                  <a:srgbClr val="472680"/>
                </a:solidFill>
                <a:latin typeface="Greycliff"/>
                <a:ea typeface="Greycliff"/>
                <a:cs typeface="Greycliff"/>
                <a:sym typeface="Greycliff"/>
              </a:rPr>
              <a:t>- Any plates, cutlery, etc that you use must be rinsed to remove any excess food and then load these into the dishwasher. Please follow the signs on the dishwashers.</a:t>
            </a:r>
          </a:p>
          <a:p>
            <a:pPr algn="just">
              <a:lnSpc>
                <a:spcPts val="1560"/>
              </a:lnSpc>
            </a:pPr>
            <a:r>
              <a:rPr lang="en-GB" sz="1200" noProof="0" dirty="0">
                <a:solidFill>
                  <a:srgbClr val="472680"/>
                </a:solidFill>
                <a:latin typeface="Greycliff"/>
                <a:ea typeface="Greycliff"/>
                <a:cs typeface="Greycliff"/>
                <a:sym typeface="Greycliff"/>
              </a:rPr>
              <a:t> </a:t>
            </a:r>
          </a:p>
          <a:p>
            <a:pPr algn="just">
              <a:lnSpc>
                <a:spcPts val="1560"/>
              </a:lnSpc>
            </a:pPr>
            <a:r>
              <a:rPr lang="en-GB" sz="1200" b="1" noProof="0" dirty="0">
                <a:solidFill>
                  <a:srgbClr val="472680"/>
                </a:solidFill>
                <a:latin typeface="Greycliff Bold"/>
                <a:ea typeface="Greycliff Bold"/>
                <a:cs typeface="Greycliff Bold"/>
                <a:sym typeface="Greycliff Bold"/>
              </a:rPr>
              <a:t>Hobs</a:t>
            </a:r>
            <a:r>
              <a:rPr lang="en-GB" sz="1200" noProof="0" dirty="0">
                <a:solidFill>
                  <a:srgbClr val="472680"/>
                </a:solidFill>
                <a:latin typeface="Greycliff"/>
                <a:ea typeface="Greycliff"/>
                <a:cs typeface="Greycliff"/>
                <a:sym typeface="Greycliff"/>
              </a:rPr>
              <a:t> –switch on and off at the wall after use. These can remain hot for a long time after use so please be careful when working around the hob area. Please switch the extractor fan on whilst using both the hobs as well as the grill and oven. </a:t>
            </a:r>
            <a:r>
              <a:rPr lang="en-GB" sz="1200" dirty="0">
                <a:solidFill>
                  <a:srgbClr val="472680"/>
                </a:solidFill>
                <a:latin typeface="Greycliff"/>
                <a:ea typeface="Greycliff"/>
                <a:cs typeface="Greycliff"/>
                <a:sym typeface="Greycliff"/>
              </a:rPr>
              <a:t>The fan</a:t>
            </a:r>
            <a:r>
              <a:rPr lang="en-GB" sz="1200" noProof="0" dirty="0">
                <a:solidFill>
                  <a:srgbClr val="472680"/>
                </a:solidFill>
                <a:latin typeface="Greycliff"/>
                <a:ea typeface="Greycliff"/>
                <a:cs typeface="Greycliff"/>
                <a:sym typeface="Greycliff"/>
              </a:rPr>
              <a:t> is located above the hobs. The smoke detector is located above the hobs and is very sensitive.</a:t>
            </a:r>
          </a:p>
          <a:p>
            <a:pPr algn="just">
              <a:lnSpc>
                <a:spcPts val="1560"/>
              </a:lnSpc>
            </a:pPr>
            <a:r>
              <a:rPr lang="en-GB" sz="1200" noProof="0" dirty="0">
                <a:solidFill>
                  <a:srgbClr val="472680"/>
                </a:solidFill>
                <a:latin typeface="Greycliff"/>
                <a:ea typeface="Greycliff"/>
                <a:cs typeface="Greycliff"/>
                <a:sym typeface="Greycliff"/>
              </a:rPr>
              <a:t> </a:t>
            </a:r>
          </a:p>
        </p:txBody>
      </p:sp>
      <p:sp>
        <p:nvSpPr>
          <p:cNvPr id="12" name="TextBox 12"/>
          <p:cNvSpPr txBox="1"/>
          <p:nvPr/>
        </p:nvSpPr>
        <p:spPr>
          <a:xfrm>
            <a:off x="769331" y="6545863"/>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Toilets</a:t>
            </a:r>
          </a:p>
        </p:txBody>
      </p:sp>
      <p:sp>
        <p:nvSpPr>
          <p:cNvPr id="13" name="TextBox 13"/>
          <p:cNvSpPr txBox="1"/>
          <p:nvPr/>
        </p:nvSpPr>
        <p:spPr>
          <a:xfrm>
            <a:off x="769331" y="6860111"/>
            <a:ext cx="6048000" cy="5657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There is both an accessible toilet and a toilet with a bath located opposite the Accommodation laundry room. If you require any extra towels whilst using this, please let a member of the team know. </a:t>
            </a:r>
          </a:p>
        </p:txBody>
      </p:sp>
      <p:sp>
        <p:nvSpPr>
          <p:cNvPr id="14" name="TextBox 14"/>
          <p:cNvSpPr txBox="1"/>
          <p:nvPr/>
        </p:nvSpPr>
        <p:spPr>
          <a:xfrm>
            <a:off x="769331" y="7660068"/>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Garden Area</a:t>
            </a:r>
          </a:p>
        </p:txBody>
      </p:sp>
      <p:sp>
        <p:nvSpPr>
          <p:cNvPr id="15" name="TextBox 15"/>
          <p:cNvSpPr txBox="1"/>
          <p:nvPr/>
        </p:nvSpPr>
        <p:spPr>
          <a:xfrm>
            <a:off x="775681" y="7960080"/>
            <a:ext cx="6048000" cy="1209049"/>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 garden can be accessed via the main accommodation door, reception, or the door beside the accommodation laundry and stairwell (exit only).</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Guests are welcome to enjoy the garden’s seating areas, including chairs and sofas. We are always looking for garden helpers - whether by weeding or general upkeep - please </a:t>
            </a:r>
            <a:r>
              <a:rPr lang="en-GB" sz="1200" dirty="0">
                <a:solidFill>
                  <a:srgbClr val="472680"/>
                </a:solidFill>
                <a:latin typeface="Greycliff"/>
                <a:ea typeface="Greycliff"/>
                <a:cs typeface="Greycliff"/>
                <a:sym typeface="Greycliff"/>
              </a:rPr>
              <a:t>talk to</a:t>
            </a:r>
            <a:r>
              <a:rPr lang="en-GB" sz="1200" noProof="0" dirty="0">
                <a:solidFill>
                  <a:srgbClr val="472680"/>
                </a:solidFill>
                <a:latin typeface="Greycliff"/>
                <a:ea typeface="Greycliff"/>
                <a:cs typeface="Greycliff"/>
                <a:sym typeface="Greycliff"/>
              </a:rPr>
              <a:t> a member of the team if you are interested. </a:t>
            </a:r>
          </a:p>
        </p:txBody>
      </p:sp>
      <p:grpSp>
        <p:nvGrpSpPr>
          <p:cNvPr id="16" name="Group 16"/>
          <p:cNvGrpSpPr/>
          <p:nvPr/>
        </p:nvGrpSpPr>
        <p:grpSpPr>
          <a:xfrm>
            <a:off x="6522308" y="9654308"/>
            <a:ext cx="563383" cy="56338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6</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53151" y="-3173661"/>
            <a:ext cx="6416926" cy="7805632"/>
          </a:xfrm>
          <a:custGeom>
            <a:avLst/>
            <a:gdLst/>
            <a:ahLst/>
            <a:cxnLst/>
            <a:rect l="l" t="t" r="r" b="b"/>
            <a:pathLst>
              <a:path w="6416926" h="7805632">
                <a:moveTo>
                  <a:pt x="0" y="0"/>
                </a:moveTo>
                <a:lnTo>
                  <a:pt x="6416927" y="0"/>
                </a:lnTo>
                <a:lnTo>
                  <a:pt x="6416927" y="7805632"/>
                </a:lnTo>
                <a:lnTo>
                  <a:pt x="0" y="780563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rot="3204914">
            <a:off x="728776" y="5737775"/>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10112704">
            <a:off x="6395148" y="472612"/>
            <a:ext cx="6333832" cy="7704556"/>
          </a:xfrm>
          <a:custGeom>
            <a:avLst/>
            <a:gdLst/>
            <a:ahLst/>
            <a:cxnLst/>
            <a:rect l="l" t="t" r="r" b="b"/>
            <a:pathLst>
              <a:path w="6333832" h="7704556">
                <a:moveTo>
                  <a:pt x="0" y="0"/>
                </a:moveTo>
                <a:lnTo>
                  <a:pt x="6333832" y="0"/>
                </a:lnTo>
                <a:lnTo>
                  <a:pt x="6333832" y="7704555"/>
                </a:lnTo>
                <a:lnTo>
                  <a:pt x="0" y="7704555"/>
                </a:lnTo>
                <a:lnTo>
                  <a:pt x="0" y="0"/>
                </a:lnTo>
                <a:close/>
              </a:path>
            </a:pathLst>
          </a:custGeom>
          <a:blipFill>
            <a:blip r:embed="rId4"/>
            <a:stretch>
              <a:fillRect/>
            </a:stretch>
          </a:blipFill>
        </p:spPr>
        <p:txBody>
          <a:bodyPr/>
          <a:lstStyle/>
          <a:p>
            <a:endParaRPr lang="en-GB" noProof="0" dirty="0"/>
          </a:p>
        </p:txBody>
      </p:sp>
      <p:grpSp>
        <p:nvGrpSpPr>
          <p:cNvPr id="5" name="Group 5"/>
          <p:cNvGrpSpPr/>
          <p:nvPr/>
        </p:nvGrpSpPr>
        <p:grpSpPr>
          <a:xfrm>
            <a:off x="607634" y="744008"/>
            <a:ext cx="6344733" cy="9336625"/>
            <a:chOff x="0" y="0"/>
            <a:chExt cx="2273809" cy="3346036"/>
          </a:xfrm>
        </p:grpSpPr>
        <p:sp>
          <p:nvSpPr>
            <p:cNvPr id="6" name="Freeform 6"/>
            <p:cNvSpPr/>
            <p:nvPr/>
          </p:nvSpPr>
          <p:spPr>
            <a:xfrm>
              <a:off x="0" y="0"/>
              <a:ext cx="2273809" cy="3346036"/>
            </a:xfrm>
            <a:custGeom>
              <a:avLst/>
              <a:gdLst/>
              <a:ahLst/>
              <a:cxnLst/>
              <a:rect l="l" t="t" r="r" b="b"/>
              <a:pathLst>
                <a:path w="2273809" h="3346036">
                  <a:moveTo>
                    <a:pt x="0" y="0"/>
                  </a:moveTo>
                  <a:lnTo>
                    <a:pt x="2273809" y="0"/>
                  </a:lnTo>
                  <a:lnTo>
                    <a:pt x="2273809" y="3346036"/>
                  </a:lnTo>
                  <a:lnTo>
                    <a:pt x="0" y="3346036"/>
                  </a:lnTo>
                  <a:close/>
                </a:path>
              </a:pathLst>
            </a:custGeom>
            <a:solidFill>
              <a:srgbClr val="FFFFFF"/>
            </a:solidFill>
          </p:spPr>
          <p:txBody>
            <a:bodyPr/>
            <a:lstStyle/>
            <a:p>
              <a:endParaRPr lang="en-GB" noProof="0" dirty="0"/>
            </a:p>
          </p:txBody>
        </p:sp>
        <p:sp>
          <p:nvSpPr>
            <p:cNvPr id="7" name="TextBox 7"/>
            <p:cNvSpPr txBox="1"/>
            <p:nvPr/>
          </p:nvSpPr>
          <p:spPr>
            <a:xfrm>
              <a:off x="0" y="-9525"/>
              <a:ext cx="2273809" cy="3355561"/>
            </a:xfrm>
            <a:prstGeom prst="rect">
              <a:avLst/>
            </a:prstGeom>
          </p:spPr>
          <p:txBody>
            <a:bodyPr lIns="50800" tIns="50800" rIns="50800" bIns="50800" rtlCol="0" anchor="ctr"/>
            <a:lstStyle/>
            <a:p>
              <a:pPr algn="ctr">
                <a:lnSpc>
                  <a:spcPts val="1560"/>
                </a:lnSpc>
              </a:pPr>
              <a:endParaRPr lang="en-GB" noProof="0" dirty="0"/>
            </a:p>
          </p:txBody>
        </p:sp>
      </p:grpSp>
      <p:sp>
        <p:nvSpPr>
          <p:cNvPr id="8" name="TextBox 8"/>
          <p:cNvSpPr txBox="1"/>
          <p:nvPr/>
        </p:nvSpPr>
        <p:spPr>
          <a:xfrm>
            <a:off x="756000" y="1057701"/>
            <a:ext cx="6048000" cy="2029786"/>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A member of the Client Relations Team is available daily from 8am –8pm at reception. For immediate assistance, you can direct dial from the bedroom phones to reception by calling 303.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After 8pm, a night porter is stationed at Clan House/Reception Office. The building is manned 24/7 for your safety and convenience.</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The support team are available Monday to Friday from 9am-4.30pm in the drop in area of Clan House. At the weekends, there is a member of the accommodation team in reception between 8am-8pm. </a:t>
            </a:r>
          </a:p>
        </p:txBody>
      </p:sp>
      <p:sp>
        <p:nvSpPr>
          <p:cNvPr id="9" name="TextBox 9"/>
          <p:cNvSpPr txBox="1"/>
          <p:nvPr/>
        </p:nvSpPr>
        <p:spPr>
          <a:xfrm>
            <a:off x="756000" y="736950"/>
            <a:ext cx="6048000" cy="273685"/>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Client Relations Team </a:t>
            </a:r>
          </a:p>
        </p:txBody>
      </p:sp>
      <p:sp>
        <p:nvSpPr>
          <p:cNvPr id="10" name="TextBox 10"/>
          <p:cNvSpPr txBox="1"/>
          <p:nvPr/>
        </p:nvSpPr>
        <p:spPr>
          <a:xfrm>
            <a:off x="685004" y="3356574"/>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Cleaning</a:t>
            </a:r>
          </a:p>
        </p:txBody>
      </p:sp>
      <p:sp>
        <p:nvSpPr>
          <p:cNvPr id="11" name="TextBox 11"/>
          <p:cNvSpPr txBox="1"/>
          <p:nvPr/>
        </p:nvSpPr>
        <p:spPr>
          <a:xfrm>
            <a:off x="685004" y="3680860"/>
            <a:ext cx="6048000" cy="593496"/>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Our cleaning staff operates </a:t>
            </a:r>
            <a:r>
              <a:rPr lang="en-GB" sz="1200" b="1" noProof="0" dirty="0">
                <a:solidFill>
                  <a:srgbClr val="472680"/>
                </a:solidFill>
                <a:latin typeface="Greycliff Bold"/>
                <a:ea typeface="Greycliff Bold"/>
                <a:cs typeface="Greycliff Bold"/>
                <a:sym typeface="Greycliff Bold"/>
              </a:rPr>
              <a:t>Monday to Friday 9:15am-12:15pm</a:t>
            </a:r>
            <a:r>
              <a:rPr lang="en-GB" sz="1200" noProof="0" dirty="0">
                <a:solidFill>
                  <a:srgbClr val="472680"/>
                </a:solidFill>
                <a:latin typeface="Greycliff"/>
                <a:ea typeface="Greycliff"/>
                <a:cs typeface="Greycliff"/>
                <a:sym typeface="Greycliff"/>
              </a:rPr>
              <a:t> </a:t>
            </a:r>
            <a:r>
              <a:rPr lang="en-GB" sz="1200" b="1" noProof="0" dirty="0">
                <a:solidFill>
                  <a:srgbClr val="472680"/>
                </a:solidFill>
                <a:latin typeface="Greycliff"/>
                <a:ea typeface="Greycliff"/>
                <a:cs typeface="Greycliff"/>
                <a:sym typeface="Greycliff"/>
              </a:rPr>
              <a:t>&amp; </a:t>
            </a:r>
            <a:r>
              <a:rPr lang="en-GB" sz="1200" b="1" noProof="0" dirty="0">
                <a:solidFill>
                  <a:srgbClr val="472680"/>
                </a:solidFill>
                <a:latin typeface="Greycliff Bold" panose="020B0604020202020204" charset="0"/>
                <a:ea typeface="Greycliff"/>
                <a:cs typeface="Greycliff"/>
                <a:sym typeface="Greycliff"/>
              </a:rPr>
              <a:t>5.00pm</a:t>
            </a:r>
            <a:r>
              <a:rPr lang="en-GB" sz="1200" b="1" noProof="0" dirty="0">
                <a:solidFill>
                  <a:srgbClr val="472680"/>
                </a:solidFill>
                <a:latin typeface="Greycliff Bold"/>
                <a:ea typeface="Greycliff Bold"/>
                <a:cs typeface="Greycliff Bold"/>
                <a:sym typeface="Greycliff Bold"/>
              </a:rPr>
              <a:t>-8.00pm</a:t>
            </a:r>
            <a:r>
              <a:rPr lang="en-GB" sz="1200" b="1" noProof="0" dirty="0">
                <a:solidFill>
                  <a:srgbClr val="472680"/>
                </a:solidFill>
                <a:latin typeface="Greycliff"/>
                <a:ea typeface="Greycliff"/>
                <a:cs typeface="Greycliff"/>
                <a:sym typeface="Greycliff"/>
              </a:rPr>
              <a:t> </a:t>
            </a:r>
            <a:r>
              <a:rPr lang="en-GB" sz="1200" noProof="0" dirty="0">
                <a:solidFill>
                  <a:srgbClr val="472680"/>
                </a:solidFill>
                <a:latin typeface="Greycliff"/>
                <a:ea typeface="Greycliff"/>
                <a:cs typeface="Greycliff"/>
                <a:sym typeface="Greycliff"/>
              </a:rPr>
              <a:t>and on a </a:t>
            </a:r>
            <a:r>
              <a:rPr lang="en-GB" sz="1200" b="1" noProof="0" dirty="0">
                <a:solidFill>
                  <a:srgbClr val="472680"/>
                </a:solidFill>
                <a:latin typeface="Greycliff Bold"/>
                <a:ea typeface="Greycliff Bold"/>
                <a:cs typeface="Greycliff Bold"/>
                <a:sym typeface="Greycliff Bold"/>
              </a:rPr>
              <a:t>Saturday from 9:15am-12:00pm.</a:t>
            </a:r>
            <a:r>
              <a:rPr lang="en-GB" sz="1200" noProof="0" dirty="0">
                <a:solidFill>
                  <a:srgbClr val="472680"/>
                </a:solidFill>
                <a:latin typeface="Greycliff"/>
                <a:ea typeface="Greycliff"/>
                <a:cs typeface="Greycliff"/>
                <a:sym typeface="Greycliff"/>
              </a:rPr>
              <a:t> We are committed to maintaining the highest standards of cleanliness throughout Clan Accommodation and Clan House.  </a:t>
            </a:r>
          </a:p>
        </p:txBody>
      </p:sp>
      <p:sp>
        <p:nvSpPr>
          <p:cNvPr id="12" name="TextBox 12"/>
          <p:cNvSpPr txBox="1"/>
          <p:nvPr/>
        </p:nvSpPr>
        <p:spPr>
          <a:xfrm>
            <a:off x="719929" y="4603689"/>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Electrical Items</a:t>
            </a:r>
          </a:p>
        </p:txBody>
      </p:sp>
      <p:sp>
        <p:nvSpPr>
          <p:cNvPr id="13" name="TextBox 13"/>
          <p:cNvSpPr txBox="1"/>
          <p:nvPr/>
        </p:nvSpPr>
        <p:spPr>
          <a:xfrm>
            <a:off x="748202" y="4936193"/>
            <a:ext cx="6048000" cy="798680"/>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Guests are welcome to bring personal electrical items, however for safety reasons we do ask that items are not left plugged in and unattended.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panose="020B0604020202020204" charset="0"/>
                <a:ea typeface="Greycliff"/>
                <a:cs typeface="Greycliff"/>
                <a:sym typeface="Greycliff"/>
              </a:rPr>
              <a:t>For fire safety </a:t>
            </a:r>
            <a:r>
              <a:rPr lang="en-GB" sz="1200" noProof="0" dirty="0">
                <a:solidFill>
                  <a:srgbClr val="472680"/>
                </a:solidFill>
                <a:latin typeface="Greycliff" panose="020B0604020202020204" charset="0"/>
                <a:ea typeface="Greycliff Bold"/>
                <a:cs typeface="Greycliff Bold"/>
                <a:sym typeface="Greycliff Bold"/>
              </a:rPr>
              <a:t>we do not allow any toasters within the bedrooms</a:t>
            </a:r>
            <a:r>
              <a:rPr lang="en-GB" sz="1200" noProof="0" dirty="0">
                <a:solidFill>
                  <a:srgbClr val="472680"/>
                </a:solidFill>
                <a:latin typeface="Greycliff" panose="020B0604020202020204" charset="0"/>
                <a:ea typeface="Greycliff"/>
                <a:cs typeface="Greycliff"/>
                <a:sym typeface="Greycliff"/>
              </a:rPr>
              <a:t>. </a:t>
            </a:r>
          </a:p>
        </p:txBody>
      </p:sp>
      <p:sp>
        <p:nvSpPr>
          <p:cNvPr id="14" name="TextBox 14"/>
          <p:cNvSpPr txBox="1"/>
          <p:nvPr/>
        </p:nvSpPr>
        <p:spPr>
          <a:xfrm>
            <a:off x="748202" y="5868557"/>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Fire Alarm</a:t>
            </a:r>
          </a:p>
        </p:txBody>
      </p:sp>
      <p:sp>
        <p:nvSpPr>
          <p:cNvPr id="15" name="TextBox 15"/>
          <p:cNvSpPr txBox="1"/>
          <p:nvPr/>
        </p:nvSpPr>
        <p:spPr>
          <a:xfrm>
            <a:off x="724250" y="6195377"/>
            <a:ext cx="6048000"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 fire alarm is tested </a:t>
            </a:r>
            <a:r>
              <a:rPr lang="en-GB" sz="1200" b="1" noProof="0" dirty="0">
                <a:solidFill>
                  <a:srgbClr val="472680"/>
                </a:solidFill>
                <a:latin typeface="Greycliff Bold"/>
                <a:ea typeface="Greycliff Bold"/>
                <a:cs typeface="Greycliff Bold"/>
                <a:sym typeface="Greycliff Bold"/>
              </a:rPr>
              <a:t>every Tuesday between 16:00pm-16:30pm</a:t>
            </a:r>
            <a:r>
              <a:rPr lang="en-GB" sz="1200" noProof="0" dirty="0">
                <a:solidFill>
                  <a:srgbClr val="472680"/>
                </a:solidFill>
                <a:latin typeface="Greycliff"/>
                <a:ea typeface="Greycliff"/>
                <a:cs typeface="Greycliff"/>
                <a:sym typeface="Greycliff"/>
              </a:rPr>
              <a:t>. The alarm will sound for a short period of time and there is no requirement to vacate the building. </a:t>
            </a:r>
          </a:p>
        </p:txBody>
      </p:sp>
      <p:sp>
        <p:nvSpPr>
          <p:cNvPr id="16" name="TextBox 16"/>
          <p:cNvSpPr txBox="1"/>
          <p:nvPr/>
        </p:nvSpPr>
        <p:spPr>
          <a:xfrm>
            <a:off x="770427" y="6809138"/>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Fire Evacuation</a:t>
            </a:r>
          </a:p>
        </p:txBody>
      </p:sp>
      <p:sp>
        <p:nvSpPr>
          <p:cNvPr id="17" name="TextBox 17"/>
          <p:cNvSpPr txBox="1"/>
          <p:nvPr/>
        </p:nvSpPr>
        <p:spPr>
          <a:xfrm>
            <a:off x="756000" y="7128972"/>
            <a:ext cx="6048000" cy="2234971"/>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If the fire alarm sounds continuously, you should vacate the building calmly and quickly using the nearest available emergency exit and assemble at the nominated muster point in the main car park.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Please make sure you know the location of the nearest emergency exit and muster point by referring to the diagram on the back of your room door. We ask that guests do not stop to collect personal belongings and that you close the door as you leave the room.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Please refrain from moving vehicles in the car park and be aware of emergency vehicles when accessing the muster point.  </a:t>
            </a:r>
          </a:p>
        </p:txBody>
      </p:sp>
      <p:grpSp>
        <p:nvGrpSpPr>
          <p:cNvPr id="18" name="Group 18"/>
          <p:cNvGrpSpPr/>
          <p:nvPr/>
        </p:nvGrpSpPr>
        <p:grpSpPr>
          <a:xfrm>
            <a:off x="488736" y="9654308"/>
            <a:ext cx="563383" cy="56338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7</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339133">
            <a:off x="6531283" y="-2450668"/>
            <a:ext cx="5670000" cy="6897062"/>
          </a:xfrm>
          <a:custGeom>
            <a:avLst/>
            <a:gdLst/>
            <a:ahLst/>
            <a:cxnLst/>
            <a:rect l="l" t="t" r="r" b="b"/>
            <a:pathLst>
              <a:path w="5670000" h="6897062">
                <a:moveTo>
                  <a:pt x="0" y="0"/>
                </a:moveTo>
                <a:lnTo>
                  <a:pt x="5670000" y="0"/>
                </a:lnTo>
                <a:lnTo>
                  <a:pt x="5670000" y="6897062"/>
                </a:lnTo>
                <a:lnTo>
                  <a:pt x="0" y="6897062"/>
                </a:lnTo>
                <a:lnTo>
                  <a:pt x="0" y="0"/>
                </a:lnTo>
                <a:close/>
              </a:path>
            </a:pathLst>
          </a:custGeom>
          <a:blipFill>
            <a:blip r:embed="rId2"/>
            <a:stretch>
              <a:fillRect/>
            </a:stretch>
          </a:blipFill>
        </p:spPr>
        <p:txBody>
          <a:bodyPr/>
          <a:lstStyle/>
          <a:p>
            <a:endParaRPr lang="en-GB" noProof="0" dirty="0"/>
          </a:p>
        </p:txBody>
      </p:sp>
      <p:sp>
        <p:nvSpPr>
          <p:cNvPr id="3" name="Freeform 3"/>
          <p:cNvSpPr/>
          <p:nvPr/>
        </p:nvSpPr>
        <p:spPr>
          <a:xfrm rot="-6812931">
            <a:off x="-631780" y="7474526"/>
            <a:ext cx="6845418" cy="8326855"/>
          </a:xfrm>
          <a:custGeom>
            <a:avLst/>
            <a:gdLst/>
            <a:ahLst/>
            <a:cxnLst/>
            <a:rect l="l" t="t" r="r" b="b"/>
            <a:pathLst>
              <a:path w="6845418" h="8326855">
                <a:moveTo>
                  <a:pt x="0" y="0"/>
                </a:moveTo>
                <a:lnTo>
                  <a:pt x="6845418" y="0"/>
                </a:lnTo>
                <a:lnTo>
                  <a:pt x="6845418" y="8326855"/>
                </a:lnTo>
                <a:lnTo>
                  <a:pt x="0" y="8326855"/>
                </a:lnTo>
                <a:lnTo>
                  <a:pt x="0" y="0"/>
                </a:lnTo>
                <a:close/>
              </a:path>
            </a:pathLst>
          </a:custGeom>
          <a:blipFill>
            <a:blip r:embed="rId3"/>
            <a:stretch>
              <a:fillRect/>
            </a:stretch>
          </a:blipFill>
        </p:spPr>
        <p:txBody>
          <a:bodyPr/>
          <a:lstStyle/>
          <a:p>
            <a:endParaRPr lang="en-GB" noProof="0" dirty="0"/>
          </a:p>
        </p:txBody>
      </p:sp>
      <p:sp>
        <p:nvSpPr>
          <p:cNvPr id="4" name="Freeform 4"/>
          <p:cNvSpPr/>
          <p:nvPr/>
        </p:nvSpPr>
        <p:spPr>
          <a:xfrm rot="-6123466">
            <a:off x="760327" y="2375231"/>
            <a:ext cx="5670000" cy="6897062"/>
          </a:xfrm>
          <a:custGeom>
            <a:avLst/>
            <a:gdLst/>
            <a:ahLst/>
            <a:cxnLst/>
            <a:rect l="l" t="t" r="r" b="b"/>
            <a:pathLst>
              <a:path w="5670000" h="6897062">
                <a:moveTo>
                  <a:pt x="0" y="0"/>
                </a:moveTo>
                <a:lnTo>
                  <a:pt x="5670000" y="0"/>
                </a:lnTo>
                <a:lnTo>
                  <a:pt x="5670000" y="6897061"/>
                </a:lnTo>
                <a:lnTo>
                  <a:pt x="0" y="6897061"/>
                </a:lnTo>
                <a:lnTo>
                  <a:pt x="0" y="0"/>
                </a:lnTo>
                <a:close/>
              </a:path>
            </a:pathLst>
          </a:custGeom>
          <a:blipFill>
            <a:blip r:embed="rId4"/>
            <a:stretch>
              <a:fillRect/>
            </a:stretch>
          </a:blipFill>
        </p:spPr>
        <p:txBody>
          <a:bodyPr/>
          <a:lstStyle/>
          <a:p>
            <a:endParaRPr lang="en-GB" noProof="0" dirty="0"/>
          </a:p>
        </p:txBody>
      </p:sp>
      <p:sp>
        <p:nvSpPr>
          <p:cNvPr id="5" name="Freeform 5"/>
          <p:cNvSpPr/>
          <p:nvPr/>
        </p:nvSpPr>
        <p:spPr>
          <a:xfrm>
            <a:off x="-5508334" y="-4722205"/>
            <a:ext cx="7561805" cy="9198278"/>
          </a:xfrm>
          <a:custGeom>
            <a:avLst/>
            <a:gdLst/>
            <a:ahLst/>
            <a:cxnLst/>
            <a:rect l="l" t="t" r="r" b="b"/>
            <a:pathLst>
              <a:path w="7561805" h="9198278">
                <a:moveTo>
                  <a:pt x="0" y="0"/>
                </a:moveTo>
                <a:lnTo>
                  <a:pt x="7561805" y="0"/>
                </a:lnTo>
                <a:lnTo>
                  <a:pt x="7561805" y="9198278"/>
                </a:lnTo>
                <a:lnTo>
                  <a:pt x="0" y="9198278"/>
                </a:lnTo>
                <a:lnTo>
                  <a:pt x="0" y="0"/>
                </a:lnTo>
                <a:close/>
              </a:path>
            </a:pathLst>
          </a:custGeom>
          <a:blipFill>
            <a:blip r:embed="rId5"/>
            <a:stretch>
              <a:fillRect/>
            </a:stretch>
          </a:blipFill>
        </p:spPr>
        <p:txBody>
          <a:bodyPr/>
          <a:lstStyle/>
          <a:p>
            <a:endParaRPr lang="en-GB" noProof="0" dirty="0"/>
          </a:p>
        </p:txBody>
      </p:sp>
      <p:grpSp>
        <p:nvGrpSpPr>
          <p:cNvPr id="6" name="Group 6"/>
          <p:cNvGrpSpPr/>
          <p:nvPr/>
        </p:nvGrpSpPr>
        <p:grpSpPr>
          <a:xfrm>
            <a:off x="607634" y="677688"/>
            <a:ext cx="6344733" cy="9336625"/>
            <a:chOff x="0" y="0"/>
            <a:chExt cx="2273809" cy="3346036"/>
          </a:xfrm>
        </p:grpSpPr>
        <p:sp>
          <p:nvSpPr>
            <p:cNvPr id="7" name="Freeform 7"/>
            <p:cNvSpPr/>
            <p:nvPr/>
          </p:nvSpPr>
          <p:spPr>
            <a:xfrm>
              <a:off x="0" y="0"/>
              <a:ext cx="2273809" cy="3346036"/>
            </a:xfrm>
            <a:custGeom>
              <a:avLst/>
              <a:gdLst/>
              <a:ahLst/>
              <a:cxnLst/>
              <a:rect l="l" t="t" r="r" b="b"/>
              <a:pathLst>
                <a:path w="2273809" h="3346036">
                  <a:moveTo>
                    <a:pt x="0" y="0"/>
                  </a:moveTo>
                  <a:lnTo>
                    <a:pt x="2273809" y="0"/>
                  </a:lnTo>
                  <a:lnTo>
                    <a:pt x="2273809" y="3346036"/>
                  </a:lnTo>
                  <a:lnTo>
                    <a:pt x="0" y="3346036"/>
                  </a:lnTo>
                  <a:close/>
                </a:path>
              </a:pathLst>
            </a:custGeom>
            <a:solidFill>
              <a:srgbClr val="FFFFFF"/>
            </a:solidFill>
          </p:spPr>
          <p:txBody>
            <a:bodyPr/>
            <a:lstStyle/>
            <a:p>
              <a:endParaRPr lang="en-GB" noProof="0" dirty="0"/>
            </a:p>
          </p:txBody>
        </p:sp>
        <p:sp>
          <p:nvSpPr>
            <p:cNvPr id="8" name="TextBox 8"/>
            <p:cNvSpPr txBox="1"/>
            <p:nvPr/>
          </p:nvSpPr>
          <p:spPr>
            <a:xfrm>
              <a:off x="0" y="-9525"/>
              <a:ext cx="2273809" cy="3355561"/>
            </a:xfrm>
            <a:prstGeom prst="rect">
              <a:avLst/>
            </a:prstGeom>
          </p:spPr>
          <p:txBody>
            <a:bodyPr lIns="50800" tIns="50800" rIns="50800" bIns="50800" rtlCol="0" anchor="ctr"/>
            <a:lstStyle/>
            <a:p>
              <a:pPr algn="ctr">
                <a:lnSpc>
                  <a:spcPts val="1560"/>
                </a:lnSpc>
              </a:pPr>
              <a:endParaRPr lang="en-GB" noProof="0" dirty="0"/>
            </a:p>
          </p:txBody>
        </p:sp>
      </p:grpSp>
      <p:sp>
        <p:nvSpPr>
          <p:cNvPr id="9" name="TextBox 9"/>
          <p:cNvSpPr txBox="1"/>
          <p:nvPr/>
        </p:nvSpPr>
        <p:spPr>
          <a:xfrm>
            <a:off x="756000" y="4733248"/>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Recycling</a:t>
            </a:r>
          </a:p>
        </p:txBody>
      </p:sp>
      <p:sp>
        <p:nvSpPr>
          <p:cNvPr id="10" name="TextBox 10"/>
          <p:cNvSpPr txBox="1"/>
          <p:nvPr/>
        </p:nvSpPr>
        <p:spPr>
          <a:xfrm>
            <a:off x="756000" y="1037348"/>
            <a:ext cx="6048000" cy="1414233"/>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All members of the Client Relations Team are trained in first aid and can assist when required.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A first aid kit is available in the accommodation kitchen and the reception.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Additionally, a defibrillator is positioned under the stairs by the main accommodation door. If you require a medical assistance, please speak to the Client Relations team. </a:t>
            </a:r>
          </a:p>
        </p:txBody>
      </p:sp>
      <p:sp>
        <p:nvSpPr>
          <p:cNvPr id="11" name="TextBox 11"/>
          <p:cNvSpPr txBox="1"/>
          <p:nvPr/>
        </p:nvSpPr>
        <p:spPr>
          <a:xfrm>
            <a:off x="756000" y="2579557"/>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Lifts </a:t>
            </a:r>
          </a:p>
        </p:txBody>
      </p:sp>
      <p:sp>
        <p:nvSpPr>
          <p:cNvPr id="12" name="TextBox 12"/>
          <p:cNvSpPr txBox="1"/>
          <p:nvPr/>
        </p:nvSpPr>
        <p:spPr>
          <a:xfrm>
            <a:off x="756000" y="2893376"/>
            <a:ext cx="6048000" cy="593496"/>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There are two lifts on-site: one near the main entrance of the accommodation, the other in the drop in area. Each lift is equipped with an emergency telephone which should be used in the event of any problems. </a:t>
            </a:r>
          </a:p>
        </p:txBody>
      </p:sp>
      <p:sp>
        <p:nvSpPr>
          <p:cNvPr id="13" name="TextBox 13"/>
          <p:cNvSpPr txBox="1"/>
          <p:nvPr/>
        </p:nvSpPr>
        <p:spPr>
          <a:xfrm>
            <a:off x="848249" y="3594825"/>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Reporting Faults</a:t>
            </a:r>
          </a:p>
        </p:txBody>
      </p:sp>
      <p:sp>
        <p:nvSpPr>
          <p:cNvPr id="14" name="TextBox 14"/>
          <p:cNvSpPr txBox="1"/>
          <p:nvPr/>
        </p:nvSpPr>
        <p:spPr>
          <a:xfrm>
            <a:off x="756000" y="3945628"/>
            <a:ext cx="6048000" cy="798680"/>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We do our best to ensure that all the bedrooms and shared areas are kept clean, tidy, and well maintained. However, if you notice any faults or maintenance issues, please highlight them to the Client Relations Team immediately. They will try to help or alert the facilities team. </a:t>
            </a:r>
          </a:p>
        </p:txBody>
      </p:sp>
      <p:sp>
        <p:nvSpPr>
          <p:cNvPr id="15" name="TextBox 15"/>
          <p:cNvSpPr txBox="1"/>
          <p:nvPr/>
        </p:nvSpPr>
        <p:spPr>
          <a:xfrm>
            <a:off x="756000" y="5044967"/>
            <a:ext cx="6048000" cy="375285"/>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We encourage all guests to participate in our recycling efforts. Recycling bins can be found in the accommodation kitchen/dining room. </a:t>
            </a:r>
          </a:p>
        </p:txBody>
      </p:sp>
      <p:sp>
        <p:nvSpPr>
          <p:cNvPr id="16" name="TextBox 16"/>
          <p:cNvSpPr txBox="1"/>
          <p:nvPr/>
        </p:nvSpPr>
        <p:spPr>
          <a:xfrm>
            <a:off x="756000" y="5677427"/>
            <a:ext cx="6048000" cy="273619"/>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Gifts</a:t>
            </a:r>
          </a:p>
        </p:txBody>
      </p:sp>
      <p:sp>
        <p:nvSpPr>
          <p:cNvPr id="17" name="TextBox 17"/>
          <p:cNvSpPr txBox="1"/>
          <p:nvPr/>
        </p:nvSpPr>
        <p:spPr>
          <a:xfrm>
            <a:off x="756000" y="5989146"/>
            <a:ext cx="6048000" cy="1414233"/>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We are very grateful to all those who support us, whether through volunteering, making a donation or giving gifts. However, it is Clan’s policy that individual staff members cannot accept personal gifts.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If you do wish to give a gift, please be aware this will be distributed between all Clan staff and volunteers. If you would like to make a financial donation, please see the Client Relations Team. </a:t>
            </a:r>
          </a:p>
        </p:txBody>
      </p:sp>
      <p:sp>
        <p:nvSpPr>
          <p:cNvPr id="18" name="TextBox 18"/>
          <p:cNvSpPr txBox="1"/>
          <p:nvPr/>
        </p:nvSpPr>
        <p:spPr>
          <a:xfrm>
            <a:off x="756000" y="7450281"/>
            <a:ext cx="6048000" cy="273685"/>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Mail Services</a:t>
            </a:r>
          </a:p>
        </p:txBody>
      </p:sp>
      <p:sp>
        <p:nvSpPr>
          <p:cNvPr id="19" name="TextBox 19"/>
          <p:cNvSpPr txBox="1"/>
          <p:nvPr/>
        </p:nvSpPr>
        <p:spPr>
          <a:xfrm>
            <a:off x="756000" y="7761999"/>
            <a:ext cx="6048000" cy="388311"/>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Any mail will be delivered directly to your room. If you need to send stamped outgoing mail, you can hand it to the Client Relations Team for posting, Monday- Friday.</a:t>
            </a:r>
          </a:p>
        </p:txBody>
      </p:sp>
      <p:sp>
        <p:nvSpPr>
          <p:cNvPr id="20" name="TextBox 20"/>
          <p:cNvSpPr txBox="1"/>
          <p:nvPr/>
        </p:nvSpPr>
        <p:spPr>
          <a:xfrm>
            <a:off x="813324" y="8356359"/>
            <a:ext cx="6048000" cy="273685"/>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Payments</a:t>
            </a:r>
          </a:p>
        </p:txBody>
      </p:sp>
      <p:sp>
        <p:nvSpPr>
          <p:cNvPr id="21" name="TextBox 21"/>
          <p:cNvSpPr txBox="1"/>
          <p:nvPr/>
        </p:nvSpPr>
        <p:spPr>
          <a:xfrm>
            <a:off x="756000" y="8668078"/>
            <a:ext cx="6048000" cy="1209049"/>
          </a:xfrm>
          <a:prstGeom prst="rect">
            <a:avLst/>
          </a:prstGeom>
        </p:spPr>
        <p:txBody>
          <a:bodyPr lIns="0" tIns="0" rIns="0" bIns="0" rtlCol="0" anchor="t">
            <a:spAutoFit/>
          </a:bodyPr>
          <a:lstStyle/>
          <a:p>
            <a:pPr algn="just">
              <a:lnSpc>
                <a:spcPts val="1560"/>
              </a:lnSpc>
            </a:pPr>
            <a:r>
              <a:rPr lang="en-GB" sz="1200" noProof="0" dirty="0">
                <a:solidFill>
                  <a:srgbClr val="472680"/>
                </a:solidFill>
                <a:latin typeface="Greycliff"/>
                <a:ea typeface="Greycliff"/>
                <a:cs typeface="Greycliff"/>
                <a:sym typeface="Greycliff"/>
              </a:rPr>
              <a:t>Payments should be made at reception. We accept cash or debit/credit cards and can provide a printed receipt. </a:t>
            </a:r>
          </a:p>
          <a:p>
            <a:pPr algn="just">
              <a:lnSpc>
                <a:spcPts val="1560"/>
              </a:lnSpc>
            </a:pPr>
            <a:endParaRPr lang="en-GB" sz="1200" noProof="0" dirty="0">
              <a:solidFill>
                <a:srgbClr val="472680"/>
              </a:solidFill>
              <a:latin typeface="Greycliff"/>
              <a:ea typeface="Greycliff"/>
              <a:cs typeface="Greycliff"/>
              <a:sym typeface="Greycliff"/>
            </a:endParaRPr>
          </a:p>
          <a:p>
            <a:pPr algn="just">
              <a:lnSpc>
                <a:spcPts val="1560"/>
              </a:lnSpc>
            </a:pPr>
            <a:r>
              <a:rPr lang="en-GB" sz="1200" noProof="0" dirty="0">
                <a:solidFill>
                  <a:srgbClr val="472680"/>
                </a:solidFill>
                <a:latin typeface="Greycliff"/>
                <a:ea typeface="Greycliff"/>
                <a:cs typeface="Greycliff"/>
                <a:sym typeface="Greycliff"/>
              </a:rPr>
              <a:t>On the morning of departure, check out time is between </a:t>
            </a:r>
            <a:r>
              <a:rPr lang="en-GB" sz="1200" b="1" noProof="0" dirty="0">
                <a:solidFill>
                  <a:srgbClr val="472680"/>
                </a:solidFill>
                <a:latin typeface="Greycliff"/>
                <a:ea typeface="Greycliff"/>
                <a:cs typeface="Greycliff"/>
                <a:sym typeface="Greycliff"/>
              </a:rPr>
              <a:t>9:30am-10:00am</a:t>
            </a:r>
            <a:r>
              <a:rPr lang="en-GB" sz="1200" noProof="0" dirty="0">
                <a:solidFill>
                  <a:srgbClr val="472680"/>
                </a:solidFill>
                <a:latin typeface="Greycliff"/>
                <a:ea typeface="Greycliff"/>
                <a:cs typeface="Greycliff"/>
                <a:sym typeface="Greycliff"/>
              </a:rPr>
              <a:t>. We can store any luggage for you until your pickup time and you can use the accommodation facilities for as long as you require. </a:t>
            </a:r>
          </a:p>
        </p:txBody>
      </p:sp>
      <p:sp>
        <p:nvSpPr>
          <p:cNvPr id="22" name="TextBox 22"/>
          <p:cNvSpPr txBox="1"/>
          <p:nvPr/>
        </p:nvSpPr>
        <p:spPr>
          <a:xfrm>
            <a:off x="756000" y="773254"/>
            <a:ext cx="6048000" cy="273685"/>
          </a:xfrm>
          <a:prstGeom prst="rect">
            <a:avLst/>
          </a:prstGeom>
        </p:spPr>
        <p:txBody>
          <a:bodyPr lIns="0" tIns="0" rIns="0" bIns="0" rtlCol="0" anchor="t">
            <a:spAutoFit/>
          </a:bodyPr>
          <a:lstStyle/>
          <a:p>
            <a:pPr algn="ctr">
              <a:lnSpc>
                <a:spcPts val="2210"/>
              </a:lnSpc>
            </a:pPr>
            <a:r>
              <a:rPr lang="en-GB" sz="1700" b="1" noProof="0" dirty="0">
                <a:solidFill>
                  <a:srgbClr val="472680"/>
                </a:solidFill>
                <a:latin typeface="Greycliff Bold"/>
                <a:ea typeface="Greycliff Bold"/>
                <a:cs typeface="Greycliff Bold"/>
                <a:sym typeface="Greycliff Bold"/>
              </a:rPr>
              <a:t>First Aid</a:t>
            </a:r>
          </a:p>
        </p:txBody>
      </p:sp>
      <p:grpSp>
        <p:nvGrpSpPr>
          <p:cNvPr id="23" name="Group 23"/>
          <p:cNvGrpSpPr/>
          <p:nvPr/>
        </p:nvGrpSpPr>
        <p:grpSpPr>
          <a:xfrm>
            <a:off x="6522308" y="9690308"/>
            <a:ext cx="563383" cy="56338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2376"/>
            </a:solidFill>
          </p:spPr>
          <p:txBody>
            <a:bodyPr/>
            <a:lstStyle/>
            <a:p>
              <a:endParaRPr lang="en-GB" noProof="0" dirty="0"/>
            </a:p>
          </p:txBody>
        </p:sp>
        <p:sp>
          <p:nvSpPr>
            <p:cNvPr id="25" name="TextBox 25"/>
            <p:cNvSpPr txBox="1"/>
            <p:nvPr/>
          </p:nvSpPr>
          <p:spPr>
            <a:xfrm>
              <a:off x="76200" y="66675"/>
              <a:ext cx="660400" cy="669925"/>
            </a:xfrm>
            <a:prstGeom prst="rect">
              <a:avLst/>
            </a:prstGeom>
          </p:spPr>
          <p:txBody>
            <a:bodyPr lIns="50800" tIns="50800" rIns="50800" bIns="50800" rtlCol="0" anchor="ctr"/>
            <a:lstStyle/>
            <a:p>
              <a:pPr algn="ctr">
                <a:lnSpc>
                  <a:spcPts val="2080"/>
                </a:lnSpc>
              </a:pPr>
              <a:r>
                <a:rPr lang="en-GB" sz="1600" b="1" noProof="0" dirty="0">
                  <a:solidFill>
                    <a:srgbClr val="FFFFFF"/>
                  </a:solidFill>
                  <a:latin typeface="Greycliff Bold"/>
                  <a:ea typeface="Greycliff Bold"/>
                  <a:cs typeface="Greycliff Bold"/>
                  <a:sym typeface="Greycliff Bold"/>
                </a:rPr>
                <a:t>8</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1A42197451694A9B536B037056AD4B" ma:contentTypeVersion="6" ma:contentTypeDescription="Create a new document." ma:contentTypeScope="" ma:versionID="a8f741e71fb27d73056c96be35cccedd">
  <xsd:schema xmlns:xsd="http://www.w3.org/2001/XMLSchema" xmlns:xs="http://www.w3.org/2001/XMLSchema" xmlns:p="http://schemas.microsoft.com/office/2006/metadata/properties" xmlns:ns2="e1141145-752b-4cde-b7d1-1ff98d3ce5a2" xmlns:ns3="b2c1cc25-ccf1-40fe-93cc-d4ce78b4ef38" targetNamespace="http://schemas.microsoft.com/office/2006/metadata/properties" ma:root="true" ma:fieldsID="e13a6631c4006afae1ba1a5ee824a3b3" ns2:_="" ns3:_="">
    <xsd:import namespace="e1141145-752b-4cde-b7d1-1ff98d3ce5a2"/>
    <xsd:import namespace="b2c1cc25-ccf1-40fe-93cc-d4ce78b4ef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41145-752b-4cde-b7d1-1ff98d3c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cc25-ccf1-40fe-93cc-d4ce78b4ef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AD797-12C4-4E97-A1EE-86D703BA3546}">
  <ds:schemaRef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elements/1.1/"/>
    <ds:schemaRef ds:uri="http://purl.org/dc/terms/"/>
    <ds:schemaRef ds:uri="b2c1cc25-ccf1-40fe-93cc-d4ce78b4ef38"/>
    <ds:schemaRef ds:uri="e1141145-752b-4cde-b7d1-1ff98d3ce5a2"/>
  </ds:schemaRefs>
</ds:datastoreItem>
</file>

<file path=customXml/itemProps2.xml><?xml version="1.0" encoding="utf-8"?>
<ds:datastoreItem xmlns:ds="http://schemas.openxmlformats.org/officeDocument/2006/customXml" ds:itemID="{ACA41F2E-43C3-4D07-958D-6E053BFFCF88}">
  <ds:schemaRefs>
    <ds:schemaRef ds:uri="http://schemas.microsoft.com/sharepoint/v3/contenttype/forms"/>
  </ds:schemaRefs>
</ds:datastoreItem>
</file>

<file path=customXml/itemProps3.xml><?xml version="1.0" encoding="utf-8"?>
<ds:datastoreItem xmlns:ds="http://schemas.openxmlformats.org/officeDocument/2006/customXml" ds:itemID="{EDAF0038-43C9-40C6-AF64-FB0EB9BFE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41145-752b-4cde-b7d1-1ff98d3ce5a2"/>
    <ds:schemaRef ds:uri="b2c1cc25-ccf1-40fe-93cc-d4ce78b4e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597</TotalTime>
  <Words>3514</Words>
  <Application>Microsoft Office PowerPoint</Application>
  <PresentationFormat>Custom</PresentationFormat>
  <Paragraphs>485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Clan Accommodation</dc:title>
  <dc:creator>Sofie Colvin</dc:creator>
  <cp:lastModifiedBy>Sofie Colvin</cp:lastModifiedBy>
  <cp:revision>86</cp:revision>
  <cp:lastPrinted>2025-03-13T12:37:53Z</cp:lastPrinted>
  <dcterms:created xsi:type="dcterms:W3CDTF">2006-08-16T00:00:00Z</dcterms:created>
  <dcterms:modified xsi:type="dcterms:W3CDTF">2026-04-08T12:42:45Z</dcterms:modified>
  <dc:identifier>DAGRAzZbleM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0x0101006D1A42197451694A9B536B037056AD4B</vt:lpwstr>
  </property>
</Properties>
</file>