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5"/>
  </p:notesMasterIdLst>
  <p:handoutMasterIdLst>
    <p:handoutMasterId r:id="rId96"/>
  </p:handoutMasterIdLst>
  <p:sldIdLst>
    <p:sldId id="291" r:id="rId5"/>
    <p:sldId id="1392" r:id="rId6"/>
    <p:sldId id="1464" r:id="rId7"/>
    <p:sldId id="1476" r:id="rId8"/>
    <p:sldId id="300" r:id="rId9"/>
    <p:sldId id="1426" r:id="rId10"/>
    <p:sldId id="1320" r:id="rId11"/>
    <p:sldId id="1371" r:id="rId12"/>
    <p:sldId id="1373" r:id="rId13"/>
    <p:sldId id="1374" r:id="rId14"/>
    <p:sldId id="1375" r:id="rId15"/>
    <p:sldId id="1376" r:id="rId16"/>
    <p:sldId id="1429" r:id="rId17"/>
    <p:sldId id="1377" r:id="rId18"/>
    <p:sldId id="1437" r:id="rId19"/>
    <p:sldId id="1436" r:id="rId20"/>
    <p:sldId id="1430" r:id="rId21"/>
    <p:sldId id="1431" r:id="rId22"/>
    <p:sldId id="1286" r:id="rId23"/>
    <p:sldId id="1287" r:id="rId24"/>
    <p:sldId id="1288" r:id="rId25"/>
    <p:sldId id="1289" r:id="rId26"/>
    <p:sldId id="1294" r:id="rId27"/>
    <p:sldId id="1477" r:id="rId28"/>
    <p:sldId id="1388" r:id="rId29"/>
    <p:sldId id="1298" r:id="rId30"/>
    <p:sldId id="1305" r:id="rId31"/>
    <p:sldId id="1309" r:id="rId32"/>
    <p:sldId id="1310" r:id="rId33"/>
    <p:sldId id="1307" r:id="rId34"/>
    <p:sldId id="1378" r:id="rId35"/>
    <p:sldId id="1381" r:id="rId36"/>
    <p:sldId id="1382" r:id="rId37"/>
    <p:sldId id="1384" r:id="rId38"/>
    <p:sldId id="1383" r:id="rId39"/>
    <p:sldId id="1385" r:id="rId40"/>
    <p:sldId id="1386" r:id="rId41"/>
    <p:sldId id="1356" r:id="rId42"/>
    <p:sldId id="1433" r:id="rId43"/>
    <p:sldId id="1435" r:id="rId44"/>
    <p:sldId id="1318" r:id="rId45"/>
    <p:sldId id="1322" r:id="rId46"/>
    <p:sldId id="1339" r:id="rId47"/>
    <p:sldId id="1365" r:id="rId48"/>
    <p:sldId id="1389" r:id="rId49"/>
    <p:sldId id="1391" r:id="rId50"/>
    <p:sldId id="1341" r:id="rId51"/>
    <p:sldId id="1366" r:id="rId52"/>
    <p:sldId id="1397" r:id="rId53"/>
    <p:sldId id="1368" r:id="rId54"/>
    <p:sldId id="1441" r:id="rId55"/>
    <p:sldId id="1442" r:id="rId56"/>
    <p:sldId id="1398" r:id="rId57"/>
    <p:sldId id="1401" r:id="rId58"/>
    <p:sldId id="1409" r:id="rId59"/>
    <p:sldId id="1410" r:id="rId60"/>
    <p:sldId id="1402" r:id="rId61"/>
    <p:sldId id="1404" r:id="rId62"/>
    <p:sldId id="1405" r:id="rId63"/>
    <p:sldId id="1406" r:id="rId64"/>
    <p:sldId id="1407" r:id="rId65"/>
    <p:sldId id="1399" r:id="rId66"/>
    <p:sldId id="1443" r:id="rId67"/>
    <p:sldId id="1444" r:id="rId68"/>
    <p:sldId id="1475" r:id="rId69"/>
    <p:sldId id="1414" r:id="rId70"/>
    <p:sldId id="1413" r:id="rId71"/>
    <p:sldId id="1416" r:id="rId72"/>
    <p:sldId id="1417" r:id="rId73"/>
    <p:sldId id="1418" r:id="rId74"/>
    <p:sldId id="1419" r:id="rId75"/>
    <p:sldId id="1420" r:id="rId76"/>
    <p:sldId id="1421" r:id="rId77"/>
    <p:sldId id="1445" r:id="rId78"/>
    <p:sldId id="1446" r:id="rId79"/>
    <p:sldId id="1439" r:id="rId80"/>
    <p:sldId id="1440" r:id="rId81"/>
    <p:sldId id="1447" r:id="rId82"/>
    <p:sldId id="1428" r:id="rId83"/>
    <p:sldId id="1467" r:id="rId84"/>
    <p:sldId id="1478" r:id="rId85"/>
    <p:sldId id="1479" r:id="rId86"/>
    <p:sldId id="1452" r:id="rId87"/>
    <p:sldId id="1469" r:id="rId88"/>
    <p:sldId id="1472" r:id="rId89"/>
    <p:sldId id="1473" r:id="rId90"/>
    <p:sldId id="1471" r:id="rId91"/>
    <p:sldId id="1470" r:id="rId92"/>
    <p:sldId id="1280" r:id="rId93"/>
    <p:sldId id="1354" r:id="rId94"/>
  </p:sldIdLst>
  <p:sldSz cx="12192000" cy="6858000"/>
  <p:notesSz cx="6858000" cy="9144000"/>
  <p:embeddedFontLst>
    <p:embeddedFont>
      <p:font typeface="Calibri" panose="020F0502020204030204" pitchFamily="34" charset="0"/>
      <p:regular r:id="rId97"/>
      <p:bold r:id="rId98"/>
      <p:italic r:id="rId99"/>
      <p:boldItalic r:id="rId100"/>
    </p:embeddedFont>
    <p:embeddedFont>
      <p:font typeface="Cambria" panose="02040503050406030204" pitchFamily="18" charset="0"/>
      <p:regular r:id="rId101"/>
      <p:bold r:id="rId102"/>
      <p:italic r:id="rId103"/>
      <p:boldItalic r:id="rId104"/>
    </p:embeddedFont>
    <p:embeddedFont>
      <p:font typeface="Cambria Math" panose="02040503050406030204" pitchFamily="18" charset="0"/>
      <p:regular r:id="rId105"/>
    </p:embeddedFont>
    <p:embeddedFont>
      <p:font typeface="Tekna" panose="020B0604020202020204" charset="0"/>
      <p:regular r:id="rId106"/>
      <p:bold r:id="rId107"/>
      <p:italic r:id="rId108"/>
    </p:embeddedFont>
    <p:embeddedFont>
      <p:font typeface="Tekna Display" panose="020B0604020202020204" charset="0"/>
      <p:regular r:id="rId109"/>
    </p:embeddedFont>
    <p:embeddedFont>
      <p:font typeface="Tekna-Bold" panose="020B0001020101010103" charset="0"/>
      <p:bold r:id="rId110"/>
    </p:embeddedFont>
    <p:embeddedFont>
      <p:font typeface="Tekna-Regular" panose="020B0001020101010103" charset="0"/>
      <p:regular r:id="rId111"/>
    </p:embeddedFont>
    <p:embeddedFont>
      <p:font typeface="Verdana" panose="020B0604030504040204" pitchFamily="34" charset="0"/>
      <p:regular r:id="rId112"/>
      <p:bold r:id="rId113"/>
      <p:italic r:id="rId114"/>
      <p:boldItalic r:id="rId115"/>
    </p:embeddedFont>
    <p:embeddedFont>
      <p:font typeface="Wingdings 2" panose="05020102010507070707" pitchFamily="18" charset="2"/>
      <p:regular r:id="rId116"/>
    </p:embeddedFont>
  </p:embeddedFontLst>
  <p:defaultTextStyle>
    <a:defPPr>
      <a:defRPr lang="en-US"/>
    </a:defPPr>
    <a:lvl1pPr marL="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Lysbilder" id="{2CD6B842-E079-43F3-A966-26D71BABC43E}">
          <p14:sldIdLst>
            <p14:sldId id="291"/>
            <p14:sldId id="1392"/>
            <p14:sldId id="1464"/>
            <p14:sldId id="1476"/>
            <p14:sldId id="300"/>
            <p14:sldId id="1426"/>
            <p14:sldId id="1320"/>
            <p14:sldId id="1371"/>
            <p14:sldId id="1373"/>
            <p14:sldId id="1374"/>
            <p14:sldId id="1375"/>
            <p14:sldId id="1376"/>
            <p14:sldId id="1429"/>
            <p14:sldId id="1377"/>
            <p14:sldId id="1437"/>
            <p14:sldId id="1436"/>
            <p14:sldId id="1430"/>
            <p14:sldId id="1431"/>
            <p14:sldId id="1286"/>
            <p14:sldId id="1287"/>
            <p14:sldId id="1288"/>
            <p14:sldId id="1289"/>
            <p14:sldId id="1294"/>
            <p14:sldId id="1477"/>
            <p14:sldId id="1388"/>
            <p14:sldId id="1298"/>
            <p14:sldId id="1305"/>
            <p14:sldId id="1309"/>
            <p14:sldId id="1310"/>
            <p14:sldId id="1307"/>
            <p14:sldId id="1378"/>
            <p14:sldId id="1381"/>
            <p14:sldId id="1382"/>
            <p14:sldId id="1384"/>
            <p14:sldId id="1383"/>
            <p14:sldId id="1385"/>
            <p14:sldId id="1386"/>
            <p14:sldId id="1356"/>
            <p14:sldId id="1433"/>
            <p14:sldId id="1435"/>
            <p14:sldId id="1318"/>
            <p14:sldId id="1322"/>
            <p14:sldId id="1339"/>
            <p14:sldId id="1365"/>
            <p14:sldId id="1389"/>
            <p14:sldId id="1391"/>
            <p14:sldId id="1341"/>
            <p14:sldId id="1366"/>
            <p14:sldId id="1397"/>
            <p14:sldId id="1368"/>
            <p14:sldId id="1441"/>
            <p14:sldId id="1442"/>
            <p14:sldId id="1398"/>
            <p14:sldId id="1401"/>
            <p14:sldId id="1409"/>
            <p14:sldId id="1410"/>
            <p14:sldId id="1402"/>
            <p14:sldId id="1404"/>
            <p14:sldId id="1405"/>
            <p14:sldId id="1406"/>
            <p14:sldId id="1407"/>
            <p14:sldId id="1399"/>
            <p14:sldId id="1443"/>
            <p14:sldId id="1444"/>
            <p14:sldId id="1475"/>
            <p14:sldId id="1414"/>
            <p14:sldId id="1413"/>
            <p14:sldId id="1416"/>
            <p14:sldId id="1417"/>
            <p14:sldId id="1418"/>
            <p14:sldId id="1419"/>
            <p14:sldId id="1420"/>
            <p14:sldId id="1421"/>
            <p14:sldId id="1445"/>
            <p14:sldId id="1446"/>
            <p14:sldId id="1439"/>
            <p14:sldId id="1440"/>
            <p14:sldId id="1447"/>
            <p14:sldId id="1428"/>
            <p14:sldId id="1467"/>
            <p14:sldId id="1478"/>
            <p14:sldId id="1479"/>
            <p14:sldId id="1452"/>
            <p14:sldId id="1469"/>
            <p14:sldId id="1472"/>
            <p14:sldId id="1473"/>
            <p14:sldId id="1471"/>
            <p14:sldId id="1470"/>
            <p14:sldId id="1280"/>
            <p14:sldId id="135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Bratseth" initials="JB" lastIdx="1" clrIdx="0">
    <p:extLst>
      <p:ext uri="{19B8F6BF-5375-455C-9EA6-DF929625EA0E}">
        <p15:presenceInfo xmlns:p15="http://schemas.microsoft.com/office/powerpoint/2012/main" userId="S::jonas@officeconsult.no::7880613d-1198-4bca-afa6-2725a99583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4EE"/>
    <a:srgbClr val="B74949"/>
    <a:srgbClr val="D1D7DF"/>
    <a:srgbClr val="8AE5AB"/>
    <a:srgbClr val="670207"/>
    <a:srgbClr val="C1C2C6"/>
    <a:srgbClr val="FFFFFF"/>
    <a:srgbClr val="5A82CB"/>
    <a:srgbClr val="00B3B3"/>
    <a:srgbClr val="CB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C604FC8-EC36-43E1-A614-7EA45770EAA4}">
  <a:tblStyle styleId="{8C604FC8-EC36-43E1-A614-7EA45770EAA4}" styleName="Tekna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5" d="100"/>
          <a:sy n="95" d="100"/>
        </p:scale>
        <p:origin x="45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0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commentAuthors" Target="commentAuthor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16.fntdata"/><Relationship Id="rId16" Type="http://schemas.openxmlformats.org/officeDocument/2006/relationships/slide" Target="slides/slide12.xml"/><Relationship Id="rId107" Type="http://schemas.openxmlformats.org/officeDocument/2006/relationships/font" Target="fonts/font11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6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113" Type="http://schemas.openxmlformats.org/officeDocument/2006/relationships/font" Target="fonts/font17.fntdata"/><Relationship Id="rId11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font" Target="fonts/font2.fntdata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116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handoutMaster" Target="handoutMasters/handoutMaster1.xml"/><Relationship Id="rId111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10.fntdata"/><Relationship Id="rId114" Type="http://schemas.openxmlformats.org/officeDocument/2006/relationships/font" Target="fonts/font18.fntdata"/><Relationship Id="rId119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3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4.fntdata"/><Relationship Id="rId115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BEDC36-5A66-4110-A1CA-78940FCE2B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CC7EF-7833-4CF3-9CFF-D6CBE10A29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63069-8EDD-43E4-B8B7-6C1D811650A0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5FC4C3-0320-46F3-A80A-84F34BD2E2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56FBA-A1A8-4846-B30B-31B7DAFEE2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BACF0-7CEE-4675-8738-725A37E79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7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FC273-7562-4D7A-B657-14B6FF774540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CC52D-AD53-4FD2-81FA-E8947FFC2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10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.svg"/><Relationship Id="rId5" Type="http://schemas.openxmlformats.org/officeDocument/2006/relationships/image" Target="../media/image4.sv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EDB935-1C8E-4DFE-B8F2-F09E2E1ABB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A8A4F-8C88-41EE-BB01-80EB07435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57" y="352163"/>
            <a:ext cx="8974724" cy="26164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502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r>
              <a:rPr lang="en-US" dirty="0"/>
              <a:t> 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C4C1F-E8B4-48A0-B313-9FCBF762D6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757" y="3726526"/>
            <a:ext cx="897472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50">
                <a:solidFill>
                  <a:schemeClr val="bg1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presentasjonholder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8D4C0D-D052-4FE1-AA66-858663C2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6C380783-652B-4BF5-9166-20F8D74A8738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217C6C-E97A-4FF7-9796-5A7BA40E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63B903-A070-492A-A8BC-3C05320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EC73F2A-50BB-4675-AC0E-1834F6465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24" y="6109147"/>
            <a:ext cx="1708499" cy="50197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970CA2FF-781B-47D3-8F79-7AE25C7AD2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EFFB9782-9F34-4FFE-9804-ED751AFB4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FAD04-7302-4956-9F76-A71D740E710A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60158CD-39D6-47D5-AB28-0A2F7D1C848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37617" y="2113752"/>
            <a:ext cx="3521531" cy="385200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0F8B8-4A6D-4EA6-8A47-8D382DBEB3B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37895" y="2113751"/>
            <a:ext cx="3521531" cy="385200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D3E167-E4EB-4977-A714-E7C6E5B033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38" y="2113751"/>
            <a:ext cx="3521531" cy="385200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36E5CE-F1BD-4B32-9F09-5DBD1920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357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3 spalter med mellom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ID" hidden="1">
            <a:extLst>
              <a:ext uri="{FF2B5EF4-FFF2-40B4-BE49-F238E27FC236}">
                <a16:creationId xmlns:a16="http://schemas.microsoft.com/office/drawing/2014/main" id="{776EC0B5-141E-41C7-861B-1E683FDC6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6DE-E4BF-4615-A4A7-D304C0020AA0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8" y="2434186"/>
            <a:ext cx="3521531" cy="3531560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6CA30E-B115-4250-AC0D-2CCD05565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099757"/>
            <a:ext cx="3521532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Mellomoverskrift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6AB543B-5C3C-43C5-9254-5B1AB1F74C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616" y="2099757"/>
            <a:ext cx="3521532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Mellomoverskrift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FD9F642-47C7-4F58-A157-91ED4FCA8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7895" y="2099757"/>
            <a:ext cx="3521532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 err="1"/>
              <a:t>Mellomoverskrift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441313C-1C39-4A55-9EC7-6654703C205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37617" y="2407569"/>
            <a:ext cx="3521531" cy="3558175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1A5C7-C758-4FC9-BB0F-8EC01500F92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37895" y="2380951"/>
            <a:ext cx="3521531" cy="3584791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97F87-FA92-42BB-A95B-A4101315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442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+2 spalter med mellom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9007E924-7B95-41E7-BD69-7DEA1FF6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31D-B199-4719-B113-50F2573FD7FA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8" y="2364688"/>
            <a:ext cx="529754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6CA30E-B115-4250-AC0D-2CCD05565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114363"/>
            <a:ext cx="5297540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FD9F642-47C7-4F58-A157-91ED4FCA8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7123" y="2114363"/>
            <a:ext cx="5297539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25A387A-5FEE-45EA-94EB-1AE27B4722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337" y="4243968"/>
            <a:ext cx="5297540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F423214-602F-4B7D-B02E-0C8FCCC989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7123" y="4243968"/>
            <a:ext cx="5297539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69C6F36-D802-477D-B7CF-FAB1C1B0DDF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57123" y="2364688"/>
            <a:ext cx="5297539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C08559-543C-4B6C-B754-0BCA5E5EEC2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37338" y="4485545"/>
            <a:ext cx="529754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EE4A731-D80A-44F8-8EFE-6D116585000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57123" y="4485545"/>
            <a:ext cx="5297539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41410A0-78ED-4739-9841-A8E02545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1996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+3 spalter med mellom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ID" hidden="1">
            <a:extLst>
              <a:ext uri="{FF2B5EF4-FFF2-40B4-BE49-F238E27FC236}">
                <a16:creationId xmlns:a16="http://schemas.microsoft.com/office/drawing/2014/main" id="{64A47DB0-16A3-4C10-B417-BB2BFBCD1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906F-6D95-4F6B-86A8-0CAA08180B91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9" y="2364688"/>
            <a:ext cx="352153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6CA30E-B115-4250-AC0D-2CCD05565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114363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FD9F642-47C7-4F58-A157-91ED4FCA8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5524" y="2114363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25A387A-5FEE-45EA-94EB-1AE27B4722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337" y="4243968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F423214-602F-4B7D-B02E-0C8FCCC989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5524" y="4243968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69C6F36-D802-477D-B7CF-FAB1C1B0DDF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345524" y="2364688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C08559-543C-4B6C-B754-0BCA5E5EEC2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37339" y="4485545"/>
            <a:ext cx="3521530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EE4A731-D80A-44F8-8EFE-6D116585000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345524" y="4485545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5379C1F-71F1-40E5-8DE5-F0CCBC228D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3711" y="2114363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624363C-2B43-494D-A929-BBA836CCFF8D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053711" y="2364688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CB56EC8-CC52-451B-9572-9322E1F740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53711" y="4243968"/>
            <a:ext cx="3521532" cy="22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50" b="1"/>
            </a:lvl1pPr>
          </a:lstStyle>
          <a:p>
            <a:pPr lvl="0"/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1A743E-E082-4331-AC66-39FE6DC293A9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8053711" y="4485545"/>
            <a:ext cx="3521532" cy="1480206"/>
          </a:xfrm>
          <a:prstGeom prst="rect">
            <a:avLst/>
          </a:prstGeom>
        </p:spPr>
        <p:txBody>
          <a:bodyPr vert="horz" lIns="0" tIns="0" rIns="0" bIns="0" numCol="1" spcCol="360000" rtlCol="0">
            <a:normAutofit/>
          </a:bodyPr>
          <a:lstStyle>
            <a:lvl1pPr>
              <a:lnSpc>
                <a:spcPct val="90000"/>
              </a:lnSpc>
              <a:defRPr sz="1450"/>
            </a:lvl1pPr>
            <a:lvl2pPr>
              <a:lnSpc>
                <a:spcPct val="90000"/>
              </a:lnSpc>
              <a:defRPr sz="1300"/>
            </a:lvl2pPr>
            <a:lvl3pPr>
              <a:lnSpc>
                <a:spcPct val="90000"/>
              </a:lnSpc>
              <a:defRPr sz="1200"/>
            </a:lvl3pPr>
            <a:lvl4pPr>
              <a:lnSpc>
                <a:spcPct val="90000"/>
              </a:lnSpc>
              <a:defRPr sz="1100"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F355489-0FCD-4E5B-A575-3D4323AE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712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7403-DBDA-4131-AF5F-B48695EDEC99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8" y="2113751"/>
            <a:ext cx="3433748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0337" y="1829012"/>
            <a:ext cx="7214326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E4314507-6A11-4451-A6F3-AA0865534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2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6FC42-6226-4C40-86E3-C1B63DFED8EE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5679" y="2113709"/>
            <a:ext cx="3433748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338" y="1829240"/>
            <a:ext cx="7214326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FF2D90F4-294B-4A1B-9E46-DE06C1377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3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8ECD-61D3-4383-B583-C5C8CDB4DB87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6" y="2113751"/>
            <a:ext cx="7095611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2849" y="1829012"/>
            <a:ext cx="3501814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FD6E81D0-CEA5-4ADD-8AF7-651F6430A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61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BDA1-78FD-4396-9B93-1357293DA708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725" y="2113709"/>
            <a:ext cx="7095702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337" y="1829012"/>
            <a:ext cx="3501814" cy="413432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F349ACCB-C46D-4F60-887E-938DCF334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86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#5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8825E0A-EFF5-4307-ABFE-DEF9A6C6604B}"/>
              </a:ext>
            </a:extLst>
          </p:cNvPr>
          <p:cNvSpPr/>
          <p:nvPr userDrawn="1"/>
        </p:nvSpPr>
        <p:spPr>
          <a:xfrm>
            <a:off x="0" y="0"/>
            <a:ext cx="62558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496777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213AEBF-26FA-415A-AFB0-0546144798E3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0000FA">
              <a:alpha val="0"/>
            </a:srgbClr>
          </a:solidFill>
        </p:spPr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4967780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183" y="516253"/>
            <a:ext cx="4659480" cy="54470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BBABB619-0622-45F4-A85F-305352E10C70}"/>
              </a:ext>
            </a:extLst>
          </p:cNvPr>
          <p:cNvSpPr/>
          <p:nvPr userDrawn="1"/>
        </p:nvSpPr>
        <p:spPr>
          <a:xfrm rot="10800000" flipV="1">
            <a:off x="5605117" y="-1833241"/>
            <a:ext cx="4499268" cy="129261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bg_lightgreen_text_blue_footer_green</a:t>
            </a:r>
            <a:r>
              <a:rPr lang="nb-NO" sz="1200" dirty="0"/>
              <a:t>,</a:t>
            </a:r>
            <a:r>
              <a:rPr lang="en-US" sz="1200" dirty="0"/>
              <a:t>bg_green_text_blue_footer_green_date_white</a:t>
            </a:r>
            <a:r>
              <a:rPr lang="nb-NO" sz="1200" dirty="0"/>
              <a:t>,</a:t>
            </a:r>
            <a:r>
              <a:rPr lang="en-US" sz="1200" dirty="0"/>
              <a:t>bg_blue_text_blue_footer_green</a:t>
            </a:r>
            <a:r>
              <a:rPr lang="nb-NO" sz="1200" dirty="0"/>
              <a:t>,</a:t>
            </a:r>
            <a:r>
              <a:rPr lang="nb-NO" sz="1200" dirty="0" err="1"/>
              <a:t>bg_lightblue_text_blue</a:t>
            </a:r>
            <a:endParaRPr lang="nb-NO" sz="1200" dirty="0"/>
          </a:p>
        </p:txBody>
      </p:sp>
      <p:pic>
        <p:nvPicPr>
          <p:cNvPr id="18" name="Graphic 12">
            <a:extLst>
              <a:ext uri="{FF2B5EF4-FFF2-40B4-BE49-F238E27FC236}">
                <a16:creationId xmlns:a16="http://schemas.microsoft.com/office/drawing/2014/main" id="{BFC4B8E1-34E2-477A-9482-DDC79BFA7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F884293B-89AD-43F4-87E3-FB2B2D7EC53A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6485B782-E01F-4881-91D5-08A852EAABAF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739491A9-FB8F-4AD2-BF24-BC9529EC3CA1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pic>
        <p:nvPicPr>
          <p:cNvPr id="14" name="GRID" hidden="1">
            <a:extLst>
              <a:ext uri="{FF2B5EF4-FFF2-40B4-BE49-F238E27FC236}">
                <a16:creationId xmlns:a16="http://schemas.microsoft.com/office/drawing/2014/main" id="{EBBDC614-B07D-4B99-807E-86A296B9BD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0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 #6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40AE1F4-1789-4E72-B543-375594F47EBD}"/>
              </a:ext>
            </a:extLst>
          </p:cNvPr>
          <p:cNvSpPr/>
          <p:nvPr userDrawn="1"/>
        </p:nvSpPr>
        <p:spPr>
          <a:xfrm>
            <a:off x="5936115" y="0"/>
            <a:ext cx="62558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648" y="383493"/>
            <a:ext cx="4967779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0000FA">
              <a:alpha val="0"/>
            </a:srgbClr>
          </a:solidFill>
        </p:spPr>
        <p:txBody>
          <a:bodyPr/>
          <a:lstStyle/>
          <a:p>
            <a:fld id="{773FB423-E1EB-41A3-80B1-90CC747ED028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000FA">
              <a:alpha val="0"/>
            </a:srgbClr>
          </a:solidFill>
        </p:spPr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646" y="2113709"/>
            <a:ext cx="4967780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298" y="516154"/>
            <a:ext cx="4659480" cy="54470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EBA99AF-C19F-4764-B139-00E430300747}"/>
              </a:ext>
            </a:extLst>
          </p:cNvPr>
          <p:cNvSpPr/>
          <p:nvPr userDrawn="1"/>
        </p:nvSpPr>
        <p:spPr>
          <a:xfrm rot="10800000" flipV="1">
            <a:off x="5605117" y="-1833241"/>
            <a:ext cx="4499268" cy="129261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bg_lightgreen_text_blue_footer_green</a:t>
            </a:r>
            <a:r>
              <a:rPr lang="nb-NO" sz="1200" dirty="0"/>
              <a:t>,</a:t>
            </a:r>
            <a:r>
              <a:rPr lang="en-US" sz="1200" dirty="0" err="1"/>
              <a:t>bg_green_text_blue_footer_white_date_green</a:t>
            </a:r>
            <a:r>
              <a:rPr lang="nb-NO" sz="1200" dirty="0"/>
              <a:t>,</a:t>
            </a:r>
            <a:r>
              <a:rPr lang="en-US" sz="1200" dirty="0"/>
              <a:t>bg_blue_text_blue_footer_green</a:t>
            </a:r>
            <a:r>
              <a:rPr lang="nb-NO" sz="1200" dirty="0"/>
              <a:t>,</a:t>
            </a:r>
            <a:r>
              <a:rPr lang="nb-NO" sz="1200" dirty="0" err="1"/>
              <a:t>bg_lightblue_text_blue</a:t>
            </a:r>
            <a:endParaRPr lang="nb-NO" sz="1200" dirty="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D2C4DFA4-D64B-45F3-BC67-DF827839BF35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F8169D2C-91CB-4FFE-B767-6AFB2873B035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3F67FEEF-D73C-4FB5-96DE-04B7306354C1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C17401A3-0284-4676-98AF-D9C9F9C698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1" name="logo_blue" hidden="1">
            <a:extLst>
              <a:ext uri="{FF2B5EF4-FFF2-40B4-BE49-F238E27FC236}">
                <a16:creationId xmlns:a16="http://schemas.microsoft.com/office/drawing/2014/main" id="{D67E81AA-F0FA-4D4D-B23F-04DC4D8ED4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8" name="logo_green" hidden="1">
            <a:extLst>
              <a:ext uri="{FF2B5EF4-FFF2-40B4-BE49-F238E27FC236}">
                <a16:creationId xmlns:a16="http://schemas.microsoft.com/office/drawing/2014/main" id="{A5882AE1-357F-4322-B5DB-882E198B7A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9" name="logo_white" hidden="1">
            <a:extLst>
              <a:ext uri="{FF2B5EF4-FFF2-40B4-BE49-F238E27FC236}">
                <a16:creationId xmlns:a16="http://schemas.microsoft.com/office/drawing/2014/main" id="{B8AE3DA5-C10D-48CC-BA87-074A522A04D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GRID" hidden="1">
            <a:extLst>
              <a:ext uri="{FF2B5EF4-FFF2-40B4-BE49-F238E27FC236}">
                <a16:creationId xmlns:a16="http://schemas.microsoft.com/office/drawing/2014/main" id="{2E0C6789-09D7-4FA2-A40F-2B10AF37428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457"/>
            <a:ext cx="12192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ttellysbilde uten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8A4F-8C88-41EE-BB01-80EB07435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57" y="352163"/>
            <a:ext cx="8974724" cy="26164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502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tittel</a:t>
            </a:r>
            <a:r>
              <a:rPr lang="en-US" dirty="0"/>
              <a:t> 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C4C1F-E8B4-48A0-B313-9FCBF762D6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757" y="3726526"/>
            <a:ext cx="897472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50">
                <a:solidFill>
                  <a:schemeClr val="bg1"/>
                </a:solidFill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presentasjonholder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8D4C0D-D052-4FE1-AA66-858663C2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BB13D5B6-481C-4B4D-A207-FDCA42637AA5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217C6C-E97A-4FF7-9796-5A7BA40E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63B903-A070-492A-A8BC-3C05320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logo_white" hidden="1">
            <a:extLst>
              <a:ext uri="{FF2B5EF4-FFF2-40B4-BE49-F238E27FC236}">
                <a16:creationId xmlns:a16="http://schemas.microsoft.com/office/drawing/2014/main" id="{0686D936-F595-405D-A62C-15F395A98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924" y="6109147"/>
            <a:ext cx="1708499" cy="50197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EC73F2A-50BB-4675-AC0E-1834F6465D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24" y="6109147"/>
            <a:ext cx="1708499" cy="50197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en-US" dirty="0"/>
              <a:t> </a:t>
            </a:r>
          </a:p>
        </p:txBody>
      </p:sp>
      <p:pic>
        <p:nvPicPr>
          <p:cNvPr id="13" name="logo_green" hidden="1">
            <a:extLst>
              <a:ext uri="{FF2B5EF4-FFF2-40B4-BE49-F238E27FC236}">
                <a16:creationId xmlns:a16="http://schemas.microsoft.com/office/drawing/2014/main" id="{A4AB49AF-2F81-46D0-A6C6-0F62DB06C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924" y="6109146"/>
            <a:ext cx="1708499" cy="501974"/>
          </a:xfrm>
          <a:prstGeom prst="rect">
            <a:avLst/>
          </a:prstGeom>
        </p:spPr>
      </p:pic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30157575-7ECD-4CAC-8763-0647524551AA}"/>
              </a:ext>
            </a:extLst>
          </p:cNvPr>
          <p:cNvSpPr/>
          <p:nvPr userDrawn="1"/>
        </p:nvSpPr>
        <p:spPr>
          <a:xfrm>
            <a:off x="1415570" y="-571566"/>
            <a:ext cx="3255042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bg_green_text_white,bg_blue_text_white,bg_white_text_green</a:t>
            </a:r>
            <a:endParaRPr lang="nb-NO" sz="800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DA800C6-F888-4710-90E6-5D4C90B65F31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1141F146-FFCC-4B2B-8EAE-AFD5361F4084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B7AE7EC0-0F5C-4C0F-A53F-F14F10AE8226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pic>
        <p:nvPicPr>
          <p:cNvPr id="19" name="GRID" hidden="1">
            <a:extLst>
              <a:ext uri="{FF2B5EF4-FFF2-40B4-BE49-F238E27FC236}">
                <a16:creationId xmlns:a16="http://schemas.microsoft.com/office/drawing/2014/main" id="{CB0552D5-2981-4F0F-91C9-BA00070628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28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rsongalleri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12">
            <a:extLst>
              <a:ext uri="{FF2B5EF4-FFF2-40B4-BE49-F238E27FC236}">
                <a16:creationId xmlns:a16="http://schemas.microsoft.com/office/drawing/2014/main" id="{D107E7B7-3084-4561-9B09-C6FF33E7948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C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0" name="Picture 11">
            <a:extLst>
              <a:ext uri="{FF2B5EF4-FFF2-40B4-BE49-F238E27FC236}">
                <a16:creationId xmlns:a16="http://schemas.microsoft.com/office/drawing/2014/main" id="{22A29CAE-D673-4259-8CDC-908EB12C9B8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B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9" name="Picture 10">
            <a:extLst>
              <a:ext uri="{FF2B5EF4-FFF2-40B4-BE49-F238E27FC236}">
                <a16:creationId xmlns:a16="http://schemas.microsoft.com/office/drawing/2014/main" id="{CFE76E0F-5193-44AF-8F02-7169FCF6C37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A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8" name="Picture 9">
            <a:extLst>
              <a:ext uri="{FF2B5EF4-FFF2-40B4-BE49-F238E27FC236}">
                <a16:creationId xmlns:a16="http://schemas.microsoft.com/office/drawing/2014/main" id="{8D9D8A3E-3397-4807-B158-BDC66155DB2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9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7" name="Picture 8">
            <a:extLst>
              <a:ext uri="{FF2B5EF4-FFF2-40B4-BE49-F238E27FC236}">
                <a16:creationId xmlns:a16="http://schemas.microsoft.com/office/drawing/2014/main" id="{832FA7EC-E471-4B74-945C-8E86BDDFD3A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8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6" name="Picture 7">
            <a:extLst>
              <a:ext uri="{FF2B5EF4-FFF2-40B4-BE49-F238E27FC236}">
                <a16:creationId xmlns:a16="http://schemas.microsoft.com/office/drawing/2014/main" id="{C1041E8E-AF19-4972-A6BB-2A19641B359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7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5" name="Picture 6">
            <a:extLst>
              <a:ext uri="{FF2B5EF4-FFF2-40B4-BE49-F238E27FC236}">
                <a16:creationId xmlns:a16="http://schemas.microsoft.com/office/drawing/2014/main" id="{F1D44143-3B79-45D1-A061-B2718E1344B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6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4" name="Picture 5">
            <a:extLst>
              <a:ext uri="{FF2B5EF4-FFF2-40B4-BE49-F238E27FC236}">
                <a16:creationId xmlns:a16="http://schemas.microsoft.com/office/drawing/2014/main" id="{4049451B-03F8-463D-BC10-1AA9FD9BEA7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5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3" name="Picture 4">
            <a:extLst>
              <a:ext uri="{FF2B5EF4-FFF2-40B4-BE49-F238E27FC236}">
                <a16:creationId xmlns:a16="http://schemas.microsoft.com/office/drawing/2014/main" id="{4E5F3636-366A-45B5-BD1D-F6B934B9A2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4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2" name="Picture 3">
            <a:extLst>
              <a:ext uri="{FF2B5EF4-FFF2-40B4-BE49-F238E27FC236}">
                <a16:creationId xmlns:a16="http://schemas.microsoft.com/office/drawing/2014/main" id="{9A3F57D6-0EB0-4820-8E24-A4639374AA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3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1" name="Picture 2">
            <a:extLst>
              <a:ext uri="{FF2B5EF4-FFF2-40B4-BE49-F238E27FC236}">
                <a16:creationId xmlns:a16="http://schemas.microsoft.com/office/drawing/2014/main" id="{52BB9B29-A96F-438A-8391-0E2789359F9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2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8" name="Picture 1">
            <a:extLst>
              <a:ext uri="{FF2B5EF4-FFF2-40B4-BE49-F238E27FC236}">
                <a16:creationId xmlns:a16="http://schemas.microsoft.com/office/drawing/2014/main" id="{7ACE8757-7D51-40DD-B264-7A14F510D6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14768" y="-1642516"/>
            <a:ext cx="1404183" cy="1404162"/>
          </a:xfrm>
          <a:prstGeom prst="ellipse">
            <a:avLst/>
          </a:prstGeom>
          <a:solidFill>
            <a:srgbClr val="010000">
              <a:alpha val="0"/>
            </a:srgbClr>
          </a:solidFill>
        </p:spPr>
        <p:txBody>
          <a:bodyPr/>
          <a:lstStyle>
            <a:lvl1pPr>
              <a:defRPr sz="13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85DBD16-3B86-4B36-B3F7-E402C91875D4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B99E4914-1185-4761-B0EB-0B5AC22A15C1}"/>
              </a:ext>
            </a:extLst>
          </p:cNvPr>
          <p:cNvSpPr/>
          <p:nvPr userDrawn="1"/>
        </p:nvSpPr>
        <p:spPr>
          <a:xfrm>
            <a:off x="5474380" y="-662123"/>
            <a:ext cx="6188941" cy="571566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bg_white_circle_green_text_blue,bg_blue_circle_cyan_text_white,bg_lightblue_circle_green_text_blue</a:t>
            </a:r>
            <a:endParaRPr lang="nb-NO" sz="800" dirty="0"/>
          </a:p>
        </p:txBody>
      </p:sp>
      <p:sp>
        <p:nvSpPr>
          <p:cNvPr id="21" name="addin_background" hidden="1">
            <a:extLst>
              <a:ext uri="{FF2B5EF4-FFF2-40B4-BE49-F238E27FC236}">
                <a16:creationId xmlns:a16="http://schemas.microsoft.com/office/drawing/2014/main" id="{F5437963-49EF-4713-8B88-B65C3F6AC376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B9CCEA5-413B-4EEB-8273-610727FDC62A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4ED85CD4-E424-4D0A-A5E1-69DAE31F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954218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3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6" name="TextBox" hidden="1">
            <a:extLst>
              <a:ext uri="{FF2B5EF4-FFF2-40B4-BE49-F238E27FC236}">
                <a16:creationId xmlns:a16="http://schemas.microsoft.com/office/drawing/2014/main" id="{534E60DE-FAF6-4C78-BEE9-A1805F0CEB01}"/>
              </a:ext>
            </a:extLst>
          </p:cNvPr>
          <p:cNvSpPr txBox="1"/>
          <p:nvPr userDrawn="1"/>
        </p:nvSpPr>
        <p:spPr>
          <a:xfrm>
            <a:off x="3563404" y="-2534958"/>
            <a:ext cx="206469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b="1" i="0" u="none" strike="noStrike" baseline="0" dirty="0">
                <a:solidFill>
                  <a:schemeClr val="tx2"/>
                </a:solidFill>
                <a:latin typeface="Tekna-Bold" panose="020B0001020101010103" pitchFamily="34" charset="0"/>
              </a:rPr>
              <a:t>Navn </a:t>
            </a:r>
            <a:r>
              <a:rPr lang="nb-NO" sz="900" b="1" i="0" u="none" strike="noStrike" baseline="0" dirty="0" err="1">
                <a:solidFill>
                  <a:schemeClr val="tx2"/>
                </a:solidFill>
                <a:latin typeface="Tekna-Bold" panose="020B0001020101010103" pitchFamily="34" charset="0"/>
              </a:rPr>
              <a:t>navnesen</a:t>
            </a:r>
            <a:r>
              <a:rPr lang="nb-NO" sz="900" b="1" i="0" u="none" strike="noStrike" baseline="0" dirty="0">
                <a:solidFill>
                  <a:schemeClr val="tx2"/>
                </a:solidFill>
                <a:latin typeface="Tekna-Bold" panose="020B0001020101010103" pitchFamily="34" charset="0"/>
              </a:rPr>
              <a:t> veldig lang navn</a:t>
            </a:r>
          </a:p>
          <a:p>
            <a:pPr algn="l"/>
            <a:r>
              <a:rPr lang="da-DK" sz="900" b="0" i="0" u="none" strike="noStrike" baseline="0" dirty="0">
                <a:solidFill>
                  <a:schemeClr val="tx2"/>
                </a:solidFill>
                <a:latin typeface="Tekna-Regular" panose="020B0001020101010103" pitchFamily="34" charset="0"/>
              </a:rPr>
              <a:t>Lorem ipsum dolor sit ametuer </a:t>
            </a:r>
            <a:r>
              <a:rPr lang="nb-NO" sz="900" b="0" i="0" u="none" strike="noStrike" baseline="0" dirty="0" err="1">
                <a:solidFill>
                  <a:schemeClr val="tx2"/>
                </a:solidFill>
                <a:latin typeface="Tekna-Regular" panose="020B0001020101010103" pitchFamily="34" charset="0"/>
              </a:rPr>
              <a:t>adipiscing</a:t>
            </a:r>
            <a:r>
              <a:rPr lang="nb-NO" sz="900" b="0" i="0" u="none" strike="noStrike" baseline="0" dirty="0">
                <a:solidFill>
                  <a:schemeClr val="tx2"/>
                </a:solidFill>
                <a:latin typeface="Tekna-Regular" panose="020B0001020101010103" pitchFamily="34" charset="0"/>
              </a:rPr>
              <a:t> </a:t>
            </a:r>
            <a:r>
              <a:rPr lang="nb-NO" sz="900" b="0" i="0" u="none" strike="noStrike" baseline="0" dirty="0" err="1">
                <a:solidFill>
                  <a:schemeClr val="tx2"/>
                </a:solidFill>
                <a:latin typeface="Tekna-Regular" panose="020B0001020101010103" pitchFamily="34" charset="0"/>
              </a:rPr>
              <a:t>elit</a:t>
            </a:r>
            <a:r>
              <a:rPr lang="nb-NO" sz="900" b="0" i="0" u="none" strike="noStrike" baseline="0" dirty="0">
                <a:solidFill>
                  <a:schemeClr val="tx2"/>
                </a:solidFill>
                <a:latin typeface="Tekna-Regular" panose="020B0001020101010103" pitchFamily="34" charset="0"/>
              </a:rPr>
              <a:t>.</a:t>
            </a:r>
            <a:endParaRPr lang="nb-NO" sz="900" dirty="0">
              <a:solidFill>
                <a:schemeClr val="tx2"/>
              </a:solidFill>
            </a:endParaRPr>
          </a:p>
        </p:txBody>
      </p:sp>
      <p:pic>
        <p:nvPicPr>
          <p:cNvPr id="25" name="GRID" hidden="1">
            <a:extLst>
              <a:ext uri="{FF2B5EF4-FFF2-40B4-BE49-F238E27FC236}">
                <a16:creationId xmlns:a16="http://schemas.microsoft.com/office/drawing/2014/main" id="{CF77C326-F6DB-4222-B7D9-8EC25207F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pic>
        <p:nvPicPr>
          <p:cNvPr id="32" name="logo_green" hidden="1">
            <a:extLst>
              <a:ext uri="{FF2B5EF4-FFF2-40B4-BE49-F238E27FC236}">
                <a16:creationId xmlns:a16="http://schemas.microsoft.com/office/drawing/2014/main" id="{692C60A0-1ED2-456F-BA7F-D654DCBB82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33" name="logo_blue" hidden="1">
            <a:extLst>
              <a:ext uri="{FF2B5EF4-FFF2-40B4-BE49-F238E27FC236}">
                <a16:creationId xmlns:a16="http://schemas.microsoft.com/office/drawing/2014/main" id="{DAD8EBC7-9AED-4EB5-A04E-152CDEDC3E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34" name="logo_white" hidden="1">
            <a:extLst>
              <a:ext uri="{FF2B5EF4-FFF2-40B4-BE49-F238E27FC236}">
                <a16:creationId xmlns:a16="http://schemas.microsoft.com/office/drawing/2014/main" id="{2BDAA500-CD4E-4FAE-B4E7-C01926DBDD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35" name="Plassholder for tekst 3">
            <a:extLst>
              <a:ext uri="{FF2B5EF4-FFF2-40B4-BE49-F238E27FC236}">
                <a16:creationId xmlns:a16="http://schemas.microsoft.com/office/drawing/2014/main" id="{BDEF1866-7D18-453D-A518-327EE81C80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6" name="addin_logo" hidden="1">
            <a:extLst>
              <a:ext uri="{FF2B5EF4-FFF2-40B4-BE49-F238E27FC236}">
                <a16:creationId xmlns:a16="http://schemas.microsoft.com/office/drawing/2014/main" id="{09AB53C1-086C-45C3-9CF8-FF58D0D0CA08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252770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med tekst over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10922089" cy="954218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1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13C85A1-ABC1-4AD1-A3B5-9244EC16EFBF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Footer </a:t>
            </a:r>
            <a:r>
              <a:rPr lang="en-US" dirty="0" err="1"/>
              <a:t>informasjon</a:t>
            </a:r>
            <a:r>
              <a:rPr lang="en-US" dirty="0"/>
              <a:t> ipsum dolor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574" y="1722862"/>
            <a:ext cx="10922089" cy="424047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9746C214-95D4-4F91-BD69-93F72C139011}"/>
              </a:ext>
            </a:extLst>
          </p:cNvPr>
          <p:cNvSpPr/>
          <p:nvPr userDrawn="1"/>
        </p:nvSpPr>
        <p:spPr>
          <a:xfrm rot="10800000" flipV="1">
            <a:off x="1850413" y="-2473855"/>
            <a:ext cx="4499268" cy="190228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bg_lightgreen_text_blue,bg_green_text_white,bg_blue_text_white_footer_green,bg_lightblue_text_blue</a:t>
            </a:r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A97900AA-4BAF-48FD-B940-C96994049077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C6978E17-285F-48F7-9A26-1E988604F7B7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2A1D2599-F7F4-48E2-88DA-0AF73DF6219D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713126D0-8C5B-4261-9351-1F20D04B9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469ED28F-2274-4F72-8B4F-AAF049CF98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logo_green" hidden="1">
            <a:extLst>
              <a:ext uri="{FF2B5EF4-FFF2-40B4-BE49-F238E27FC236}">
                <a16:creationId xmlns:a16="http://schemas.microsoft.com/office/drawing/2014/main" id="{E70F620A-D866-472C-A150-B8E12D76A3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9" name="logo_blue" hidden="1">
            <a:extLst>
              <a:ext uri="{FF2B5EF4-FFF2-40B4-BE49-F238E27FC236}">
                <a16:creationId xmlns:a16="http://schemas.microsoft.com/office/drawing/2014/main" id="{5EA32D1E-18A4-4608-9A2D-806B9A4FCA1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logo_white" hidden="1">
            <a:extLst>
              <a:ext uri="{FF2B5EF4-FFF2-40B4-BE49-F238E27FC236}">
                <a16:creationId xmlns:a16="http://schemas.microsoft.com/office/drawing/2014/main" id="{37AEA18D-08BC-4267-81AD-4C0DF5D41B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0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0F6DB2-F982-4B14-A712-7F79D56C78C0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ID" hidden="1">
            <a:extLst>
              <a:ext uri="{FF2B5EF4-FFF2-40B4-BE49-F238E27FC236}">
                <a16:creationId xmlns:a16="http://schemas.microsoft.com/office/drawing/2014/main" id="{7C2F70CF-0E6D-4924-8AE4-90EF8A6490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989FD889-7733-4ABC-A3C5-3E02464451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2" name="logo_blue" hidden="1">
            <a:extLst>
              <a:ext uri="{FF2B5EF4-FFF2-40B4-BE49-F238E27FC236}">
                <a16:creationId xmlns:a16="http://schemas.microsoft.com/office/drawing/2014/main" id="{6809D44F-0B68-47BF-93BD-DB68AD0891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3" name="logo_white" hidden="1">
            <a:extLst>
              <a:ext uri="{FF2B5EF4-FFF2-40B4-BE49-F238E27FC236}">
                <a16:creationId xmlns:a16="http://schemas.microsoft.com/office/drawing/2014/main" id="{418759B2-9331-4E09-86BE-D77CD45414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" name="addin_colorlist" hidden="1">
            <a:extLst>
              <a:ext uri="{FF2B5EF4-FFF2-40B4-BE49-F238E27FC236}">
                <a16:creationId xmlns:a16="http://schemas.microsoft.com/office/drawing/2014/main" id="{01CAEC78-9587-44CB-B2EA-21F672553506}"/>
              </a:ext>
            </a:extLst>
          </p:cNvPr>
          <p:cNvSpPr/>
          <p:nvPr userDrawn="1"/>
        </p:nvSpPr>
        <p:spPr>
          <a:xfrm>
            <a:off x="1326530" y="-705600"/>
            <a:ext cx="4670400" cy="59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colorbox_blue_text_white,colorbox_white_text_blue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1D9BD89A-1E9E-451D-8AEF-86A858A83D1C}"/>
              </a:ext>
            </a:extLst>
          </p:cNvPr>
          <p:cNvSpPr/>
          <p:nvPr userDrawn="1"/>
        </p:nvSpPr>
        <p:spPr>
          <a:xfrm>
            <a:off x="6096000" y="-705600"/>
            <a:ext cx="4670400" cy="59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C8F192B6-58AC-445F-80F7-D10A3F18B6D8}"/>
              </a:ext>
            </a:extLst>
          </p:cNvPr>
          <p:cNvSpPr/>
          <p:nvPr userDrawn="1"/>
        </p:nvSpPr>
        <p:spPr>
          <a:xfrm>
            <a:off x="6248400" y="-553200"/>
            <a:ext cx="4670400" cy="59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479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Legg til bilde via menyen. «Sett inn» -&gt; «Bilder»</a:t>
            </a:r>
            <a:endParaRPr lang="en-US" dirty="0"/>
          </a:p>
        </p:txBody>
      </p:sp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2E4722B0-4B77-41B7-890F-EE882A7AE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2" name="colorbox">
            <a:extLst>
              <a:ext uri="{FF2B5EF4-FFF2-40B4-BE49-F238E27FC236}">
                <a16:creationId xmlns:a16="http://schemas.microsoft.com/office/drawing/2014/main" id="{32DD91C0-35F7-4345-B3FE-BBAAA7A851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8724" y="1858512"/>
            <a:ext cx="7318320" cy="4114808"/>
          </a:xfrm>
          <a:solidFill>
            <a:schemeClr val="accent1"/>
          </a:solidFill>
        </p:spPr>
        <p:txBody>
          <a:bodyPr/>
          <a:lstStyle>
            <a:lvl1pPr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9A66D-3516-4530-843F-F0447D2AC26A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43F52-48BF-4CCA-AEC8-DE169B3598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97283" y="3561862"/>
            <a:ext cx="6001204" cy="1925173"/>
          </a:xfrm>
        </p:spPr>
        <p:txBody>
          <a:bodyPr/>
          <a:lstStyle>
            <a:lvl1pPr>
              <a:defRPr sz="145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8FAF72-B8EB-4A7D-9D90-0F668190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83" y="2474540"/>
            <a:ext cx="6001204" cy="858953"/>
          </a:xfrm>
        </p:spPr>
        <p:txBody>
          <a:bodyPr anchor="t">
            <a:noAutofit/>
          </a:bodyPr>
          <a:lstStyle>
            <a:lvl1pPr>
              <a:defRPr sz="31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3BB55F54-6675-4E03-8E15-F0F871313B9F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colorbox_green_text_white,colorbox_blue_text_white,colorbox_lightblue_text_blue</a:t>
            </a:r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E31BDD4-1858-4B54-BB70-6DF5CD7739A9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39F288CF-2846-42F0-8719-B7086B79FA44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CF7CA359-2F01-4C85-BC3B-981073008A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8" name="logo_green" hidden="1">
            <a:extLst>
              <a:ext uri="{FF2B5EF4-FFF2-40B4-BE49-F238E27FC236}">
                <a16:creationId xmlns:a16="http://schemas.microsoft.com/office/drawing/2014/main" id="{969A6EB4-3A18-4C6B-B86C-278640E73D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9" name="logo_blue" hidden="1">
            <a:extLst>
              <a:ext uri="{FF2B5EF4-FFF2-40B4-BE49-F238E27FC236}">
                <a16:creationId xmlns:a16="http://schemas.microsoft.com/office/drawing/2014/main" id="{85DB4A3B-6002-4581-925A-6AE25DE494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logo_white" hidden="1">
            <a:extLst>
              <a:ext uri="{FF2B5EF4-FFF2-40B4-BE49-F238E27FC236}">
                <a16:creationId xmlns:a16="http://schemas.microsoft.com/office/drawing/2014/main" id="{589ACC0F-0E57-4CAB-86C2-DDE06A3C32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515FEBF6-7FC6-4ED0-9EDD-15DBAF53D2C6}"/>
              </a:ext>
            </a:extLst>
          </p:cNvPr>
          <p:cNvSpPr/>
          <p:nvPr userDrawn="1"/>
        </p:nvSpPr>
        <p:spPr>
          <a:xfrm>
            <a:off x="9914134" y="-595195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addin_colorbox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3918228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8" name="GRID" hidden="1">
            <a:extLst>
              <a:ext uri="{FF2B5EF4-FFF2-40B4-BE49-F238E27FC236}">
                <a16:creationId xmlns:a16="http://schemas.microsoft.com/office/drawing/2014/main" id="{C2367602-27D9-4A0C-B584-48E9665B05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7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4" name="GRID" hidden="1">
            <a:extLst>
              <a:ext uri="{FF2B5EF4-FFF2-40B4-BE49-F238E27FC236}">
                <a16:creationId xmlns:a16="http://schemas.microsoft.com/office/drawing/2014/main" id="{27B03BC0-337F-49A8-AF41-F6207DBE28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0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6BBA1ED8-9785-456C-97C9-C3FDEEEE8A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5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870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81A3F5D-152A-497D-911D-222A51043C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356" y="3429000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5602F367-0939-4DE8-A0B7-0ADF803AC0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25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870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F711DE8-259B-4A67-B906-6B3CA7FB4C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8851"/>
            <a:ext cx="6096000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10602-F9A3-43F6-8A24-0E5D95C1E5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C4C0685-A2A3-4E76-80DC-D827002D64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821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2DA23A15-70F2-4E5E-A4F1-05C67AC824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kollasje 7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A4FEA86-2B18-4BF0-9CB6-F5923FBEE2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870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43D41-BD2C-4E52-8550-54964E513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9637B74-4A97-4F8D-B1EB-BFFF70197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822" y="-298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10602-F9A3-43F6-8A24-0E5D95C1E5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C4C0685-A2A3-4E76-80DC-D827002D64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821" y="3428702"/>
            <a:ext cx="3047821" cy="342929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2DA23A15-70F2-4E5E-A4F1-05C67AC824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6E4462A-406C-41D8-8A27-D078EA2BC6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5285" y="3429000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5BC690BA-BDC5-40F1-9D8E-4CF2FA5168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3107" y="3428702"/>
            <a:ext cx="3048178" cy="3429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0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3BE450-FFD5-4980-9656-01820FE863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4040" y="506868"/>
            <a:ext cx="3815387" cy="4465758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6" name="colorbox">
            <a:extLst>
              <a:ext uri="{FF2B5EF4-FFF2-40B4-BE49-F238E27FC236}">
                <a16:creationId xmlns:a16="http://schemas.microsoft.com/office/drawing/2014/main" id="{F23A0C6D-1A91-45CB-9800-D20078F1AF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4040" y="-3968857"/>
            <a:ext cx="3815387" cy="4475725"/>
          </a:xfrm>
          <a:solidFill>
            <a:srgbClr val="CCF0F0"/>
          </a:solidFill>
        </p:spPr>
        <p:txBody>
          <a:bodyPr>
            <a:normAutofit/>
          </a:bodyPr>
          <a:lstStyle>
            <a:lvl1pPr>
              <a:buNone/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​​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A8A4F-8C88-41EE-BB01-80EB07435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200" y="1977497"/>
            <a:ext cx="7941651" cy="2242861"/>
          </a:xfrm>
        </p:spPr>
        <p:txBody>
          <a:bodyPr anchor="t">
            <a:noAutofit/>
          </a:bodyPr>
          <a:lstStyle>
            <a:lvl1pPr algn="l">
              <a:lnSpc>
                <a:spcPts val="9052"/>
              </a:lnSpc>
              <a:defRPr sz="7502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Klikk for å legge til tittel her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8D4C0D-D052-4FE1-AA66-858663C2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CCD4EC32-DCBE-4105-A173-343C818A91B9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217C6C-E97A-4FF7-9796-5A7BA40E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63B903-A070-492A-A8BC-3C05320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643D9-2974-487D-BDAF-522010E29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199" y="263635"/>
            <a:ext cx="1563836" cy="1146600"/>
          </a:xfrm>
        </p:spPr>
        <p:txBody>
          <a:bodyPr anchor="ctr">
            <a:noAutofit/>
          </a:bodyPr>
          <a:lstStyle>
            <a:lvl1pPr marL="0" indent="0">
              <a:buNone/>
              <a:defRPr sz="7502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F3C33BB-F5CE-462C-BB89-F4E564587DFF}"/>
              </a:ext>
            </a:extLst>
          </p:cNvPr>
          <p:cNvSpPr/>
          <p:nvPr userDrawn="1"/>
        </p:nvSpPr>
        <p:spPr>
          <a:xfrm>
            <a:off x="2899724" y="-2639619"/>
            <a:ext cx="6188941" cy="1845095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/>
              <a:t>bg_lightgreen_text_blue,bg_blue_text_cyan,bg_green_text_white,bg_lightgreen_text_blue,bg_red_text_white,bg_yellow_text_blue,bg_lightblue_text_blue</a:t>
            </a:r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28EDDBBC-23E0-44A4-8BB1-57C0FF3C2CA8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7EC872CB-120D-400C-8931-F393314313C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BFD295E5-95AB-4B5C-B685-3EC340573DB5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E1F4BB9-25D4-43E1-BFC5-2EB63B1DC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9" name="logo_green" hidden="1">
            <a:extLst>
              <a:ext uri="{FF2B5EF4-FFF2-40B4-BE49-F238E27FC236}">
                <a16:creationId xmlns:a16="http://schemas.microsoft.com/office/drawing/2014/main" id="{015840C8-1B65-4D2B-B223-BAFE7B9623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0" name="logo_blue" hidden="1">
            <a:extLst>
              <a:ext uri="{FF2B5EF4-FFF2-40B4-BE49-F238E27FC236}">
                <a16:creationId xmlns:a16="http://schemas.microsoft.com/office/drawing/2014/main" id="{4AD09337-76D3-4431-B067-9BF3B09AF6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CEEBBC9-CBB1-4BF3-913F-1F852E9B3B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387C15C3-66FD-4D62-839A-2442499CC04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5F2566B0-4B83-4900-BCFD-D3291BC5B001}"/>
              </a:ext>
            </a:extLst>
          </p:cNvPr>
          <p:cNvSpPr/>
          <p:nvPr userDrawn="1"/>
        </p:nvSpPr>
        <p:spPr>
          <a:xfrm>
            <a:off x="-381956" y="-2498051"/>
            <a:ext cx="6188941" cy="1845095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colorbox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37382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65185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2.08333E-6 0.25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61"/>
                            </p:stCondLst>
                            <p:childTnLst>
                              <p:par>
                                <p:cTn id="1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65185 L 3.33333E-6 1.3085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1"/>
                            </p:stCondLst>
                            <p:childTnLst>
                              <p:par>
                                <p:cTn id="21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2.08333E-6 0.2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3.33333E-6 4.81481E-6 L 3.33333E-6 0.65185 " pathEditMode="relative" rAng="0" ptsTypes="AA">
                      <p:cBhvr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2593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2.08333E-6 -1.11111E-6 L 2.08333E-6 0.25 " pathEditMode="relative" rAng="0" ptsTypes="AA">
                      <p:cBhvr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2500"/>
                    </p:animMotion>
                  </p:childTnLst>
                </p:cTn>
              </p:par>
            </p:tnLst>
          </p:tmpl>
        </p:tmplLst>
      </p:bldP>
      <p:bldP spid="6" grpId="1" build="p" animBg="1">
        <p:tmplLst>
          <p:tmpl>
            <p:tnLst>
              <p:par>
                <p:cTn presetID="42" presetClass="path" presetSubtype="0" fill="hold" nodeType="afterEffect">
                  <p:stCondLst>
                    <p:cond delay="0"/>
                  </p:stCondLst>
                  <p:childTnLst>
                    <p:animMotion origin="layout" path="M 3.33333E-6 0.65185 L 3.33333E-6 1.30856 " pathEditMode="relative" rAng="0" ptsTypes="AA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1759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fill="hold" nodeType="afterEffect">
                  <p:stCondLst>
                    <p:cond delay="0"/>
                  </p:stCondLst>
                  <p:childTnLst>
                    <p:animMotion origin="layout" path="M 2.08333E-6 -1.11111E-6 L 2.08333E-6 0.25 " pathEditMode="relative" rAng="0" ptsTypes="AA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2500"/>
                    </p:animMotion>
                  </p:childTnLst>
                </p:cTn>
              </p:par>
            </p:tnLst>
          </p:tmpl>
        </p:tmplLst>
      </p:bldP>
      <p:bldP spid="2" grpId="0"/>
      <p:bldP spid="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simile Mac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137C2705-FCAD-4A7E-ACA4-4B0CE65AA77D}"/>
              </a:ext>
            </a:extLst>
          </p:cNvPr>
          <p:cNvSpPr/>
          <p:nvPr/>
        </p:nvSpPr>
        <p:spPr>
          <a:xfrm>
            <a:off x="4677423" y="902830"/>
            <a:ext cx="6901138" cy="4145724"/>
          </a:xfrm>
          <a:custGeom>
            <a:avLst/>
            <a:gdLst>
              <a:gd name="connsiteX0" fmla="*/ 6677904 w 6901138"/>
              <a:gd name="connsiteY0" fmla="*/ 4145725 h 4145724"/>
              <a:gd name="connsiteX1" fmla="*/ 223235 w 6901138"/>
              <a:gd name="connsiteY1" fmla="*/ 4145725 h 4145724"/>
              <a:gd name="connsiteX2" fmla="*/ 0 w 6901138"/>
              <a:gd name="connsiteY2" fmla="*/ 3922493 h 4145724"/>
              <a:gd name="connsiteX3" fmla="*/ 0 w 6901138"/>
              <a:gd name="connsiteY3" fmla="*/ 223231 h 4145724"/>
              <a:gd name="connsiteX4" fmla="*/ 223235 w 6901138"/>
              <a:gd name="connsiteY4" fmla="*/ 0 h 4145724"/>
              <a:gd name="connsiteX5" fmla="*/ 6677904 w 6901138"/>
              <a:gd name="connsiteY5" fmla="*/ 0 h 4145724"/>
              <a:gd name="connsiteX6" fmla="*/ 6901139 w 6901138"/>
              <a:gd name="connsiteY6" fmla="*/ 223231 h 4145724"/>
              <a:gd name="connsiteX7" fmla="*/ 6901139 w 6901138"/>
              <a:gd name="connsiteY7" fmla="*/ 3916115 h 4145724"/>
              <a:gd name="connsiteX8" fmla="*/ 6677904 w 6901138"/>
              <a:gd name="connsiteY8" fmla="*/ 4145725 h 414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01138" h="4145724">
                <a:moveTo>
                  <a:pt x="6677904" y="4145725"/>
                </a:moveTo>
                <a:lnTo>
                  <a:pt x="223235" y="4145725"/>
                </a:lnTo>
                <a:cubicBezTo>
                  <a:pt x="95672" y="4145725"/>
                  <a:pt x="0" y="4043676"/>
                  <a:pt x="0" y="3922493"/>
                </a:cubicBezTo>
                <a:lnTo>
                  <a:pt x="0" y="223231"/>
                </a:lnTo>
                <a:cubicBezTo>
                  <a:pt x="0" y="95671"/>
                  <a:pt x="102050" y="0"/>
                  <a:pt x="223235" y="0"/>
                </a:cubicBezTo>
                <a:lnTo>
                  <a:pt x="6677904" y="0"/>
                </a:lnTo>
                <a:cubicBezTo>
                  <a:pt x="6805467" y="0"/>
                  <a:pt x="6901139" y="102049"/>
                  <a:pt x="6901139" y="223231"/>
                </a:cubicBezTo>
                <a:lnTo>
                  <a:pt x="6901139" y="3916115"/>
                </a:lnTo>
                <a:cubicBezTo>
                  <a:pt x="6901139" y="4043676"/>
                  <a:pt x="6799088" y="4145725"/>
                  <a:pt x="6677904" y="4145725"/>
                </a:cubicBezTo>
                <a:close/>
              </a:path>
            </a:pathLst>
          </a:custGeom>
          <a:noFill/>
          <a:ln w="12753" cap="flat">
            <a:solidFill>
              <a:srgbClr val="003847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751F21D2-14E1-483F-9165-825481F2AC02}"/>
              </a:ext>
            </a:extLst>
          </p:cNvPr>
          <p:cNvSpPr/>
          <p:nvPr/>
        </p:nvSpPr>
        <p:spPr>
          <a:xfrm>
            <a:off x="7145759" y="5048554"/>
            <a:ext cx="1964464" cy="912059"/>
          </a:xfrm>
          <a:custGeom>
            <a:avLst/>
            <a:gdLst>
              <a:gd name="connsiteX0" fmla="*/ 299772 w 1964464"/>
              <a:gd name="connsiteY0" fmla="*/ 0 h 912059"/>
              <a:gd name="connsiteX1" fmla="*/ 89294 w 1964464"/>
              <a:gd name="connsiteY1" fmla="*/ 739852 h 912059"/>
              <a:gd name="connsiteX2" fmla="*/ 25513 w 1964464"/>
              <a:gd name="connsiteY2" fmla="*/ 797255 h 912059"/>
              <a:gd name="connsiteX3" fmla="*/ 0 w 1964464"/>
              <a:gd name="connsiteY3" fmla="*/ 848279 h 912059"/>
              <a:gd name="connsiteX4" fmla="*/ 63781 w 1964464"/>
              <a:gd name="connsiteY4" fmla="*/ 912060 h 912059"/>
              <a:gd name="connsiteX5" fmla="*/ 982232 w 1964464"/>
              <a:gd name="connsiteY5" fmla="*/ 912060 h 912059"/>
              <a:gd name="connsiteX6" fmla="*/ 1900683 w 1964464"/>
              <a:gd name="connsiteY6" fmla="*/ 912060 h 912059"/>
              <a:gd name="connsiteX7" fmla="*/ 1964465 w 1964464"/>
              <a:gd name="connsiteY7" fmla="*/ 848279 h 912059"/>
              <a:gd name="connsiteX8" fmla="*/ 1938952 w 1964464"/>
              <a:gd name="connsiteY8" fmla="*/ 797255 h 912059"/>
              <a:gd name="connsiteX9" fmla="*/ 1875171 w 1964464"/>
              <a:gd name="connsiteY9" fmla="*/ 739852 h 912059"/>
              <a:gd name="connsiteX10" fmla="*/ 1664693 w 1964464"/>
              <a:gd name="connsiteY10" fmla="*/ 0 h 912059"/>
              <a:gd name="connsiteX11" fmla="*/ 299772 w 1964464"/>
              <a:gd name="connsiteY11" fmla="*/ 0 h 91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4464" h="912059">
                <a:moveTo>
                  <a:pt x="299772" y="0"/>
                </a:moveTo>
                <a:cubicBezTo>
                  <a:pt x="299772" y="0"/>
                  <a:pt x="325285" y="503865"/>
                  <a:pt x="89294" y="739852"/>
                </a:cubicBezTo>
                <a:cubicBezTo>
                  <a:pt x="89294" y="739852"/>
                  <a:pt x="57403" y="765365"/>
                  <a:pt x="25513" y="797255"/>
                </a:cubicBezTo>
                <a:cubicBezTo>
                  <a:pt x="12756" y="810011"/>
                  <a:pt x="0" y="829145"/>
                  <a:pt x="0" y="848279"/>
                </a:cubicBezTo>
                <a:cubicBezTo>
                  <a:pt x="0" y="886547"/>
                  <a:pt x="31891" y="912060"/>
                  <a:pt x="63781" y="912060"/>
                </a:cubicBezTo>
                <a:lnTo>
                  <a:pt x="982232" y="912060"/>
                </a:lnTo>
                <a:lnTo>
                  <a:pt x="1900683" y="912060"/>
                </a:lnTo>
                <a:cubicBezTo>
                  <a:pt x="1938952" y="912060"/>
                  <a:pt x="1964465" y="880169"/>
                  <a:pt x="1964465" y="848279"/>
                </a:cubicBezTo>
                <a:cubicBezTo>
                  <a:pt x="1964465" y="829145"/>
                  <a:pt x="1958086" y="810011"/>
                  <a:pt x="1938952" y="797255"/>
                </a:cubicBezTo>
                <a:cubicBezTo>
                  <a:pt x="1907061" y="771743"/>
                  <a:pt x="1875171" y="739852"/>
                  <a:pt x="1875171" y="739852"/>
                </a:cubicBezTo>
                <a:cubicBezTo>
                  <a:pt x="1639180" y="503865"/>
                  <a:pt x="1664693" y="0"/>
                  <a:pt x="1664693" y="0"/>
                </a:cubicBezTo>
                <a:lnTo>
                  <a:pt x="299772" y="0"/>
                </a:lnTo>
                <a:close/>
              </a:path>
            </a:pathLst>
          </a:custGeom>
          <a:noFill/>
          <a:ln w="12753" cap="flat">
            <a:solidFill>
              <a:srgbClr val="003847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3811413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3884060-93D9-4F8C-B8BD-7C36C5732560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3811415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A610E726-4537-44C1-8D09-ED67E532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352315A6-6A68-4388-8915-0FB16BBB06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5295" y="1164886"/>
            <a:ext cx="6440031" cy="3621609"/>
          </a:xfrm>
          <a:solidFill>
            <a:schemeClr val="bg1"/>
          </a:solidFill>
          <a:ln w="12700">
            <a:solidFill>
              <a:srgbClr val="003847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6" name="logo_blue">
            <a:extLst>
              <a:ext uri="{FF2B5EF4-FFF2-40B4-BE49-F238E27FC236}">
                <a16:creationId xmlns:a16="http://schemas.microsoft.com/office/drawing/2014/main" id="{33C042CD-13AA-40E7-91B2-59D91F89A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11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simile telefon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3811413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2E9F628-8075-4FD3-9BC6-7305293E8A91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3811415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80F23BBC-461A-410B-AC6C-12ADAFF46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3" name="Frihåndsform: figur 2">
            <a:extLst>
              <a:ext uri="{FF2B5EF4-FFF2-40B4-BE49-F238E27FC236}">
                <a16:creationId xmlns:a16="http://schemas.microsoft.com/office/drawing/2014/main" id="{FFEA6B38-B43F-4B0E-8AD1-87FFB572CF46}"/>
              </a:ext>
            </a:extLst>
          </p:cNvPr>
          <p:cNvSpPr/>
          <p:nvPr/>
        </p:nvSpPr>
        <p:spPr>
          <a:xfrm>
            <a:off x="6634871" y="347137"/>
            <a:ext cx="2973608" cy="6150122"/>
          </a:xfrm>
          <a:custGeom>
            <a:avLst/>
            <a:gdLst>
              <a:gd name="connsiteX0" fmla="*/ 2566983 w 2973608"/>
              <a:gd name="connsiteY0" fmla="*/ 6150122 h 6150122"/>
              <a:gd name="connsiteX1" fmla="*/ 406785 w 2973608"/>
              <a:gd name="connsiteY1" fmla="*/ 6150122 h 6150122"/>
              <a:gd name="connsiteX2" fmla="*/ 160 w 2973608"/>
              <a:gd name="connsiteY2" fmla="*/ 5743503 h 6150122"/>
              <a:gd name="connsiteX3" fmla="*/ 160 w 2973608"/>
              <a:gd name="connsiteY3" fmla="*/ 406620 h 6150122"/>
              <a:gd name="connsiteX4" fmla="*/ 400432 w 2973608"/>
              <a:gd name="connsiteY4" fmla="*/ 0 h 6150122"/>
              <a:gd name="connsiteX5" fmla="*/ 2560630 w 2973608"/>
              <a:gd name="connsiteY5" fmla="*/ 0 h 6150122"/>
              <a:gd name="connsiteX6" fmla="*/ 2973609 w 2973608"/>
              <a:gd name="connsiteY6" fmla="*/ 406620 h 6150122"/>
              <a:gd name="connsiteX7" fmla="*/ 2973609 w 2973608"/>
              <a:gd name="connsiteY7" fmla="*/ 5743503 h 6150122"/>
              <a:gd name="connsiteX8" fmla="*/ 2566983 w 2973608"/>
              <a:gd name="connsiteY8" fmla="*/ 6150122 h 61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608" h="6150122">
                <a:moveTo>
                  <a:pt x="2566983" y="6150122"/>
                </a:moveTo>
                <a:lnTo>
                  <a:pt x="406785" y="6150122"/>
                </a:lnTo>
                <a:cubicBezTo>
                  <a:pt x="184412" y="6150122"/>
                  <a:pt x="160" y="5965873"/>
                  <a:pt x="160" y="5743503"/>
                </a:cubicBezTo>
                <a:lnTo>
                  <a:pt x="160" y="406620"/>
                </a:lnTo>
                <a:cubicBezTo>
                  <a:pt x="-6194" y="184250"/>
                  <a:pt x="178058" y="0"/>
                  <a:pt x="400432" y="0"/>
                </a:cubicBezTo>
                <a:lnTo>
                  <a:pt x="2560630" y="0"/>
                </a:lnTo>
                <a:cubicBezTo>
                  <a:pt x="2789356" y="0"/>
                  <a:pt x="2973609" y="184250"/>
                  <a:pt x="2973609" y="406620"/>
                </a:cubicBezTo>
                <a:lnTo>
                  <a:pt x="2973609" y="5743503"/>
                </a:lnTo>
                <a:cubicBezTo>
                  <a:pt x="2973609" y="5972226"/>
                  <a:pt x="2789356" y="6150122"/>
                  <a:pt x="2566983" y="6150122"/>
                </a:cubicBezTo>
                <a:close/>
              </a:path>
            </a:pathLst>
          </a:custGeom>
          <a:noFill/>
          <a:ln w="12686" cap="flat">
            <a:solidFill>
              <a:srgbClr val="003847"/>
            </a:solidFill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DDCE65B-E39C-4C91-B261-6A8C0E9F87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0866" y="999946"/>
            <a:ext cx="2732761" cy="4871862"/>
          </a:xfrm>
          <a:solidFill>
            <a:schemeClr val="bg1"/>
          </a:solidFill>
          <a:ln w="12700">
            <a:solidFill>
              <a:srgbClr val="003847"/>
            </a:solidFill>
          </a:ln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4" name="logo_blue">
            <a:extLst>
              <a:ext uri="{FF2B5EF4-FFF2-40B4-BE49-F238E27FC236}">
                <a16:creationId xmlns:a16="http://schemas.microsoft.com/office/drawing/2014/main" id="{998220CB-54EC-4532-A67F-CDB9B4EF5C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6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simile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D4BE4-D11F-4A9F-AC7E-4AA1FB84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84322"/>
            <a:ext cx="3811413" cy="123124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47DA6E65-A0F1-4318-A0FB-001682E1F44B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3811415" cy="3849589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3ED86-8F9D-4CE1-9863-DF1691F24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4906" y="999946"/>
            <a:ext cx="5480993" cy="487176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B2C92C41-6125-4356-8FBA-3F39262E2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pic>
        <p:nvPicPr>
          <p:cNvPr id="14" name="logo_blue">
            <a:extLst>
              <a:ext uri="{FF2B5EF4-FFF2-40B4-BE49-F238E27FC236}">
                <a16:creationId xmlns:a16="http://schemas.microsoft.com/office/drawing/2014/main" id="{527148BD-E94A-4E31-8407-AAC8EC0B90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26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bler med li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9A6FDCCD-AE6E-479A-BF63-327072D8B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8087-0B57-45DE-AB12-45DF5E22592B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2907" y="4860525"/>
            <a:ext cx="2692751" cy="1105226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30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62907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9846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8031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49846" y="4860525"/>
            <a:ext cx="2692751" cy="1105226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30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28031" y="4860525"/>
            <a:ext cx="2692751" cy="1105226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30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643639F2-7EBF-4F5E-9944-1F65BA5AAC89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circle_green,circle_blue,circle_lightgreen</a:t>
            </a:r>
            <a:endParaRPr lang="nb-NO" sz="1200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7C1426C2-E55E-44DB-B278-68D6D3F7049A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5" name="addin_placeholderline" hidden="1">
            <a:extLst>
              <a:ext uri="{FF2B5EF4-FFF2-40B4-BE49-F238E27FC236}">
                <a16:creationId xmlns:a16="http://schemas.microsoft.com/office/drawing/2014/main" id="{05689EE5-FA58-41C0-B7E2-3E619CF0B265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4008076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bler med my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ID" hidden="1">
            <a:extLst>
              <a:ext uri="{FF2B5EF4-FFF2-40B4-BE49-F238E27FC236}">
                <a16:creationId xmlns:a16="http://schemas.microsoft.com/office/drawing/2014/main" id="{A20C5E82-F880-498C-932A-91440B3A0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6C4-25F3-4B2F-8411-8C0788FFCF6D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2907" y="4860524"/>
            <a:ext cx="2692751" cy="1112573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62907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9846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8031" y="2003204"/>
            <a:ext cx="2692751" cy="2693448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49846" y="4860524"/>
            <a:ext cx="2692751" cy="1112573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28031" y="4860524"/>
            <a:ext cx="2692751" cy="1112573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B22B0E0D-EB97-41D7-A2A0-24AB03839F5A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circle_green,circle_blue,circle_lightgreen</a:t>
            </a:r>
            <a:endParaRPr lang="nb-NO" sz="1200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9A79C55-7980-4476-AF0E-052843C3B225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5" name="addin_placeholderline" hidden="1">
            <a:extLst>
              <a:ext uri="{FF2B5EF4-FFF2-40B4-BE49-F238E27FC236}">
                <a16:creationId xmlns:a16="http://schemas.microsoft.com/office/drawing/2014/main" id="{93B6D50B-D20A-4819-8D9C-EA30679A0A41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943502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bler med li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426CB01A-3FB1-47A4-BECA-F76736D30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6FBB-4B86-4BA0-9AC9-2C70CF97B920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87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7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03418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5546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03418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75546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8DF0F7-21D6-4A62-A2AD-A76F309132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47675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5AA2C7D-BA18-4A26-BBFF-F095A34814C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7674" y="4656315"/>
            <a:ext cx="2311790" cy="1290319"/>
          </a:xfrm>
        </p:spPr>
        <p:txBody>
          <a:bodyPr numCol="1"/>
          <a:lstStyle>
            <a:lvl1pPr marL="0" indent="0" algn="ctr">
              <a:lnSpc>
                <a:spcPct val="100000"/>
              </a:lnSpc>
              <a:buNone/>
              <a:defRPr sz="260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BCC52F19-DF86-4D61-8A97-3131E0890C85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circle_green,circle_blue,circle_lightgreen</a:t>
            </a:r>
            <a:endParaRPr lang="nb-NO" sz="1200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C176B39-AC0B-4E8F-967C-8B8561EB380B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22" name="addin_placeholderline" hidden="1">
            <a:extLst>
              <a:ext uri="{FF2B5EF4-FFF2-40B4-BE49-F238E27FC236}">
                <a16:creationId xmlns:a16="http://schemas.microsoft.com/office/drawing/2014/main" id="{25CD807B-E699-4541-A419-8CA12E0DBA6A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957769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bler med my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ID" hidden="1">
            <a:extLst>
              <a:ext uri="{FF2B5EF4-FFF2-40B4-BE49-F238E27FC236}">
                <a16:creationId xmlns:a16="http://schemas.microsoft.com/office/drawing/2014/main" id="{D878C378-C477-47D8-B54F-DC18149A3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2B8D-939F-46F3-AAC4-2AAB7DD975DC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8CB3946-BE36-497D-A1F1-21D17D57C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87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7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03418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5546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65886C9-BF75-4322-AEC1-3B236444CAE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03418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4280DFB-2003-49BE-B73C-E6AA99D164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75546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8DF0F7-21D6-4A62-A2AD-A76F309132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47675" y="2197354"/>
            <a:ext cx="2311790" cy="2311667"/>
          </a:xfrm>
          <a:prstGeom prst="ellipse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70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%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5AA2C7D-BA18-4A26-BBFF-F095A34814C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7674" y="4656315"/>
            <a:ext cx="2311790" cy="1290319"/>
          </a:xfrm>
        </p:spPr>
        <p:txBody>
          <a:bodyPr tIns="82800" numCol="1"/>
          <a:lstStyle>
            <a:lvl1pPr marL="0" indent="0" algn="l">
              <a:lnSpc>
                <a:spcPct val="100000"/>
              </a:lnSpc>
              <a:buNone/>
              <a:defRPr sz="125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3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tx2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5159FD2D-F39F-479B-BF5B-F92C6155994B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circle_green,circle_blue,circle_lightgreen</a:t>
            </a:r>
            <a:endParaRPr lang="nb-NO" sz="1200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FACCC93D-CDDA-49B2-8094-5022D39359C3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22" name="addin_placeholderline" hidden="1">
            <a:extLst>
              <a:ext uri="{FF2B5EF4-FFF2-40B4-BE49-F238E27FC236}">
                <a16:creationId xmlns:a16="http://schemas.microsoft.com/office/drawing/2014/main" id="{C7BACCFA-42A2-48BE-9E62-0381669C5436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51826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vens 3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654-F2BE-4A7B-8419-F30AC0A4C015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62907" y="2003204"/>
            <a:ext cx="2692751" cy="269344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49846" y="2003204"/>
            <a:ext cx="2692751" cy="269344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28031" y="2003204"/>
            <a:ext cx="2692751" cy="269344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263082E-24AF-4D83-8BB1-30A683FF9C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1420" y="1950016"/>
            <a:ext cx="460925" cy="351644"/>
          </a:xfrm>
        </p:spPr>
        <p:txBody>
          <a:bodyPr wrap="square">
            <a:spAutoFit/>
          </a:bodyPr>
          <a:lstStyle>
            <a:lvl1pPr>
              <a:buNone/>
              <a:defRPr sz="23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037F9112-82E7-4FD3-857A-EF8EC79CDD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54120" y="1950016"/>
            <a:ext cx="460925" cy="351644"/>
          </a:xfrm>
        </p:spPr>
        <p:txBody>
          <a:bodyPr wrap="square">
            <a:spAutoFit/>
          </a:bodyPr>
          <a:lstStyle>
            <a:lvl1pPr>
              <a:buNone/>
              <a:defRPr sz="23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229D3594-3186-4D74-92BC-B82D488DAE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8031" y="1950016"/>
            <a:ext cx="460925" cy="351644"/>
          </a:xfrm>
        </p:spPr>
        <p:txBody>
          <a:bodyPr wrap="square">
            <a:spAutoFit/>
          </a:bodyPr>
          <a:lstStyle>
            <a:lvl1pPr>
              <a:buNone/>
              <a:defRPr sz="23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DF691F04-DB3B-4331-BFBE-93C604288B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3" name="logo_green" hidden="1">
            <a:extLst>
              <a:ext uri="{FF2B5EF4-FFF2-40B4-BE49-F238E27FC236}">
                <a16:creationId xmlns:a16="http://schemas.microsoft.com/office/drawing/2014/main" id="{50D83D6B-9415-4E70-81D8-13747A2A2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4" name="logo_blue" hidden="1">
            <a:extLst>
              <a:ext uri="{FF2B5EF4-FFF2-40B4-BE49-F238E27FC236}">
                <a16:creationId xmlns:a16="http://schemas.microsoft.com/office/drawing/2014/main" id="{4C5CD20E-8700-48EB-9151-E801AF969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5" name="logo_white" hidden="1">
            <a:extLst>
              <a:ext uri="{FF2B5EF4-FFF2-40B4-BE49-F238E27FC236}">
                <a16:creationId xmlns:a16="http://schemas.microsoft.com/office/drawing/2014/main" id="{5A64BAF0-0945-4BD2-AD2C-F444510084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1BECBF1-0E96-46AC-B32C-49B1299717D9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bg_white_circle_green_text_blue,bg_blue_circle_cyan_text_white,bg_lightblue_circle_green_text_blue</a:t>
            </a:r>
            <a:endParaRPr lang="nb-NO" sz="1200" dirty="0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B0C35925-34DB-4F46-9776-465AFBC376F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2172879A-392A-4D2E-B0C1-D7894C7EE1EB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CD1B9859-A1C2-4471-8C73-05761E4409AB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21" name="addin_placeholderline" hidden="1">
            <a:extLst>
              <a:ext uri="{FF2B5EF4-FFF2-40B4-BE49-F238E27FC236}">
                <a16:creationId xmlns:a16="http://schemas.microsoft.com/office/drawing/2014/main" id="{70E16268-3C34-49E9-93F6-BBA5ECF10A29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9EA025C8-C3DE-437A-BA0A-CA9CAB918B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4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vens 4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C790-09E1-46E2-A849-C51A5960BE5F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13727-CD15-4B88-A82D-E5EF45A8B9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0987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2C5FF28-17FF-4839-8229-041D9AE431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03418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3747163-961C-4B86-B336-86C54FEE36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75546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8DF0F7-21D6-4A62-A2AD-A76F309132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7675" y="2197354"/>
            <a:ext cx="2311790" cy="2311667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5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F87D8F9F-1847-4EC1-BBFC-3A1E261144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88" y="2182113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F086E5AB-2974-422D-8C77-DB3D4AE111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03418" y="2182112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B0F73C77-D04D-42DA-89E1-7742DC42CD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5546" y="2182112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6687F032-EB89-408F-AA16-F266D70D83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47674" y="2182112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5164A982-3B84-4F8D-A136-036DA019ACF8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bg_white_circle_green_text_blue,bg_blue_circle_cyan_text_white,bg_lightblue_circle_green_text_blue</a:t>
            </a:r>
            <a:endParaRPr lang="nb-NO" sz="1200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B884FCAA-B163-4AA9-ADA8-28E0931066D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59001CA1-E138-450B-9BF3-5AFF66B9906F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61B92F93-4FD9-4095-BC78-DE78F21C5AE4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25" name="addin_placeholderline" hidden="1">
            <a:extLst>
              <a:ext uri="{FF2B5EF4-FFF2-40B4-BE49-F238E27FC236}">
                <a16:creationId xmlns:a16="http://schemas.microsoft.com/office/drawing/2014/main" id="{D27D2A95-2E95-4FC7-89C9-CC5722DBBF0B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  <p:sp>
        <p:nvSpPr>
          <p:cNvPr id="26" name="Plassholder for tekst 3">
            <a:extLst>
              <a:ext uri="{FF2B5EF4-FFF2-40B4-BE49-F238E27FC236}">
                <a16:creationId xmlns:a16="http://schemas.microsoft.com/office/drawing/2014/main" id="{9C1B34FA-85C8-4B69-B4D9-7EC833D31E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7" name="logo_green" hidden="1">
            <a:extLst>
              <a:ext uri="{FF2B5EF4-FFF2-40B4-BE49-F238E27FC236}">
                <a16:creationId xmlns:a16="http://schemas.microsoft.com/office/drawing/2014/main" id="{47246563-6C75-4C97-8166-15554B72B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8" name="logo_blue" hidden="1">
            <a:extLst>
              <a:ext uri="{FF2B5EF4-FFF2-40B4-BE49-F238E27FC236}">
                <a16:creationId xmlns:a16="http://schemas.microsoft.com/office/drawing/2014/main" id="{3419B093-967C-4D9C-9953-9F43A42F2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9" name="logo_white" hidden="1">
            <a:extLst>
              <a:ext uri="{FF2B5EF4-FFF2-40B4-BE49-F238E27FC236}">
                <a16:creationId xmlns:a16="http://schemas.microsoft.com/office/drawing/2014/main" id="{794435B7-CEDA-4418-AE08-D8CB069E6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30" name="GRID" hidden="1">
            <a:extLst>
              <a:ext uri="{FF2B5EF4-FFF2-40B4-BE49-F238E27FC236}">
                <a16:creationId xmlns:a16="http://schemas.microsoft.com/office/drawing/2014/main" id="{BE717A28-D4CB-4629-B83D-7A08D674D0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57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vens 5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ID" hidden="1">
            <a:extLst>
              <a:ext uri="{FF2B5EF4-FFF2-40B4-BE49-F238E27FC236}">
                <a16:creationId xmlns:a16="http://schemas.microsoft.com/office/drawing/2014/main" id="{1E8DA66D-12B1-4998-A98C-7A3B4BB67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EFFB-5A0C-4095-9204-2023C9C15D0F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0" name="Text Placeholder 9">
            <a:extLst>
              <a:ext uri="{FF2B5EF4-FFF2-40B4-BE49-F238E27FC236}">
                <a16:creationId xmlns:a16="http://schemas.microsoft.com/office/drawing/2014/main" id="{26E67001-4E43-4447-9E39-0D55BABC6C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790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1" name="Text Placeholder 9">
            <a:extLst>
              <a:ext uri="{FF2B5EF4-FFF2-40B4-BE49-F238E27FC236}">
                <a16:creationId xmlns:a16="http://schemas.microsoft.com/office/drawing/2014/main" id="{291D6593-2630-4ADC-BAF3-5FC46A51C8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20469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2" name="Text Placeholder 9">
            <a:extLst>
              <a:ext uri="{FF2B5EF4-FFF2-40B4-BE49-F238E27FC236}">
                <a16:creationId xmlns:a16="http://schemas.microsoft.com/office/drawing/2014/main" id="{A42FB66D-9B8A-499D-BA4F-E0F2A4DDDA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94148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3" name="Text Placeholder 9">
            <a:extLst>
              <a:ext uri="{FF2B5EF4-FFF2-40B4-BE49-F238E27FC236}">
                <a16:creationId xmlns:a16="http://schemas.microsoft.com/office/drawing/2014/main" id="{2A98965D-7075-4E61-A0C2-AC0E1C2FC9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67827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4" name="Text Placeholder 9">
            <a:extLst>
              <a:ext uri="{FF2B5EF4-FFF2-40B4-BE49-F238E27FC236}">
                <a16:creationId xmlns:a16="http://schemas.microsoft.com/office/drawing/2014/main" id="{117050F8-822E-467F-86BF-570DD0A506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41507" y="2516451"/>
            <a:ext cx="1829105" cy="1829079"/>
          </a:xfrm>
          <a:prstGeom prst="ellipse">
            <a:avLst/>
          </a:prstGeom>
          <a:noFill/>
          <a:ln w="25400">
            <a:solidFill>
              <a:srgbClr val="00B3B3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9" name="Plassholder for tekst 7">
            <a:extLst>
              <a:ext uri="{FF2B5EF4-FFF2-40B4-BE49-F238E27FC236}">
                <a16:creationId xmlns:a16="http://schemas.microsoft.com/office/drawing/2014/main" id="{80E06C52-E69B-4C25-BE1B-C89FF4A37B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88" y="242054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10" name="Plassholder for tekst 7">
            <a:extLst>
              <a:ext uri="{FF2B5EF4-FFF2-40B4-BE49-F238E27FC236}">
                <a16:creationId xmlns:a16="http://schemas.microsoft.com/office/drawing/2014/main" id="{0CD83DA1-FF6C-4CA3-AB4D-1A172B9873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0469" y="242054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11" name="Plassholder for tekst 7">
            <a:extLst>
              <a:ext uri="{FF2B5EF4-FFF2-40B4-BE49-F238E27FC236}">
                <a16:creationId xmlns:a16="http://schemas.microsoft.com/office/drawing/2014/main" id="{537B099F-841C-4B32-9510-39EE09A1AC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94148" y="242054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12" name="Plassholder for tekst 7">
            <a:extLst>
              <a:ext uri="{FF2B5EF4-FFF2-40B4-BE49-F238E27FC236}">
                <a16:creationId xmlns:a16="http://schemas.microsoft.com/office/drawing/2014/main" id="{465337D7-9CF1-4E50-8179-97B629E3EF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67827" y="2427480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13" name="Plassholder for tekst 7">
            <a:extLst>
              <a:ext uri="{FF2B5EF4-FFF2-40B4-BE49-F238E27FC236}">
                <a16:creationId xmlns:a16="http://schemas.microsoft.com/office/drawing/2014/main" id="{5385F6BE-29FB-4EC8-9C77-9C218E4F7E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41506" y="2427479"/>
            <a:ext cx="344500" cy="229320"/>
          </a:xfrm>
        </p:spPr>
        <p:txBody>
          <a:bodyPr wrap="square">
            <a:spAutoFit/>
          </a:bodyPr>
          <a:lstStyle>
            <a:lvl1pPr>
              <a:buNone/>
              <a:defRPr sz="1500"/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74F85B33-C6BE-47F2-9761-F145B37DE55A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bg_white_circle_green_text_blue,bg_blue_circle_cyan_text_white,bg_lightblue_circle_green_text_blue</a:t>
            </a:r>
            <a:endParaRPr lang="nb-NO" sz="1200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4E43069E-6692-461B-BB74-A0287E7F80B8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AB06AB7-6229-476F-800E-E6BAE12B86EA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88C7E456-7536-4C2B-B3A9-0CAB0585AF80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20" name="addin_placeholderline" hidden="1">
            <a:extLst>
              <a:ext uri="{FF2B5EF4-FFF2-40B4-BE49-F238E27FC236}">
                <a16:creationId xmlns:a16="http://schemas.microsoft.com/office/drawing/2014/main" id="{0E1BBAAF-2400-4BCC-A2C2-7E0430AD090B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ED9116FA-7662-4BDA-BC97-33A7ED051E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2" name="logo_green" hidden="1">
            <a:extLst>
              <a:ext uri="{FF2B5EF4-FFF2-40B4-BE49-F238E27FC236}">
                <a16:creationId xmlns:a16="http://schemas.microsoft.com/office/drawing/2014/main" id="{0F405E04-38EF-452F-9FE8-3C1B276E69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3" name="logo_blue" hidden="1">
            <a:extLst>
              <a:ext uri="{FF2B5EF4-FFF2-40B4-BE49-F238E27FC236}">
                <a16:creationId xmlns:a16="http://schemas.microsoft.com/office/drawing/2014/main" id="{3F417103-4F52-457D-9110-EA4284039D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4" name="logo_white" hidden="1">
            <a:extLst>
              <a:ext uri="{FF2B5EF4-FFF2-40B4-BE49-F238E27FC236}">
                <a16:creationId xmlns:a16="http://schemas.microsoft.com/office/drawing/2014/main" id="{BF16FE45-8113-430D-B295-3BBC26F9430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5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oncep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kna Rekasjon Grønn 16-9">
            <a:hlinkClick r:id="" action="ppaction://media"/>
            <a:extLst>
              <a:ext uri="{FF2B5EF4-FFF2-40B4-BE49-F238E27FC236}">
                <a16:creationId xmlns:a16="http://schemas.microsoft.com/office/drawing/2014/main" id="{06267A5B-034D-46A8-A472-6D8378168B9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ID" hidden="1">
            <a:extLst>
              <a:ext uri="{FF2B5EF4-FFF2-40B4-BE49-F238E27FC236}">
                <a16:creationId xmlns:a16="http://schemas.microsoft.com/office/drawing/2014/main" id="{E52DF658-1A94-4870-B008-D1DADF105F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2D337-1BA7-409A-B656-7F885E89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dk2"/>
                </a:solidFill>
              </a:defRPr>
            </a:lvl1pPr>
          </a:lstStyle>
          <a:p>
            <a:fld id="{458C6F36-EAEA-4503-A1CF-CB0574F4697B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4634D-EF42-4EBA-9251-3CDC4BB1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dk2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48B90-92D8-44CC-88C8-6F22C0A7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dk2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88121-5507-4BC9-9A44-4E5B00826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8266" y="5082176"/>
            <a:ext cx="5291161" cy="890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43C3BAF-3FD6-49BE-A4FB-0F53485B0E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2275C-890D-41F1-B52E-2AA6E5449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703" y="0"/>
            <a:ext cx="11027724" cy="4659092"/>
          </a:xfrm>
        </p:spPr>
        <p:txBody>
          <a:bodyPr anchor="ctr">
            <a:normAutofit/>
          </a:bodyPr>
          <a:lstStyle>
            <a:lvl1pPr marL="900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460">
                <a:latin typeface="+mj-lt"/>
              </a:defRPr>
            </a:lvl1pPr>
          </a:lstStyle>
          <a:p>
            <a:pPr lvl="0"/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6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eksempel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5510A-C4AC-41C5-BD96-4772CBE4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5AC7-A843-4B62-84B9-6AD105D9EB45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AD8BB-C98C-43EE-A511-54BF6D77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D14B5-2AAD-4FCF-8AF9-2D1C27F1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CBBEF4-4E4A-496E-A90A-FFC0226F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8" y="397943"/>
            <a:ext cx="3550579" cy="1751781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75DCAB8-B37E-4EA7-82B0-50469FA44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8" y="2656989"/>
            <a:ext cx="3550112" cy="1356675"/>
          </a:xfrm>
        </p:spPr>
        <p:txBody>
          <a:bodyPr/>
          <a:lstStyle>
            <a:lvl2pPr marL="225045">
              <a:defRPr/>
            </a:lvl2pPr>
            <a:lvl3pPr marL="914583">
              <a:defRPr/>
            </a:lvl3pPr>
            <a:lvl4pPr marL="1598720">
              <a:defRPr/>
            </a:lvl4pPr>
            <a:lvl5pPr marL="2340468"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ID" hidden="1">
            <a:extLst>
              <a:ext uri="{FF2B5EF4-FFF2-40B4-BE49-F238E27FC236}">
                <a16:creationId xmlns:a16="http://schemas.microsoft.com/office/drawing/2014/main" id="{7AB36E0F-D473-4693-9173-5744671C8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84534090-EDDA-4889-AE58-C8F675EDCA51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bg_white_circle_green_text_blue,bg_blue_circle_cyan_text_white,bg_lightblue_circle_green_text_blue</a:t>
            </a:r>
            <a:endParaRPr lang="nb-NO" sz="1200" dirty="0"/>
          </a:p>
        </p:txBody>
      </p:sp>
      <p:sp>
        <p:nvSpPr>
          <p:cNvPr id="13" name="addin_text" hidden="1">
            <a:extLst>
              <a:ext uri="{FF2B5EF4-FFF2-40B4-BE49-F238E27FC236}">
                <a16:creationId xmlns:a16="http://schemas.microsoft.com/office/drawing/2014/main" id="{7E147D22-C2C8-4DA8-B61B-21E3270D4B36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D7705870-E18E-4D27-85ED-46CF8D6BA56B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5" name="addin_placeholderline" hidden="1">
            <a:extLst>
              <a:ext uri="{FF2B5EF4-FFF2-40B4-BE49-F238E27FC236}">
                <a16:creationId xmlns:a16="http://schemas.microsoft.com/office/drawing/2014/main" id="{C4FC215A-B15F-4712-A3C4-039842B26E18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49500BEF-DA82-459F-8E3A-201DA59F886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pic>
        <p:nvPicPr>
          <p:cNvPr id="21" name="logo_green" hidden="1">
            <a:extLst>
              <a:ext uri="{FF2B5EF4-FFF2-40B4-BE49-F238E27FC236}">
                <a16:creationId xmlns:a16="http://schemas.microsoft.com/office/drawing/2014/main" id="{AB104B51-C509-448C-A29A-E2896EED18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2" name="logo_blue" hidden="1">
            <a:extLst>
              <a:ext uri="{FF2B5EF4-FFF2-40B4-BE49-F238E27FC236}">
                <a16:creationId xmlns:a16="http://schemas.microsoft.com/office/drawing/2014/main" id="{7D4F1DC9-2BE2-44CC-88F6-267D61CCE0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23" name="logo_white" hidden="1">
            <a:extLst>
              <a:ext uri="{FF2B5EF4-FFF2-40B4-BE49-F238E27FC236}">
                <a16:creationId xmlns:a16="http://schemas.microsoft.com/office/drawing/2014/main" id="{4130CA14-429D-42BB-B288-752AA8553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4" name="Plassholder for tekst 3">
            <a:extLst>
              <a:ext uri="{FF2B5EF4-FFF2-40B4-BE49-F238E27FC236}">
                <a16:creationId xmlns:a16="http://schemas.microsoft.com/office/drawing/2014/main" id="{38528FE4-867A-4EE7-8190-88232EB699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209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ID" hidden="1">
            <a:extLst>
              <a:ext uri="{FF2B5EF4-FFF2-40B4-BE49-F238E27FC236}">
                <a16:creationId xmlns:a16="http://schemas.microsoft.com/office/drawing/2014/main" id="{B3CC199D-1B3E-4B99-AEBC-688518DFC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9EC90-4250-48AE-A664-169456F5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38" y="397943"/>
            <a:ext cx="10922089" cy="831093"/>
          </a:xfrm>
        </p:spPr>
        <p:txBody>
          <a:bodyPr tIns="82800" anchor="t">
            <a:noAutofit/>
          </a:bodyPr>
          <a:lstStyle>
            <a:lvl1pPr>
              <a:defRPr sz="230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Klikk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her </a:t>
            </a:r>
            <a:r>
              <a:rPr lang="en-US" dirty="0" err="1"/>
              <a:t>på</a:t>
            </a:r>
            <a:r>
              <a:rPr lang="en-US" dirty="0"/>
              <a:t> to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17629-3505-4C52-9D2A-6EC1791D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3F787-D507-4E12-B704-55B646715A7F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35E91-20AE-4175-8163-7B6272C7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F661-0072-4311-89F6-A736604B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logo_green" hidden="1">
            <a:extLst>
              <a:ext uri="{FF2B5EF4-FFF2-40B4-BE49-F238E27FC236}">
                <a16:creationId xmlns:a16="http://schemas.microsoft.com/office/drawing/2014/main" id="{50D83D6B-9415-4E70-81D8-13747A2A2D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4" name="logo_blue" hidden="1">
            <a:extLst>
              <a:ext uri="{FF2B5EF4-FFF2-40B4-BE49-F238E27FC236}">
                <a16:creationId xmlns:a16="http://schemas.microsoft.com/office/drawing/2014/main" id="{4C5CD20E-8700-48EB-9151-E801AF969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5" name="logo_white" hidden="1">
            <a:extLst>
              <a:ext uri="{FF2B5EF4-FFF2-40B4-BE49-F238E27FC236}">
                <a16:creationId xmlns:a16="http://schemas.microsoft.com/office/drawing/2014/main" id="{5A64BAF0-0945-4BD2-AD2C-F444510084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44C5EEEA-603A-4686-9CE0-DE6457CE2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1BECBF1-0E96-46AC-B32C-49B1299717D9}"/>
              </a:ext>
            </a:extLst>
          </p:cNvPr>
          <p:cNvSpPr/>
          <p:nvPr userDrawn="1"/>
        </p:nvSpPr>
        <p:spPr>
          <a:xfrm rot="10800000" flipV="1">
            <a:off x="5206069" y="-1976998"/>
            <a:ext cx="4499268" cy="190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42" tIns="90010" rIns="360042" bIns="108013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bg_white_circle_green_text_blue,bg_blue_circle_cyan_text_white,bg_lightblue_circle_green_text_blue</a:t>
            </a:r>
            <a:endParaRPr lang="nb-NO" sz="1200" dirty="0"/>
          </a:p>
        </p:txBody>
      </p:sp>
      <p:sp>
        <p:nvSpPr>
          <p:cNvPr id="27" name="addin_logo" hidden="1">
            <a:extLst>
              <a:ext uri="{FF2B5EF4-FFF2-40B4-BE49-F238E27FC236}">
                <a16:creationId xmlns:a16="http://schemas.microsoft.com/office/drawing/2014/main" id="{FEE3E440-36BF-459C-BFF2-6379A260F39C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26" name="addin_text" hidden="1">
            <a:extLst>
              <a:ext uri="{FF2B5EF4-FFF2-40B4-BE49-F238E27FC236}">
                <a16:creationId xmlns:a16="http://schemas.microsoft.com/office/drawing/2014/main" id="{2172879A-392A-4D2E-B0C1-D7894C7EE1EB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CD1B9859-A1C2-4471-8C73-05761E4409AB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21" name="addin_placeholderline" hidden="1">
            <a:extLst>
              <a:ext uri="{FF2B5EF4-FFF2-40B4-BE49-F238E27FC236}">
                <a16:creationId xmlns:a16="http://schemas.microsoft.com/office/drawing/2014/main" id="{70E16268-3C34-49E9-93F6-BBA5ECF10A29}"/>
              </a:ext>
            </a:extLst>
          </p:cNvPr>
          <p:cNvSpPr/>
          <p:nvPr userDrawn="1"/>
        </p:nvSpPr>
        <p:spPr>
          <a:xfrm>
            <a:off x="9977348" y="-616731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addin_placeholderline</a:t>
            </a:r>
            <a:endParaRPr lang="nb-NO" sz="800" dirty="0"/>
          </a:p>
        </p:txBody>
      </p:sp>
      <p:sp>
        <p:nvSpPr>
          <p:cNvPr id="103" name="Content" hidden="1">
            <a:extLst>
              <a:ext uri="{FF2B5EF4-FFF2-40B4-BE49-F238E27FC236}">
                <a16:creationId xmlns:a16="http://schemas.microsoft.com/office/drawing/2014/main" id="{73927BE4-AA79-48F1-A095-2335B011421D}"/>
              </a:ext>
            </a:extLst>
          </p:cNvPr>
          <p:cNvSpPr txBox="1"/>
          <p:nvPr userDrawn="1"/>
        </p:nvSpPr>
        <p:spPr>
          <a:xfrm>
            <a:off x="2458419" y="1992996"/>
            <a:ext cx="2233926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600" b="1" dirty="0">
                <a:solidFill>
                  <a:schemeClr val="dk2"/>
                </a:solidFill>
                <a:latin typeface="+mn-lt"/>
              </a:rPr>
              <a:t>2005</a:t>
            </a:r>
          </a:p>
          <a:p>
            <a:r>
              <a:rPr lang="nb-NO" sz="1300" dirty="0" err="1">
                <a:solidFill>
                  <a:schemeClr val="dk2"/>
                </a:solidFill>
                <a:latin typeface="+mn-lt"/>
              </a:rPr>
              <a:t>Lorem</a:t>
            </a:r>
            <a:r>
              <a:rPr lang="nb-NO" sz="1300" dirty="0">
                <a:solidFill>
                  <a:schemeClr val="dk2"/>
                </a:solidFill>
                <a:latin typeface="+mn-lt"/>
              </a:rPr>
              <a:t> </a:t>
            </a:r>
            <a:r>
              <a:rPr lang="nb-NO" sz="1300" dirty="0" err="1">
                <a:solidFill>
                  <a:schemeClr val="dk2"/>
                </a:solidFill>
                <a:latin typeface="+mn-lt"/>
              </a:rPr>
              <a:t>ipsum</a:t>
            </a:r>
            <a:endParaRPr lang="nb-NO" sz="1300" dirty="0">
              <a:solidFill>
                <a:schemeClr val="dk2"/>
              </a:solidFill>
              <a:latin typeface="+mn-lt"/>
            </a:endParaRPr>
          </a:p>
        </p:txBody>
      </p:sp>
      <p:cxnSp>
        <p:nvCxnSpPr>
          <p:cNvPr id="104" name="VisibleLine">
            <a:extLst>
              <a:ext uri="{FF2B5EF4-FFF2-40B4-BE49-F238E27FC236}">
                <a16:creationId xmlns:a16="http://schemas.microsoft.com/office/drawing/2014/main" id="{F0925A04-C27A-4E04-BFED-9D3137619477}"/>
              </a:ext>
            </a:extLst>
          </p:cNvPr>
          <p:cNvCxnSpPr/>
          <p:nvPr userDrawn="1"/>
        </p:nvCxnSpPr>
        <p:spPr>
          <a:xfrm>
            <a:off x="1962778" y="3622688"/>
            <a:ext cx="8266444" cy="0"/>
          </a:xfrm>
          <a:prstGeom prst="line">
            <a:avLst/>
          </a:prstGeom>
          <a:ln w="635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Line">
            <a:extLst>
              <a:ext uri="{FF2B5EF4-FFF2-40B4-BE49-F238E27FC236}">
                <a16:creationId xmlns:a16="http://schemas.microsoft.com/office/drawing/2014/main" id="{74101D83-CB6C-416C-B0D0-0A87FBF67F1B}"/>
              </a:ext>
            </a:extLst>
          </p:cNvPr>
          <p:cNvCxnSpPr>
            <a:cxnSpLocks/>
          </p:cNvCxnSpPr>
          <p:nvPr userDrawn="1"/>
        </p:nvCxnSpPr>
        <p:spPr>
          <a:xfrm>
            <a:off x="2299890" y="3622688"/>
            <a:ext cx="7596138" cy="0"/>
          </a:xfrm>
          <a:prstGeom prst="line">
            <a:avLst/>
          </a:prstGeom>
          <a:ln w="63500" cap="rnd">
            <a:solidFill>
              <a:srgbClr val="00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Plassholder for tekst 112">
            <a:extLst>
              <a:ext uri="{FF2B5EF4-FFF2-40B4-BE49-F238E27FC236}">
                <a16:creationId xmlns:a16="http://schemas.microsoft.com/office/drawing/2014/main" id="{BD902560-53B5-429F-8981-5566424831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238" y="3070841"/>
            <a:ext cx="1103682" cy="110344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2300" b="1">
                <a:latin typeface="+mn-lt"/>
              </a:defRPr>
            </a:lvl1pPr>
          </a:lstStyle>
          <a:p>
            <a:pPr lvl="0"/>
            <a:r>
              <a:rPr lang="nb-NO" dirty="0"/>
              <a:t>FRA</a:t>
            </a:r>
          </a:p>
        </p:txBody>
      </p:sp>
      <p:sp>
        <p:nvSpPr>
          <p:cNvPr id="116" name="Plassholder for tekst 112">
            <a:extLst>
              <a:ext uri="{FF2B5EF4-FFF2-40B4-BE49-F238E27FC236}">
                <a16:creationId xmlns:a16="http://schemas.microsoft.com/office/drawing/2014/main" id="{38121B34-B069-4871-94D7-4C670838B2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4124" y="3070840"/>
            <a:ext cx="1103682" cy="1103440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2300" b="1">
                <a:latin typeface="+mn-lt"/>
              </a:defRPr>
            </a:lvl1pPr>
          </a:lstStyle>
          <a:p>
            <a:pPr lvl="0"/>
            <a:r>
              <a:rPr lang="nb-NO" dirty="0"/>
              <a:t>TIL</a:t>
            </a:r>
          </a:p>
        </p:txBody>
      </p:sp>
      <p:sp>
        <p:nvSpPr>
          <p:cNvPr id="117" name="addin_timeline" hidden="1">
            <a:extLst>
              <a:ext uri="{FF2B5EF4-FFF2-40B4-BE49-F238E27FC236}">
                <a16:creationId xmlns:a16="http://schemas.microsoft.com/office/drawing/2014/main" id="{A6A542BE-821C-4C8C-A057-FB1B2D13EF1D}"/>
              </a:ext>
            </a:extLst>
          </p:cNvPr>
          <p:cNvSpPr/>
          <p:nvPr userDrawn="1"/>
        </p:nvSpPr>
        <p:spPr>
          <a:xfrm>
            <a:off x="9977348" y="-1187108"/>
            <a:ext cx="1178550" cy="481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addin_timeline</a:t>
            </a:r>
            <a:endParaRPr lang="nb-NO" sz="800" dirty="0"/>
          </a:p>
        </p:txBody>
      </p:sp>
      <p:grpSp>
        <p:nvGrpSpPr>
          <p:cNvPr id="17" name="Point" hidden="1">
            <a:extLst>
              <a:ext uri="{FF2B5EF4-FFF2-40B4-BE49-F238E27FC236}">
                <a16:creationId xmlns:a16="http://schemas.microsoft.com/office/drawing/2014/main" id="{A9F8ABDD-D3EF-43AD-97E5-3A61B22CE2A4}"/>
              </a:ext>
            </a:extLst>
          </p:cNvPr>
          <p:cNvGrpSpPr/>
          <p:nvPr userDrawn="1"/>
        </p:nvGrpSpPr>
        <p:grpSpPr>
          <a:xfrm>
            <a:off x="2378048" y="2551057"/>
            <a:ext cx="186812" cy="1165034"/>
            <a:chOff x="4755463" y="5101523"/>
            <a:chExt cx="373574" cy="2329799"/>
          </a:xfrm>
        </p:grpSpPr>
        <p:sp>
          <p:nvSpPr>
            <p:cNvPr id="106" name="Linje">
              <a:extLst>
                <a:ext uri="{FF2B5EF4-FFF2-40B4-BE49-F238E27FC236}">
                  <a16:creationId xmlns:a16="http://schemas.microsoft.com/office/drawing/2014/main" id="{6F6187D6-10A4-4C1A-B676-E0F4B52540DA}"/>
                </a:ext>
              </a:extLst>
            </p:cNvPr>
            <p:cNvSpPr/>
            <p:nvPr userDrawn="1"/>
          </p:nvSpPr>
          <p:spPr>
            <a:xfrm>
              <a:off x="4942268" y="5101523"/>
              <a:ext cx="126207" cy="1729050"/>
            </a:xfrm>
            <a:custGeom>
              <a:avLst/>
              <a:gdLst>
                <a:gd name="connsiteX0" fmla="*/ 0 w 126208"/>
                <a:gd name="connsiteY0" fmla="*/ 1729051 h 1729050"/>
                <a:gd name="connsiteX1" fmla="*/ 0 w 126208"/>
                <a:gd name="connsiteY1" fmla="*/ 0 h 172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208" h="1729050">
                  <a:moveTo>
                    <a:pt x="0" y="1729051"/>
                  </a:moveTo>
                  <a:lnTo>
                    <a:pt x="0" y="0"/>
                  </a:lnTo>
                </a:path>
              </a:pathLst>
            </a:custGeom>
            <a:ln w="25400" cap="rnd">
              <a:solidFill>
                <a:srgbClr val="00B3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 sz="900"/>
            </a:p>
          </p:txBody>
        </p:sp>
        <p:sp>
          <p:nvSpPr>
            <p:cNvPr id="108" name="Bullet">
              <a:extLst>
                <a:ext uri="{FF2B5EF4-FFF2-40B4-BE49-F238E27FC236}">
                  <a16:creationId xmlns:a16="http://schemas.microsoft.com/office/drawing/2014/main" id="{0D97A289-FF4C-4339-917F-AB952B4462CB}"/>
                </a:ext>
              </a:extLst>
            </p:cNvPr>
            <p:cNvSpPr/>
            <p:nvPr/>
          </p:nvSpPr>
          <p:spPr>
            <a:xfrm>
              <a:off x="4755480" y="7057749"/>
              <a:ext cx="373575" cy="373575"/>
            </a:xfrm>
            <a:custGeom>
              <a:avLst/>
              <a:gdLst>
                <a:gd name="connsiteX0" fmla="*/ 373576 w 373575"/>
                <a:gd name="connsiteY0" fmla="*/ 186788 h 373575"/>
                <a:gd name="connsiteX1" fmla="*/ 186788 w 373575"/>
                <a:gd name="connsiteY1" fmla="*/ 373576 h 373575"/>
                <a:gd name="connsiteX2" fmla="*/ 0 w 373575"/>
                <a:gd name="connsiteY2" fmla="*/ 186788 h 373575"/>
                <a:gd name="connsiteX3" fmla="*/ 186788 w 373575"/>
                <a:gd name="connsiteY3" fmla="*/ 0 h 373575"/>
                <a:gd name="connsiteX4" fmla="*/ 373576 w 373575"/>
                <a:gd name="connsiteY4" fmla="*/ 186788 h 37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575" h="373575">
                  <a:moveTo>
                    <a:pt x="373576" y="186788"/>
                  </a:moveTo>
                  <a:cubicBezTo>
                    <a:pt x="373576" y="290279"/>
                    <a:pt x="290279" y="373576"/>
                    <a:pt x="186788" y="373576"/>
                  </a:cubicBezTo>
                  <a:cubicBezTo>
                    <a:pt x="83297" y="373576"/>
                    <a:pt x="0" y="290279"/>
                    <a:pt x="0" y="186788"/>
                  </a:cubicBezTo>
                  <a:cubicBezTo>
                    <a:pt x="0" y="83297"/>
                    <a:pt x="83297" y="0"/>
                    <a:pt x="186788" y="0"/>
                  </a:cubicBezTo>
                  <a:cubicBezTo>
                    <a:pt x="290279" y="0"/>
                    <a:pt x="373576" y="83297"/>
                    <a:pt x="373576" y="186788"/>
                  </a:cubicBezTo>
                </a:path>
              </a:pathLst>
            </a:custGeom>
            <a:solidFill>
              <a:srgbClr val="003847"/>
            </a:solidFill>
            <a:ln w="63500" cap="flat">
              <a:solidFill>
                <a:srgbClr val="00B3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b-NO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710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1D357-2A24-490F-84E6-0A22BB11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E74-491A-4720-8D38-0FD85ACBAA9E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543E2-8A6F-4F39-8CB8-A765A321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D89F-E37C-4D96-B671-7E9309DB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DD3D7-4749-40B6-9FFF-D4F8A30B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8" name="GRID" hidden="1">
            <a:extLst>
              <a:ext uri="{FF2B5EF4-FFF2-40B4-BE49-F238E27FC236}">
                <a16:creationId xmlns:a16="http://schemas.microsoft.com/office/drawing/2014/main" id="{D577098B-9432-46C9-8B3D-72BA8BC5B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91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1D357-2A24-490F-84E6-0A22BB11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1A6F0-F41D-4DBB-B3DC-34F6C5A950F6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543E2-8A6F-4F39-8CB8-A765A321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D89F-E37C-4D96-B671-7E9309DB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ID" hidden="1">
            <a:extLst>
              <a:ext uri="{FF2B5EF4-FFF2-40B4-BE49-F238E27FC236}">
                <a16:creationId xmlns:a16="http://schemas.microsoft.com/office/drawing/2014/main" id="{378161BB-1724-4CDB-9DF4-1DA7C3956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pic>
        <p:nvPicPr>
          <p:cNvPr id="9" name="logo_green" hidden="1">
            <a:extLst>
              <a:ext uri="{FF2B5EF4-FFF2-40B4-BE49-F238E27FC236}">
                <a16:creationId xmlns:a16="http://schemas.microsoft.com/office/drawing/2014/main" id="{1FA55718-A007-41D0-B901-BC13395B53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0" name="logo_blue" hidden="1">
            <a:extLst>
              <a:ext uri="{FF2B5EF4-FFF2-40B4-BE49-F238E27FC236}">
                <a16:creationId xmlns:a16="http://schemas.microsoft.com/office/drawing/2014/main" id="{ACD7ECF9-A4D3-4754-91DA-6239299381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1" name="logo_white" hidden="1">
            <a:extLst>
              <a:ext uri="{FF2B5EF4-FFF2-40B4-BE49-F238E27FC236}">
                <a16:creationId xmlns:a16="http://schemas.microsoft.com/office/drawing/2014/main" id="{E30C5934-C4E4-480A-AD46-439679155C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20FC5F5F-7779-4FF8-9ADF-3535593E2B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73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0402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3B19AAC-02BA-481E-B4D3-B21A8C8471AA}" type="datetime1">
              <a:rPr lang="en-GB" smtClean="0"/>
              <a:t>23/11/2023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552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39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tor tekst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C87F93A7-4A53-4790-8E5D-250C3721C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2D337-1BA7-409A-B656-7F885E89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fld id="{4292D279-406E-41CF-9E97-C00B03CCFFC5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4634D-EF42-4EBA-9251-3CDC4BB1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48B90-92D8-44CC-88C8-6F22C0A7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F299C4-853C-42D5-BC73-29A64F28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338" y="2037543"/>
            <a:ext cx="10922089" cy="3929148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670853" indent="-662120" algn="l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Tx/>
              <a:buFont typeface="+mj-lt"/>
              <a:buAutoNum type="arabicPeriod"/>
              <a:defRPr sz="3251" b="0" i="0" u="none" cap="none">
                <a:solidFill>
                  <a:srgbClr val="003847"/>
                </a:solidFill>
                <a:latin typeface="+mn-lt"/>
              </a:defRPr>
            </a:lvl1pPr>
            <a:lvl2pPr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C3A65067-E37F-4392-97FF-B91C6D660CEB}"/>
              </a:ext>
            </a:extLst>
          </p:cNvPr>
          <p:cNvSpPr/>
          <p:nvPr userDrawn="1"/>
        </p:nvSpPr>
        <p:spPr>
          <a:xfrm>
            <a:off x="1339534" y="-571566"/>
            <a:ext cx="1254586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bg_lightgreen_text_blue,bg_lightblue_text_blue</a:t>
            </a:r>
            <a:r>
              <a:rPr lang="nb-NO" sz="800" dirty="0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19F46899-F161-4C79-A36A-C7583A7633C0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D2C2CD74-B933-4AC1-AF71-73B08C26D45D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FE57161D-AA6F-41EB-AB31-1C4932A6EC5C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F9B33B3-4C0C-4DC6-8DB9-03B9BCB88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6" name="logo_green" hidden="1">
            <a:extLst>
              <a:ext uri="{FF2B5EF4-FFF2-40B4-BE49-F238E27FC236}">
                <a16:creationId xmlns:a16="http://schemas.microsoft.com/office/drawing/2014/main" id="{7B29A174-1F22-4F00-94B7-BAFF6F131D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7" name="logo_blue" hidden="1">
            <a:extLst>
              <a:ext uri="{FF2B5EF4-FFF2-40B4-BE49-F238E27FC236}">
                <a16:creationId xmlns:a16="http://schemas.microsoft.com/office/drawing/2014/main" id="{66355891-700A-425C-A09C-44063D19B65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8" name="Tittel 1">
            <a:extLst>
              <a:ext uri="{FF2B5EF4-FFF2-40B4-BE49-F238E27FC236}">
                <a16:creationId xmlns:a16="http://schemas.microsoft.com/office/drawing/2014/main" id="{AC484023-2F48-4E1A-822B-903E98E0E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73" y="384804"/>
            <a:ext cx="10922089" cy="1652739"/>
          </a:xfrm>
        </p:spPr>
        <p:txBody>
          <a:bodyPr wrap="square" anchor="t">
            <a:noAutofit/>
          </a:bodyPr>
          <a:lstStyle>
            <a:lvl1pPr>
              <a:defRPr sz="7502"/>
            </a:lvl1pPr>
          </a:lstStyle>
          <a:p>
            <a:r>
              <a:rPr lang="nb-NO" dirty="0"/>
              <a:t>Legg inn tittel</a:t>
            </a:r>
          </a:p>
        </p:txBody>
      </p:sp>
    </p:spTree>
    <p:extLst>
      <p:ext uri="{BB962C8B-B14F-4D97-AF65-F5344CB8AC3E}">
        <p14:creationId xmlns:p14="http://schemas.microsoft.com/office/powerpoint/2010/main" val="316390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iten tekst">
    <p:bg>
      <p:bgPr>
        <a:solidFill>
          <a:srgbClr val="C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ID" hidden="1">
            <a:extLst>
              <a:ext uri="{FF2B5EF4-FFF2-40B4-BE49-F238E27FC236}">
                <a16:creationId xmlns:a16="http://schemas.microsoft.com/office/drawing/2014/main" id="{1328B45F-A74F-47FF-97FF-373963034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2D337-1BA7-409A-B656-7F885E89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6F85A44-D24C-46F4-A885-3A8C79301CA5}" type="datetime1">
              <a:rPr lang="nb-NO" smtClean="0"/>
              <a:pPr/>
              <a:t>23.11.2023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4634D-EF42-4EBA-9251-3CDC4BB1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48B90-92D8-44CC-88C8-6F22C0A7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F299C4-853C-42D5-BC73-29A64F28A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338" y="2090889"/>
            <a:ext cx="10922089" cy="3875802"/>
          </a:xfrm>
          <a:prstGeom prst="rect">
            <a:avLst/>
          </a:prstGeom>
        </p:spPr>
        <p:txBody>
          <a:bodyPr lIns="0" tIns="0" rIns="0" bIns="0" numCol="2" spcCol="457200"/>
          <a:lstStyle>
            <a:lvl1pPr marL="601783" indent="-593050" algn="l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Font typeface="+mj-lt"/>
              <a:buAutoNum type="arabicPeriod"/>
              <a:defRPr sz="2150" b="0" i="0" u="none" cap="none">
                <a:solidFill>
                  <a:srgbClr val="003847"/>
                </a:solidFill>
                <a:latin typeface="+mn-lt"/>
              </a:defRPr>
            </a:lvl1pPr>
            <a:lvl2pPr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EEB0324E-A0E0-4238-87D8-820BC5F018CE}"/>
              </a:ext>
            </a:extLst>
          </p:cNvPr>
          <p:cNvSpPr/>
          <p:nvPr userDrawn="1"/>
        </p:nvSpPr>
        <p:spPr>
          <a:xfrm>
            <a:off x="1339534" y="-571566"/>
            <a:ext cx="1254586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bg_lightgreen_text_blue,bg_lightblue_text_blue</a:t>
            </a:r>
            <a:r>
              <a:rPr lang="nb-NO" sz="800" dirty="0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ED76FD85-B9DC-48EB-B010-FB235CD9C1A3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BF6D6379-6B10-4F38-94D8-15D690946D54}"/>
              </a:ext>
            </a:extLst>
          </p:cNvPr>
          <p:cNvSpPr/>
          <p:nvPr userDrawn="1"/>
        </p:nvSpPr>
        <p:spPr>
          <a:xfrm>
            <a:off x="267907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EB6476A-1F8C-4702-A30B-A62040BA7B1A}"/>
              </a:ext>
            </a:extLst>
          </p:cNvPr>
          <p:cNvSpPr/>
          <p:nvPr userDrawn="1"/>
        </p:nvSpPr>
        <p:spPr>
          <a:xfrm>
            <a:off x="3942569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addin_text</a:t>
            </a:r>
            <a:endParaRPr lang="nb-NO" sz="800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7F92C039-B02A-41BE-9AB9-FDEC2203A9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956" y="6348589"/>
            <a:ext cx="691574" cy="20319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6" name="logo_green" hidden="1">
            <a:extLst>
              <a:ext uri="{FF2B5EF4-FFF2-40B4-BE49-F238E27FC236}">
                <a16:creationId xmlns:a16="http://schemas.microsoft.com/office/drawing/2014/main" id="{2A2F78A1-DD79-40BF-9E21-82A15C8358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pic>
        <p:nvPicPr>
          <p:cNvPr id="17" name="logo_blue" hidden="1">
            <a:extLst>
              <a:ext uri="{FF2B5EF4-FFF2-40B4-BE49-F238E27FC236}">
                <a16:creationId xmlns:a16="http://schemas.microsoft.com/office/drawing/2014/main" id="{C4BAAFB4-7F40-407C-9F18-9FAA0CEDFA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9" name="Tittel 1">
            <a:extLst>
              <a:ext uri="{FF2B5EF4-FFF2-40B4-BE49-F238E27FC236}">
                <a16:creationId xmlns:a16="http://schemas.microsoft.com/office/drawing/2014/main" id="{CA689CA7-C64D-47C1-B27A-F87643DB8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73" y="384804"/>
            <a:ext cx="10922089" cy="1652739"/>
          </a:xfrm>
        </p:spPr>
        <p:txBody>
          <a:bodyPr wrap="square" anchor="t">
            <a:noAutofit/>
          </a:bodyPr>
          <a:lstStyle>
            <a:lvl1pPr>
              <a:defRPr sz="7502"/>
            </a:lvl1pPr>
          </a:lstStyle>
          <a:p>
            <a:r>
              <a:rPr lang="nb-NO" dirty="0"/>
              <a:t>Legg inn tittel</a:t>
            </a:r>
          </a:p>
        </p:txBody>
      </p:sp>
    </p:spTree>
    <p:extLst>
      <p:ext uri="{BB962C8B-B14F-4D97-AF65-F5344CB8AC3E}">
        <p14:creationId xmlns:p14="http://schemas.microsoft.com/office/powerpoint/2010/main" val="330945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ID" hidden="1">
            <a:extLst>
              <a:ext uri="{FF2B5EF4-FFF2-40B4-BE49-F238E27FC236}">
                <a16:creationId xmlns:a16="http://schemas.microsoft.com/office/drawing/2014/main" id="{70FB1CFC-6A2D-46FD-96C9-027F4C239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33C8-E14E-4315-963C-E1790135A679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9" y="2113751"/>
            <a:ext cx="8108310" cy="3851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0D76C8-AE90-4698-8A6E-8F9DD637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192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ID" hidden="1">
            <a:extLst>
              <a:ext uri="{FF2B5EF4-FFF2-40B4-BE49-F238E27FC236}">
                <a16:creationId xmlns:a16="http://schemas.microsoft.com/office/drawing/2014/main" id="{41038CD8-389E-4E00-A0B2-618B7E1D0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D58CA-C4E2-41DF-BC4F-F94E61B20736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113751"/>
            <a:ext cx="5302831" cy="3851995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88E7EE-6268-4C20-B596-CE7A1E2910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6595" y="2113751"/>
            <a:ext cx="5302831" cy="3851995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2E8048-767E-4908-9E98-98B5D81E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36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 med mellom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ID" hidden="1">
            <a:extLst>
              <a:ext uri="{FF2B5EF4-FFF2-40B4-BE49-F238E27FC236}">
                <a16:creationId xmlns:a16="http://schemas.microsoft.com/office/drawing/2014/main" id="{0820FA7F-5152-4E2F-BCDB-3E28B48C9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5E17E1-24DE-4B3D-912B-9B80A1FD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78-87FC-407C-9335-95054D547B88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CDE93-53CF-488A-A7B6-E128997F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Footer informasjon ipsum dolor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5C680-12E9-40F1-BBB0-5283EF4C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C282F2-5A7F-49C9-9ED3-14F675A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37" y="2433766"/>
            <a:ext cx="5303861" cy="3531984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A67E9-90AC-4186-BD7E-61CAA2BBD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37" y="2094795"/>
            <a:ext cx="5303861" cy="307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50" b="1"/>
            </a:lvl1pPr>
          </a:lstStyle>
          <a:p>
            <a:pPr lvl="0"/>
            <a:r>
              <a:rPr lang="en-US" dirty="0" err="1"/>
              <a:t>Mellomoverskrift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9715A3A-3F53-4923-A911-BB997F27A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5566" y="2094795"/>
            <a:ext cx="5303861" cy="330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50" b="1"/>
            </a:lvl1pPr>
          </a:lstStyle>
          <a:p>
            <a:pPr lvl="0"/>
            <a:r>
              <a:rPr lang="en-US" dirty="0" err="1"/>
              <a:t>Mellomoverskrift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781E06A-3A01-495D-8203-F22D49834FB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55566" y="2402607"/>
            <a:ext cx="5303861" cy="3563143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45C6DA-F1C8-42E0-8A65-B13F8139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509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50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ID" hidden="1">
            <a:extLst>
              <a:ext uri="{FF2B5EF4-FFF2-40B4-BE49-F238E27FC236}">
                <a16:creationId xmlns:a16="http://schemas.microsoft.com/office/drawing/2014/main" id="{7EBFACCD-9268-45E7-A760-A80ADD66AA44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0" y="-457"/>
            <a:ext cx="12192988" cy="685845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833F7-EE54-4E63-976F-8929A72E1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1952-2DA1-48C4-A570-1C02F50F7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338" y="2113751"/>
            <a:ext cx="10515600" cy="38519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ACB6C5-5101-407D-B9D3-E39B8ABE3DF5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634956" y="6348589"/>
            <a:ext cx="691574" cy="203191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E7EADA4-A7F5-44A3-B5B0-7BE111F69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3143" y="6382361"/>
            <a:ext cx="1039630" cy="1539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algn="l"/>
            <a:fld id="{918FFAE2-6F4F-44BA-BED6-16224828CCA4}" type="datetime1">
              <a:rPr lang="nb-NO" smtClean="0"/>
              <a:t>23.11.2023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B51D7CB-382E-4DDF-B955-77C953233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7009" y="6382362"/>
            <a:ext cx="4499268" cy="1539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dirty="0"/>
              <a:t>Footer </a:t>
            </a:r>
            <a:r>
              <a:rPr lang="en-US" dirty="0" err="1"/>
              <a:t>informasjon</a:t>
            </a:r>
            <a:r>
              <a:rPr lang="en-US" dirty="0"/>
              <a:t> ipsum dolor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A576DA-935F-46AC-B523-A5B79A94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899" y="6382361"/>
            <a:ext cx="403528" cy="1539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 spc="-50" baseline="0">
                <a:solidFill>
                  <a:schemeClr val="accent1"/>
                </a:solidFill>
              </a:defRPr>
            </a:lvl1pPr>
          </a:lstStyle>
          <a:p>
            <a:fld id="{A7E1F847-5B17-481E-B51F-DC9500339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9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2" r:id="rId2"/>
    <p:sldLayoutId id="2147483661" r:id="rId3"/>
    <p:sldLayoutId id="2147483663" r:id="rId4"/>
    <p:sldLayoutId id="2147483650" r:id="rId5"/>
    <p:sldLayoutId id="2147483708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714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4" r:id="rId27"/>
    <p:sldLayoutId id="2147483683" r:id="rId28"/>
    <p:sldLayoutId id="2147483716" r:id="rId29"/>
    <p:sldLayoutId id="2147483686" r:id="rId30"/>
    <p:sldLayoutId id="2147483687" r:id="rId31"/>
    <p:sldLayoutId id="2147483688" r:id="rId32"/>
    <p:sldLayoutId id="2147483692" r:id="rId33"/>
    <p:sldLayoutId id="2147483693" r:id="rId34"/>
    <p:sldLayoutId id="2147483694" r:id="rId35"/>
    <p:sldLayoutId id="2147483695" r:id="rId36"/>
    <p:sldLayoutId id="2147483709" r:id="rId37"/>
    <p:sldLayoutId id="2147483710" r:id="rId38"/>
    <p:sldLayoutId id="2147483711" r:id="rId39"/>
    <p:sldLayoutId id="2147483715" r:id="rId40"/>
    <p:sldLayoutId id="2147483713" r:id="rId41"/>
    <p:sldLayoutId id="2147483698" r:id="rId42"/>
    <p:sldLayoutId id="2147483655" r:id="rId43"/>
    <p:sldLayoutId id="2147483717" r:id="rId44"/>
    <p:sldLayoutId id="2147483719" r:id="rId45"/>
  </p:sldLayoutIdLst>
  <p:hf hdr="0" ftr="0" dt="0"/>
  <p:txStyles>
    <p:titleStyle>
      <a:lvl1pPr algn="l" defTabSz="457291" rtl="0" eaLnBrk="1" latinLnBrk="0" hangingPunct="1">
        <a:lnSpc>
          <a:spcPct val="90000"/>
        </a:lnSpc>
        <a:spcBef>
          <a:spcPct val="0"/>
        </a:spcBef>
        <a:buNone/>
        <a:defRPr sz="550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045" indent="-216043" algn="l" defTabSz="457291" rtl="0" eaLnBrk="1" latinLnBrk="0" hangingPunct="1">
        <a:lnSpc>
          <a:spcPct val="108000"/>
        </a:lnSpc>
        <a:spcBef>
          <a:spcPts val="500"/>
        </a:spcBef>
        <a:spcAft>
          <a:spcPts val="200"/>
        </a:spcAft>
        <a:buFont typeface="Wingdings 2" panose="05020102010507070707" pitchFamily="18" charset="2"/>
        <a:buChar char="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583" indent="-216043" algn="l" defTabSz="457291" rtl="0" eaLnBrk="1" latinLnBrk="0" hangingPunct="1">
        <a:lnSpc>
          <a:spcPct val="108000"/>
        </a:lnSpc>
        <a:spcBef>
          <a:spcPts val="250"/>
        </a:spcBef>
        <a:spcAft>
          <a:spcPts val="475"/>
        </a:spcAft>
        <a:buFont typeface="Wingdings 2" panose="05020102010507070707" pitchFamily="18" charset="2"/>
        <a:buChar char="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598720" indent="-216043" algn="l" defTabSz="457291" rtl="0" eaLnBrk="1" latinLnBrk="0" hangingPunct="1">
        <a:lnSpc>
          <a:spcPct val="108000"/>
        </a:lnSpc>
        <a:spcBef>
          <a:spcPts val="250"/>
        </a:spcBef>
        <a:buFont typeface="Wingdings 2" panose="05020102010507070707" pitchFamily="18" charset="2"/>
        <a:buChar char=""/>
        <a:defRPr sz="1450" kern="1200">
          <a:solidFill>
            <a:schemeClr val="tx2"/>
          </a:solidFill>
          <a:latin typeface="+mn-lt"/>
          <a:ea typeface="+mn-ea"/>
          <a:cs typeface="+mn-cs"/>
        </a:defRPr>
      </a:lvl3pPr>
      <a:lvl4pPr marL="2340468" indent="-216043" algn="l" defTabSz="457291" rtl="0" eaLnBrk="1" latinLnBrk="0" hangingPunct="1">
        <a:lnSpc>
          <a:spcPct val="108000"/>
        </a:lnSpc>
        <a:spcBef>
          <a:spcPts val="250"/>
        </a:spcBef>
        <a:buFont typeface="Wingdings 2" panose="05020102010507070707" pitchFamily="18" charset="2"/>
        <a:buChar char="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700540" indent="-216043" algn="l" defTabSz="457291" rtl="0" eaLnBrk="1" latinLnBrk="0" hangingPunct="1">
        <a:lnSpc>
          <a:spcPct val="108000"/>
        </a:lnSpc>
        <a:spcBef>
          <a:spcPts val="250"/>
        </a:spcBef>
        <a:buFont typeface="Wingdings 2" panose="05020102010507070707" pitchFamily="18" charset="2"/>
        <a:buChar char="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1257551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6197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843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489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46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91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937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583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229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874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520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9166" algn="l" defTabSz="4572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png"/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7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50.png"/><Relationship Id="rId7" Type="http://schemas.openxmlformats.org/officeDocument/2006/relationships/image" Target="../media/image16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8.png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1.png"/><Relationship Id="rId7" Type="http://schemas.openxmlformats.org/officeDocument/2006/relationships/image" Target="../media/image16.png"/><Relationship Id="rId12" Type="http://schemas.openxmlformats.org/officeDocument/2006/relationships/image" Target="../media/image106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8.png"/><Relationship Id="rId11" Type="http://schemas.openxmlformats.org/officeDocument/2006/relationships/image" Target="../media/image105.png"/><Relationship Id="rId5" Type="http://schemas.openxmlformats.org/officeDocument/2006/relationships/image" Target="../media/image970.png"/><Relationship Id="rId10" Type="http://schemas.openxmlformats.org/officeDocument/2006/relationships/image" Target="../media/image104.png"/><Relationship Id="rId4" Type="http://schemas.openxmlformats.org/officeDocument/2006/relationships/image" Target="../media/image960.png"/><Relationship Id="rId9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10.png"/><Relationship Id="rId3" Type="http://schemas.openxmlformats.org/officeDocument/2006/relationships/image" Target="../media/image950.png"/><Relationship Id="rId7" Type="http://schemas.openxmlformats.org/officeDocument/2006/relationships/image" Target="../media/image16.png"/><Relationship Id="rId12" Type="http://schemas.openxmlformats.org/officeDocument/2006/relationships/image" Target="../media/image109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8.png"/><Relationship Id="rId11" Type="http://schemas.openxmlformats.org/officeDocument/2006/relationships/image" Target="../media/image108.png"/><Relationship Id="rId5" Type="http://schemas.openxmlformats.org/officeDocument/2006/relationships/image" Target="../media/image970.png"/><Relationship Id="rId10" Type="http://schemas.openxmlformats.org/officeDocument/2006/relationships/image" Target="../media/image104.png"/><Relationship Id="rId4" Type="http://schemas.openxmlformats.org/officeDocument/2006/relationships/image" Target="../media/image960.png"/><Relationship Id="rId9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0.png"/><Relationship Id="rId5" Type="http://schemas.openxmlformats.org/officeDocument/2006/relationships/image" Target="../media/image17.png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70.png"/><Relationship Id="rId7" Type="http://schemas.openxmlformats.org/officeDocument/2006/relationships/image" Target="../media/image79.jpeg"/><Relationship Id="rId12" Type="http://schemas.openxmlformats.org/officeDocument/2006/relationships/image" Target="../media/image115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0.png"/><Relationship Id="rId11" Type="http://schemas.openxmlformats.org/officeDocument/2006/relationships/image" Target="../media/image81.png"/><Relationship Id="rId5" Type="http://schemas.openxmlformats.org/officeDocument/2006/relationships/image" Target="../media/image17.png"/><Relationship Id="rId10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png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6.png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tmp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AF14D5-44E9-0AC4-3514-9EF9A8739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756" y="352163"/>
            <a:ext cx="11308307" cy="2616404"/>
          </a:xfrm>
        </p:spPr>
        <p:txBody>
          <a:bodyPr/>
          <a:lstStyle/>
          <a:p>
            <a:r>
              <a:rPr lang="en-US" sz="4800" dirty="0">
                <a:latin typeface="Tekna Display (Headings)"/>
              </a:rPr>
              <a:t>Further Adventures in Integrated Risk Exposure for Cost Benefit Analysis – from Economics to Quarks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DA71FF3-6C4A-CBF7-FF2A-97EF4C7BE5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Phil Stockton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1ADCFD-A646-4BC7-8D7E-BDFDD52D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3B9648A-7A13-0409-B571-2C71F480E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Bilde 7" descr="Et bilde som inneholder tekst, skilt, clip art&#10;&#10;Automatisk generert beskrivelse">
            <a:extLst>
              <a:ext uri="{FF2B5EF4-FFF2-40B4-BE49-F238E27FC236}">
                <a16:creationId xmlns:a16="http://schemas.microsoft.com/office/drawing/2014/main" id="{ACC2DC36-9FC0-D7A6-8908-501A9E502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884" y="6186845"/>
            <a:ext cx="1596190" cy="457136"/>
          </a:xfrm>
          <a:prstGeom prst="rect">
            <a:avLst/>
          </a:prstGeom>
        </p:spPr>
      </p:pic>
      <p:pic>
        <p:nvPicPr>
          <p:cNvPr id="9" name="Bilde 8" descr="Et bilde som inneholder logo&#10;&#10;Automatisk generert beskrivelse">
            <a:extLst>
              <a:ext uri="{FF2B5EF4-FFF2-40B4-BE49-F238E27FC236}">
                <a16:creationId xmlns:a16="http://schemas.microsoft.com/office/drawing/2014/main" id="{7CA81105-6DBE-7E3D-EE03-DAFB136BF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83" y="6186845"/>
            <a:ext cx="1326744" cy="5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07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EA053-08F6-437A-7CF1-69E920CF7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898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A7FBB7-B8A9-9197-9EF3-DC6C99E29F48}"/>
              </a:ext>
            </a:extLst>
          </p:cNvPr>
          <p:cNvGrpSpPr/>
          <p:nvPr/>
        </p:nvGrpSpPr>
        <p:grpSpPr>
          <a:xfrm>
            <a:off x="8018799" y="3249168"/>
            <a:ext cx="4082857" cy="1917455"/>
            <a:chOff x="8018799" y="3249168"/>
            <a:chExt cx="4082857" cy="19174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24674C-927A-D5DC-BF0B-715E4B5F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8799" y="3249168"/>
              <a:ext cx="4082857" cy="18227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BC28BD-0DBC-C4B5-76E1-E7173BC7C1B0}"/>
                </a:ext>
              </a:extLst>
            </p:cNvPr>
            <p:cNvSpPr txBox="1"/>
            <p:nvPr/>
          </p:nvSpPr>
          <p:spPr>
            <a:xfrm>
              <a:off x="8843431" y="4643403"/>
              <a:ext cx="3063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One Million Trials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574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3A29B-49FF-F790-14E9-25A79BB0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898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3583654-596A-060A-7DD8-5F1ACF6BE7C3}"/>
              </a:ext>
            </a:extLst>
          </p:cNvPr>
          <p:cNvGrpSpPr/>
          <p:nvPr/>
        </p:nvGrpSpPr>
        <p:grpSpPr>
          <a:xfrm>
            <a:off x="8018799" y="3249168"/>
            <a:ext cx="4082857" cy="1917455"/>
            <a:chOff x="8018799" y="3249168"/>
            <a:chExt cx="4082857" cy="1917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F73FE5-2898-2A65-78AF-D76701418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8799" y="3249168"/>
              <a:ext cx="4082857" cy="18227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887F5F-3747-7321-71DD-6C26538CB7B4}"/>
                </a:ext>
              </a:extLst>
            </p:cNvPr>
            <p:cNvSpPr txBox="1"/>
            <p:nvPr/>
          </p:nvSpPr>
          <p:spPr>
            <a:xfrm>
              <a:off x="8843431" y="4643403"/>
              <a:ext cx="3063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One Million Trials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41297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28956D-D2E5-0D5F-BE09-3487980A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7" y="2894457"/>
            <a:ext cx="2428875" cy="1885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026" name="Picture 2" descr="Facebook Coin - Eden Weingart">
            <a:extLst>
              <a:ext uri="{FF2B5EF4-FFF2-40B4-BE49-F238E27FC236}">
                <a16:creationId xmlns:a16="http://schemas.microsoft.com/office/drawing/2014/main" id="{45F4034D-7165-2B98-8909-B1FD3056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68" y="1725464"/>
            <a:ext cx="3407072" cy="340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E0B1A62-9363-27C6-54F0-EFC1149EA9B4}"/>
              </a:ext>
            </a:extLst>
          </p:cNvPr>
          <p:cNvSpPr/>
          <p:nvPr/>
        </p:nvSpPr>
        <p:spPr>
          <a:xfrm>
            <a:off x="7345680" y="1825752"/>
            <a:ext cx="1188720" cy="1188720"/>
          </a:xfrm>
          <a:prstGeom prst="ellipse">
            <a:avLst/>
          </a:prstGeom>
          <a:solidFill>
            <a:srgbClr val="FFD7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AA6B0E-BC5C-380B-3881-2FD1858D734C}"/>
              </a:ext>
            </a:extLst>
          </p:cNvPr>
          <p:cNvSpPr/>
          <p:nvPr/>
        </p:nvSpPr>
        <p:spPr>
          <a:xfrm>
            <a:off x="7345680" y="4459224"/>
            <a:ext cx="1188720" cy="1188720"/>
          </a:xfrm>
          <a:prstGeom prst="ellipse">
            <a:avLst/>
          </a:prstGeom>
          <a:solidFill>
            <a:srgbClr val="FFD7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New Gamble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2CA96-1CC4-4853-76E9-39616ADA99B1}"/>
              </a:ext>
            </a:extLst>
          </p:cNvPr>
          <p:cNvSpPr txBox="1"/>
          <p:nvPr/>
        </p:nvSpPr>
        <p:spPr>
          <a:xfrm>
            <a:off x="9437335" y="2158502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Win 50%</a:t>
            </a:r>
            <a:endParaRPr lang="en-GB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623EF-ABC3-6448-0A8B-709CBB6D390C}"/>
              </a:ext>
            </a:extLst>
          </p:cNvPr>
          <p:cNvSpPr txBox="1"/>
          <p:nvPr/>
        </p:nvSpPr>
        <p:spPr>
          <a:xfrm>
            <a:off x="9522679" y="4791974"/>
            <a:ext cx="17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Lose 40%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9C1EC-DB2C-9DD6-BBA7-B7905B775D1D}"/>
              </a:ext>
            </a:extLst>
          </p:cNvPr>
          <p:cNvSpPr txBox="1"/>
          <p:nvPr/>
        </p:nvSpPr>
        <p:spPr>
          <a:xfrm>
            <a:off x="1461087" y="3996056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$100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7824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28956D-D2E5-0D5F-BE09-3487980A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551" y="2894457"/>
            <a:ext cx="2428875" cy="18859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026" name="Picture 2" descr="Facebook Coin - Eden Weingart">
            <a:extLst>
              <a:ext uri="{FF2B5EF4-FFF2-40B4-BE49-F238E27FC236}">
                <a16:creationId xmlns:a16="http://schemas.microsoft.com/office/drawing/2014/main" id="{45F4034D-7165-2B98-8909-B1FD3056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68" y="1725464"/>
            <a:ext cx="3407072" cy="340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E0B1A62-9363-27C6-54F0-EFC1149EA9B4}"/>
              </a:ext>
            </a:extLst>
          </p:cNvPr>
          <p:cNvSpPr/>
          <p:nvPr/>
        </p:nvSpPr>
        <p:spPr>
          <a:xfrm>
            <a:off x="7345680" y="1825752"/>
            <a:ext cx="1188720" cy="1188720"/>
          </a:xfrm>
          <a:prstGeom prst="ellipse">
            <a:avLst/>
          </a:prstGeom>
          <a:solidFill>
            <a:srgbClr val="FFD7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AA6B0E-BC5C-380B-3881-2FD1858D734C}"/>
              </a:ext>
            </a:extLst>
          </p:cNvPr>
          <p:cNvSpPr/>
          <p:nvPr/>
        </p:nvSpPr>
        <p:spPr>
          <a:xfrm>
            <a:off x="7345680" y="4459224"/>
            <a:ext cx="1188720" cy="1188720"/>
          </a:xfrm>
          <a:prstGeom prst="ellipse">
            <a:avLst/>
          </a:prstGeom>
          <a:solidFill>
            <a:srgbClr val="FFD7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New Gamble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22E82-BEA8-88AB-C475-154B51AAC6AE}"/>
              </a:ext>
            </a:extLst>
          </p:cNvPr>
          <p:cNvSpPr txBox="1"/>
          <p:nvPr/>
        </p:nvSpPr>
        <p:spPr>
          <a:xfrm>
            <a:off x="9843087" y="3996056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$100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2CA96-1CC4-4853-76E9-39616ADA99B1}"/>
              </a:ext>
            </a:extLst>
          </p:cNvPr>
          <p:cNvSpPr txBox="1"/>
          <p:nvPr/>
        </p:nvSpPr>
        <p:spPr>
          <a:xfrm>
            <a:off x="9437335" y="2158502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Win 50%</a:t>
            </a:r>
            <a:endParaRPr lang="en-GB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623EF-ABC3-6448-0A8B-709CBB6D390C}"/>
              </a:ext>
            </a:extLst>
          </p:cNvPr>
          <p:cNvSpPr txBox="1"/>
          <p:nvPr/>
        </p:nvSpPr>
        <p:spPr>
          <a:xfrm>
            <a:off x="9522679" y="4791974"/>
            <a:ext cx="17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Lose 40%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5286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2426A-4537-39B7-DF34-1CBC3E747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4963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D0A26-5675-7DD7-D5B1-EB4F4B9D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53954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D383E-A475-7C27-2751-F0BDCADD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8618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D69A-DF53-F419-4392-FF74F14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59798-0C06-A2C3-2F73-D4DE18A7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7D67F-7E78-09CB-43F9-711D9F27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900590" y="324842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32DEA-0EFC-DDF8-6C8F-E4E8278906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25399" r="37877" b="35594"/>
          <a:stretch>
            <a:fillRect/>
          </a:stretch>
        </p:blipFill>
        <p:spPr>
          <a:xfrm>
            <a:off x="900590" y="294856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788B1-848E-8A4B-62C0-61604C519D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692" t="9143" b="13651"/>
          <a:stretch>
            <a:fillRect/>
          </a:stretch>
        </p:blipFill>
        <p:spPr>
          <a:xfrm>
            <a:off x="4695825" y="1331405"/>
            <a:ext cx="2340000" cy="234000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6683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50" t="29175" r="35450" b="27109"/>
          <a:stretch>
            <a:fillRect/>
          </a:stretch>
        </p:blipFill>
        <p:spPr>
          <a:xfrm>
            <a:off x="900590" y="324842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230D9-1416-E3CF-FF76-3010ACB542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190" t="25399" r="37877" b="35594"/>
          <a:stretch>
            <a:fillRect/>
          </a:stretch>
        </p:blipFill>
        <p:spPr>
          <a:xfrm>
            <a:off x="4741070" y="1089000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69885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ADE16F6D-E1D8-757B-9F53-0A232DF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4314" r="27261" b="6038"/>
          <a:stretch/>
        </p:blipFill>
        <p:spPr>
          <a:xfrm>
            <a:off x="1786626" y="2492896"/>
            <a:ext cx="9109012" cy="6811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DF0F9D-D129-509A-1EB1-E408C8B9DE07}"/>
              </a:ext>
            </a:extLst>
          </p:cNvPr>
          <p:cNvSpPr/>
          <p:nvPr/>
        </p:nvSpPr>
        <p:spPr>
          <a:xfrm>
            <a:off x="1451484" y="-11204"/>
            <a:ext cx="9325036" cy="177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C161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6C2527-6465-7F60-6B40-3C26BC5B70C3}"/>
              </a:ext>
            </a:extLst>
          </p:cNvPr>
          <p:cNvSpPr/>
          <p:nvPr/>
        </p:nvSpPr>
        <p:spPr>
          <a:xfrm>
            <a:off x="1451484" y="5692819"/>
            <a:ext cx="9325036" cy="1692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0D5A6D-2722-8EB6-92D0-37EAB247D6A2}"/>
              </a:ext>
            </a:extLst>
          </p:cNvPr>
          <p:cNvSpPr/>
          <p:nvPr/>
        </p:nvSpPr>
        <p:spPr>
          <a:xfrm>
            <a:off x="490482" y="1304764"/>
            <a:ext cx="11211036" cy="4860540"/>
          </a:xfrm>
          <a:custGeom>
            <a:avLst/>
            <a:gdLst>
              <a:gd name="connsiteX0" fmla="*/ 586704 w 5184576"/>
              <a:gd name="connsiteY0" fmla="*/ 364736 h 3384376"/>
              <a:gd name="connsiteX1" fmla="*/ 342864 w 5184576"/>
              <a:gd name="connsiteY1" fmla="*/ 846320 h 3384376"/>
              <a:gd name="connsiteX2" fmla="*/ 781776 w 5184576"/>
              <a:gd name="connsiteY2" fmla="*/ 1181600 h 3384376"/>
              <a:gd name="connsiteX3" fmla="*/ 403824 w 5184576"/>
              <a:gd name="connsiteY3" fmla="*/ 1541264 h 3384376"/>
              <a:gd name="connsiteX4" fmla="*/ 726912 w 5184576"/>
              <a:gd name="connsiteY4" fmla="*/ 1858256 h 3384376"/>
              <a:gd name="connsiteX5" fmla="*/ 373344 w 5184576"/>
              <a:gd name="connsiteY5" fmla="*/ 2333744 h 3384376"/>
              <a:gd name="connsiteX6" fmla="*/ 592800 w 5184576"/>
              <a:gd name="connsiteY6" fmla="*/ 2906768 h 3384376"/>
              <a:gd name="connsiteX7" fmla="*/ 1159728 w 5184576"/>
              <a:gd name="connsiteY7" fmla="*/ 2669024 h 3384376"/>
              <a:gd name="connsiteX8" fmla="*/ 1744944 w 5184576"/>
              <a:gd name="connsiteY8" fmla="*/ 3004304 h 3384376"/>
              <a:gd name="connsiteX9" fmla="*/ 2037552 w 5184576"/>
              <a:gd name="connsiteY9" fmla="*/ 2790944 h 3384376"/>
              <a:gd name="connsiteX10" fmla="*/ 2445984 w 5184576"/>
              <a:gd name="connsiteY10" fmla="*/ 2918960 h 3384376"/>
              <a:gd name="connsiteX11" fmla="*/ 2769072 w 5184576"/>
              <a:gd name="connsiteY11" fmla="*/ 2717792 h 3384376"/>
              <a:gd name="connsiteX12" fmla="*/ 3500592 w 5184576"/>
              <a:gd name="connsiteY12" fmla="*/ 2864096 h 3384376"/>
              <a:gd name="connsiteX13" fmla="*/ 3927312 w 5184576"/>
              <a:gd name="connsiteY13" fmla="*/ 2632448 h 3384376"/>
              <a:gd name="connsiteX14" fmla="*/ 4329648 w 5184576"/>
              <a:gd name="connsiteY14" fmla="*/ 2809232 h 3384376"/>
              <a:gd name="connsiteX15" fmla="*/ 4658832 w 5184576"/>
              <a:gd name="connsiteY15" fmla="*/ 2772656 h 3384376"/>
              <a:gd name="connsiteX16" fmla="*/ 4762464 w 5184576"/>
              <a:gd name="connsiteY16" fmla="*/ 2309360 h 3384376"/>
              <a:gd name="connsiteX17" fmla="*/ 4579584 w 5184576"/>
              <a:gd name="connsiteY17" fmla="*/ 2059424 h 3384376"/>
              <a:gd name="connsiteX18" fmla="*/ 4841712 w 5184576"/>
              <a:gd name="connsiteY18" fmla="*/ 1596128 h 3384376"/>
              <a:gd name="connsiteX19" fmla="*/ 4603968 w 5184576"/>
              <a:gd name="connsiteY19" fmla="*/ 1346192 h 3384376"/>
              <a:gd name="connsiteX20" fmla="*/ 4744176 w 5184576"/>
              <a:gd name="connsiteY20" fmla="*/ 1047488 h 3384376"/>
              <a:gd name="connsiteX21" fmla="*/ 4573488 w 5184576"/>
              <a:gd name="connsiteY21" fmla="*/ 632960 h 3384376"/>
              <a:gd name="connsiteX22" fmla="*/ 4244304 w 5184576"/>
              <a:gd name="connsiteY22" fmla="*/ 529328 h 3384376"/>
              <a:gd name="connsiteX23" fmla="*/ 4000464 w 5184576"/>
              <a:gd name="connsiteY23" fmla="*/ 779264 h 3384376"/>
              <a:gd name="connsiteX24" fmla="*/ 3610320 w 5184576"/>
              <a:gd name="connsiteY24" fmla="*/ 620768 h 3384376"/>
              <a:gd name="connsiteX25" fmla="*/ 3329904 w 5184576"/>
              <a:gd name="connsiteY25" fmla="*/ 523232 h 3384376"/>
              <a:gd name="connsiteX26" fmla="*/ 2958048 w 5184576"/>
              <a:gd name="connsiteY26" fmla="*/ 669536 h 3384376"/>
              <a:gd name="connsiteX27" fmla="*/ 2433792 w 5184576"/>
              <a:gd name="connsiteY27" fmla="*/ 462272 h 3384376"/>
              <a:gd name="connsiteX28" fmla="*/ 1909536 w 5184576"/>
              <a:gd name="connsiteY28" fmla="*/ 754880 h 3384376"/>
              <a:gd name="connsiteX29" fmla="*/ 1446240 w 5184576"/>
              <a:gd name="connsiteY29" fmla="*/ 492752 h 3384376"/>
              <a:gd name="connsiteX30" fmla="*/ 1007328 w 5184576"/>
              <a:gd name="connsiteY30" fmla="*/ 785360 h 3384376"/>
              <a:gd name="connsiteX31" fmla="*/ 982944 w 5184576"/>
              <a:gd name="connsiteY31" fmla="*/ 767072 h 3384376"/>
              <a:gd name="connsiteX32" fmla="*/ 958560 w 5184576"/>
              <a:gd name="connsiteY32" fmla="*/ 742688 h 3384376"/>
              <a:gd name="connsiteX33" fmla="*/ 915888 w 5184576"/>
              <a:gd name="connsiteY33" fmla="*/ 724400 h 3384376"/>
              <a:gd name="connsiteX34" fmla="*/ 885408 w 5184576"/>
              <a:gd name="connsiteY34" fmla="*/ 700016 h 3384376"/>
              <a:gd name="connsiteX35" fmla="*/ 830544 w 5184576"/>
              <a:gd name="connsiteY35" fmla="*/ 681728 h 3384376"/>
              <a:gd name="connsiteX36" fmla="*/ 757392 w 5184576"/>
              <a:gd name="connsiteY36" fmla="*/ 584192 h 3384376"/>
              <a:gd name="connsiteX37" fmla="*/ 733008 w 5184576"/>
              <a:gd name="connsiteY37" fmla="*/ 541520 h 3384376"/>
              <a:gd name="connsiteX38" fmla="*/ 647664 w 5184576"/>
              <a:gd name="connsiteY38" fmla="*/ 450080 h 3384376"/>
              <a:gd name="connsiteX39" fmla="*/ 629376 w 5184576"/>
              <a:gd name="connsiteY39" fmla="*/ 419600 h 3384376"/>
              <a:gd name="connsiteX40" fmla="*/ 586704 w 5184576"/>
              <a:gd name="connsiteY40" fmla="*/ 364736 h 3384376"/>
              <a:gd name="connsiteX41" fmla="*/ 0 w 5184576"/>
              <a:gd name="connsiteY41" fmla="*/ 0 h 3384376"/>
              <a:gd name="connsiteX42" fmla="*/ 5184576 w 5184576"/>
              <a:gd name="connsiteY42" fmla="*/ 0 h 3384376"/>
              <a:gd name="connsiteX43" fmla="*/ 5184576 w 5184576"/>
              <a:gd name="connsiteY43" fmla="*/ 3384376 h 3384376"/>
              <a:gd name="connsiteX44" fmla="*/ 0 w 5184576"/>
              <a:gd name="connsiteY44" fmla="*/ 3384376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84576" h="3384376">
                <a:moveTo>
                  <a:pt x="586704" y="364736"/>
                </a:moveTo>
                <a:lnTo>
                  <a:pt x="342864" y="846320"/>
                </a:lnTo>
                <a:lnTo>
                  <a:pt x="781776" y="1181600"/>
                </a:lnTo>
                <a:lnTo>
                  <a:pt x="403824" y="1541264"/>
                </a:lnTo>
                <a:lnTo>
                  <a:pt x="726912" y="1858256"/>
                </a:lnTo>
                <a:lnTo>
                  <a:pt x="373344" y="2333744"/>
                </a:lnTo>
                <a:lnTo>
                  <a:pt x="592800" y="2906768"/>
                </a:lnTo>
                <a:lnTo>
                  <a:pt x="1159728" y="2669024"/>
                </a:lnTo>
                <a:lnTo>
                  <a:pt x="1744944" y="3004304"/>
                </a:lnTo>
                <a:lnTo>
                  <a:pt x="2037552" y="2790944"/>
                </a:lnTo>
                <a:lnTo>
                  <a:pt x="2445984" y="2918960"/>
                </a:lnTo>
                <a:lnTo>
                  <a:pt x="2769072" y="2717792"/>
                </a:lnTo>
                <a:lnTo>
                  <a:pt x="3500592" y="2864096"/>
                </a:lnTo>
                <a:lnTo>
                  <a:pt x="3927312" y="2632448"/>
                </a:lnTo>
                <a:lnTo>
                  <a:pt x="4329648" y="2809232"/>
                </a:lnTo>
                <a:lnTo>
                  <a:pt x="4658832" y="2772656"/>
                </a:lnTo>
                <a:lnTo>
                  <a:pt x="4762464" y="2309360"/>
                </a:lnTo>
                <a:lnTo>
                  <a:pt x="4579584" y="2059424"/>
                </a:lnTo>
                <a:lnTo>
                  <a:pt x="4841712" y="1596128"/>
                </a:lnTo>
                <a:lnTo>
                  <a:pt x="4603968" y="1346192"/>
                </a:lnTo>
                <a:lnTo>
                  <a:pt x="4744176" y="1047488"/>
                </a:lnTo>
                <a:lnTo>
                  <a:pt x="4573488" y="632960"/>
                </a:lnTo>
                <a:lnTo>
                  <a:pt x="4244304" y="529328"/>
                </a:lnTo>
                <a:lnTo>
                  <a:pt x="4000464" y="779264"/>
                </a:lnTo>
                <a:lnTo>
                  <a:pt x="3610320" y="620768"/>
                </a:lnTo>
                <a:lnTo>
                  <a:pt x="3329904" y="523232"/>
                </a:lnTo>
                <a:lnTo>
                  <a:pt x="2958048" y="669536"/>
                </a:lnTo>
                <a:lnTo>
                  <a:pt x="2433792" y="462272"/>
                </a:lnTo>
                <a:lnTo>
                  <a:pt x="1909536" y="754880"/>
                </a:lnTo>
                <a:lnTo>
                  <a:pt x="1446240" y="492752"/>
                </a:lnTo>
                <a:lnTo>
                  <a:pt x="1007328" y="785360"/>
                </a:lnTo>
                <a:cubicBezTo>
                  <a:pt x="985237" y="763269"/>
                  <a:pt x="1031195" y="808430"/>
                  <a:pt x="982944" y="767072"/>
                </a:cubicBezTo>
                <a:cubicBezTo>
                  <a:pt x="974217" y="759591"/>
                  <a:pt x="968258" y="748859"/>
                  <a:pt x="958560" y="742688"/>
                </a:cubicBezTo>
                <a:cubicBezTo>
                  <a:pt x="945504" y="734380"/>
                  <a:pt x="929255" y="732198"/>
                  <a:pt x="915888" y="724400"/>
                </a:cubicBezTo>
                <a:cubicBezTo>
                  <a:pt x="904649" y="717844"/>
                  <a:pt x="895568" y="708144"/>
                  <a:pt x="885408" y="700016"/>
                </a:cubicBezTo>
                <a:cubicBezTo>
                  <a:pt x="867120" y="693920"/>
                  <a:pt x="845857" y="693438"/>
                  <a:pt x="830544" y="681728"/>
                </a:cubicBezTo>
                <a:cubicBezTo>
                  <a:pt x="815313" y="670081"/>
                  <a:pt x="772172" y="608209"/>
                  <a:pt x="757392" y="584192"/>
                </a:cubicBezTo>
                <a:cubicBezTo>
                  <a:pt x="748806" y="570240"/>
                  <a:pt x="742696" y="554731"/>
                  <a:pt x="733008" y="541520"/>
                </a:cubicBezTo>
                <a:cubicBezTo>
                  <a:pt x="676485" y="464443"/>
                  <a:pt x="706173" y="520291"/>
                  <a:pt x="647664" y="450080"/>
                </a:cubicBezTo>
                <a:cubicBezTo>
                  <a:pt x="640079" y="440978"/>
                  <a:pt x="636263" y="429242"/>
                  <a:pt x="629376" y="419600"/>
                </a:cubicBezTo>
                <a:cubicBezTo>
                  <a:pt x="615910" y="400747"/>
                  <a:pt x="600928" y="383024"/>
                  <a:pt x="586704" y="364736"/>
                </a:cubicBezTo>
                <a:close/>
                <a:moveTo>
                  <a:pt x="0" y="0"/>
                </a:moveTo>
                <a:lnTo>
                  <a:pt x="5184576" y="0"/>
                </a:lnTo>
                <a:lnTo>
                  <a:pt x="5184576" y="3384376"/>
                </a:lnTo>
                <a:lnTo>
                  <a:pt x="0" y="338437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NORSOK I-106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0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80E1A679-F433-5122-09B3-762C58325752}"/>
              </a:ext>
            </a:extLst>
          </p:cNvPr>
          <p:cNvSpPr/>
          <p:nvPr/>
        </p:nvSpPr>
        <p:spPr>
          <a:xfrm>
            <a:off x="-52340" y="1977191"/>
            <a:ext cx="12365064" cy="197695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Cost Benefit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Plaque 1428">
            <a:extLst>
              <a:ext uri="{FF2B5EF4-FFF2-40B4-BE49-F238E27FC236}">
                <a16:creationId xmlns:a16="http://schemas.microsoft.com/office/drawing/2014/main" id="{F6DFE632-5B01-16D7-55C0-3C689D4FC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593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706C9D-E190-BEDA-A579-5E174BB9B7E5}"/>
              </a:ext>
            </a:extLst>
          </p:cNvPr>
          <p:cNvGrpSpPr/>
          <p:nvPr/>
        </p:nvGrpSpPr>
        <p:grpSpPr>
          <a:xfrm>
            <a:off x="7364801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93AD1D-37A1-E62B-522D-F9527DC21019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chemeClr val="accent2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F3EABB-DD18-3445-B35F-C517A7A32DAA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B18323-E2DD-3590-5C9A-55C6AE4E41D3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E999D3-EF05-1587-3246-248BBAD9C06B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E49859-3C89-E966-BB80-B9E54C50D84C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4FF053-1B92-41CE-8CBD-D25FBF6FFE36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CA8214-D3FB-BE45-CC9F-121802977E01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C431FE-5E50-4021-B49E-12C3864FCB2C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154B51-2D2B-6CF0-E04E-997C4EFBA4CF}"/>
                </a:ext>
              </a:extLst>
            </p:cNvPr>
            <p:cNvSpPr txBox="1"/>
            <p:nvPr/>
          </p:nvSpPr>
          <p:spPr>
            <a:xfrm>
              <a:off x="2615733" y="1469791"/>
              <a:ext cx="1025942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F512B4-0DB4-287C-F214-40251091508A}"/>
              </a:ext>
            </a:extLst>
          </p:cNvPr>
          <p:cNvGrpSpPr/>
          <p:nvPr/>
        </p:nvGrpSpPr>
        <p:grpSpPr>
          <a:xfrm rot="2100000">
            <a:off x="8265575" y="4397214"/>
            <a:ext cx="223262" cy="1777697"/>
            <a:chOff x="2278514" y="2123855"/>
            <a:chExt cx="223256" cy="177769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D8A89A-34E9-51E0-2ACD-3E772069969A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B26B3631-0099-C516-670E-167A270A2899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162D05C-90EF-2EC5-498B-95BA317FCA3D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9EC22B-79A6-E4E2-0E12-DB7B970F4655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2F2951C-F841-805D-DC25-BAABF99A946E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EF8D52A-57C9-D172-DDC9-19DFF3737B64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Plaque 1428">
            <a:extLst>
              <a:ext uri="{FF2B5EF4-FFF2-40B4-BE49-F238E27FC236}">
                <a16:creationId xmlns:a16="http://schemas.microsoft.com/office/drawing/2014/main" id="{B3871E67-AFFA-EA58-388F-79B4CFDC6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957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8E5190-3C4F-5420-A1AD-DE6D75762FAB}"/>
              </a:ext>
            </a:extLst>
          </p:cNvPr>
          <p:cNvGrpSpPr/>
          <p:nvPr/>
        </p:nvGrpSpPr>
        <p:grpSpPr>
          <a:xfrm>
            <a:off x="2750165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59B103-2157-1C7D-7E5A-11C7521E5202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rgbClr val="00B3B3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086A1D7-90D9-D6DC-35C7-C19C599F3C75}"/>
                </a:ext>
              </a:extLst>
            </p:cNvPr>
            <p:cNvCxnSpPr>
              <a:stCxn id="32" idx="2"/>
              <a:endCxn id="32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6D9B723-4C80-E9EC-8B18-004200BA5A40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027625-5111-6749-7217-E4E7209C1177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CA6223-FC17-B470-4F69-BC913627A4F0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41DCC3-BC2F-AB5F-5719-0F572E54564D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248AAF-9FE4-DAF6-CF2D-04337229C9E0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DC0C93-1C45-73C2-B7E3-2757BC3606CB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rgbClr val="00B3B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F299E5-C1B3-B44F-4409-CF78D3B0411E}"/>
                </a:ext>
              </a:extLst>
            </p:cNvPr>
            <p:cNvSpPr txBox="1"/>
            <p:nvPr/>
          </p:nvSpPr>
          <p:spPr>
            <a:xfrm>
              <a:off x="2510223" y="1455722"/>
              <a:ext cx="1245204" cy="461665"/>
            </a:xfrm>
            <a:prstGeom prst="rect">
              <a:avLst/>
            </a:prstGeom>
            <a:solidFill>
              <a:srgbClr val="00B3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±0.25%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B15ACF-AB39-2744-0C62-B9A527B2F3E1}"/>
              </a:ext>
            </a:extLst>
          </p:cNvPr>
          <p:cNvGrpSpPr/>
          <p:nvPr/>
        </p:nvGrpSpPr>
        <p:grpSpPr>
          <a:xfrm rot="2100000">
            <a:off x="3650939" y="4397214"/>
            <a:ext cx="223262" cy="1777697"/>
            <a:chOff x="2278514" y="2123855"/>
            <a:chExt cx="223256" cy="17776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25C08FC-66B1-ABFC-6B91-55E8C9D49158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BA26E9EF-3E22-0FEE-C705-4E74A1F00B6D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257ADE2-68FD-D7C7-4B62-0096935E8938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167789B-A6F2-D710-BFAE-89306A52DDCB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4CE9FF48-FCF0-B56C-7D6A-6CB2742ADF9C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D27081E-40AC-2581-05A0-4C70F5AB0232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4F13CF7-1DFD-4F26-0FC3-E1742BA74485}"/>
              </a:ext>
            </a:extLst>
          </p:cNvPr>
          <p:cNvSpPr/>
          <p:nvPr/>
        </p:nvSpPr>
        <p:spPr>
          <a:xfrm>
            <a:off x="5083739" y="1977191"/>
            <a:ext cx="2024522" cy="20170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2AB8FF-00F8-481C-CC9C-4EEAE8A26B4D}"/>
              </a:ext>
            </a:extLst>
          </p:cNvPr>
          <p:cNvSpPr/>
          <p:nvPr/>
        </p:nvSpPr>
        <p:spPr>
          <a:xfrm>
            <a:off x="7422782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FD7CB4-DBFD-4620-4B11-A9191C5AEDB0}"/>
              </a:ext>
            </a:extLst>
          </p:cNvPr>
          <p:cNvSpPr/>
          <p:nvPr/>
        </p:nvSpPr>
        <p:spPr>
          <a:xfrm>
            <a:off x="4374576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35AD2A-85DB-AD8F-ECBF-1C9AC3DC5B56}"/>
              </a:ext>
            </a:extLst>
          </p:cNvPr>
          <p:cNvSpPr txBox="1"/>
          <p:nvPr/>
        </p:nvSpPr>
        <p:spPr>
          <a:xfrm>
            <a:off x="7465690" y="6357842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$250,000</a:t>
            </a:r>
            <a:endParaRPr lang="en-GB" sz="28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97547-E664-815A-8382-E07E0063879D}"/>
              </a:ext>
            </a:extLst>
          </p:cNvPr>
          <p:cNvSpPr txBox="1"/>
          <p:nvPr/>
        </p:nvSpPr>
        <p:spPr>
          <a:xfrm>
            <a:off x="2768936" y="6357842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$1,000,000</a:t>
            </a:r>
            <a:endParaRPr lang="en-GB" sz="28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E511F-6FB7-F7D3-7879-022A64F3DB3E}"/>
              </a:ext>
            </a:extLst>
          </p:cNvPr>
          <p:cNvSpPr txBox="1"/>
          <p:nvPr/>
        </p:nvSpPr>
        <p:spPr>
          <a:xfrm>
            <a:off x="9219604" y="2508643"/>
            <a:ext cx="1681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1,000 t/d</a:t>
            </a:r>
          </a:p>
          <a:p>
            <a:r>
              <a:rPr lang="en-US" sz="2800" b="1" dirty="0"/>
              <a:t>$750/t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01A410-E387-8D0F-0B01-8E9111C8E625}"/>
              </a:ext>
            </a:extLst>
          </p:cNvPr>
          <p:cNvCxnSpPr/>
          <p:nvPr/>
        </p:nvCxnSpPr>
        <p:spPr>
          <a:xfrm>
            <a:off x="11036104" y="2985696"/>
            <a:ext cx="84406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41182A2-ADA2-0FD9-C6CA-80C4F090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961" y="4466043"/>
            <a:ext cx="3555213" cy="1877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19A0A-7F92-2D06-89A6-BD1814F2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336" y="4444568"/>
            <a:ext cx="1687306" cy="1877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3193E5-8F9F-1D2C-43F0-328AE2383A20}"/>
              </a:ext>
            </a:extLst>
          </p:cNvPr>
          <p:cNvSpPr txBox="1"/>
          <p:nvPr/>
        </p:nvSpPr>
        <p:spPr>
          <a:xfrm>
            <a:off x="9285419" y="984206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5CEE2-E338-B7A2-C056-6DB7955632F8}"/>
              </a:ext>
            </a:extLst>
          </p:cNvPr>
          <p:cNvSpPr txBox="1"/>
          <p:nvPr/>
        </p:nvSpPr>
        <p:spPr>
          <a:xfrm>
            <a:off x="9262246" y="402250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$1370m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ADE16F6D-E1D8-757B-9F53-0A232DF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4314" r="27261" b="6038"/>
          <a:stretch/>
        </p:blipFill>
        <p:spPr>
          <a:xfrm>
            <a:off x="1786626" y="-1863588"/>
            <a:ext cx="9109012" cy="6811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B76FA-24FC-A4E4-E038-8D8FC0685502}"/>
              </a:ext>
            </a:extLst>
          </p:cNvPr>
          <p:cNvSpPr/>
          <p:nvPr/>
        </p:nvSpPr>
        <p:spPr>
          <a:xfrm>
            <a:off x="1451484" y="-207404"/>
            <a:ext cx="9325036" cy="198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F067D-B699-2675-7866-C49C34017978}"/>
              </a:ext>
            </a:extLst>
          </p:cNvPr>
          <p:cNvSpPr/>
          <p:nvPr/>
        </p:nvSpPr>
        <p:spPr>
          <a:xfrm>
            <a:off x="1451484" y="5692819"/>
            <a:ext cx="9325036" cy="1692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0D5A6D-2722-8EB6-92D0-37EAB247D6A2}"/>
              </a:ext>
            </a:extLst>
          </p:cNvPr>
          <p:cNvSpPr/>
          <p:nvPr/>
        </p:nvSpPr>
        <p:spPr>
          <a:xfrm>
            <a:off x="490482" y="1304764"/>
            <a:ext cx="11211036" cy="4860540"/>
          </a:xfrm>
          <a:custGeom>
            <a:avLst/>
            <a:gdLst>
              <a:gd name="connsiteX0" fmla="*/ 586704 w 5184576"/>
              <a:gd name="connsiteY0" fmla="*/ 364736 h 3384376"/>
              <a:gd name="connsiteX1" fmla="*/ 342864 w 5184576"/>
              <a:gd name="connsiteY1" fmla="*/ 846320 h 3384376"/>
              <a:gd name="connsiteX2" fmla="*/ 781776 w 5184576"/>
              <a:gd name="connsiteY2" fmla="*/ 1181600 h 3384376"/>
              <a:gd name="connsiteX3" fmla="*/ 403824 w 5184576"/>
              <a:gd name="connsiteY3" fmla="*/ 1541264 h 3384376"/>
              <a:gd name="connsiteX4" fmla="*/ 726912 w 5184576"/>
              <a:gd name="connsiteY4" fmla="*/ 1858256 h 3384376"/>
              <a:gd name="connsiteX5" fmla="*/ 373344 w 5184576"/>
              <a:gd name="connsiteY5" fmla="*/ 2333744 h 3384376"/>
              <a:gd name="connsiteX6" fmla="*/ 592800 w 5184576"/>
              <a:gd name="connsiteY6" fmla="*/ 2906768 h 3384376"/>
              <a:gd name="connsiteX7" fmla="*/ 1159728 w 5184576"/>
              <a:gd name="connsiteY7" fmla="*/ 2669024 h 3384376"/>
              <a:gd name="connsiteX8" fmla="*/ 1744944 w 5184576"/>
              <a:gd name="connsiteY8" fmla="*/ 3004304 h 3384376"/>
              <a:gd name="connsiteX9" fmla="*/ 2037552 w 5184576"/>
              <a:gd name="connsiteY9" fmla="*/ 2790944 h 3384376"/>
              <a:gd name="connsiteX10" fmla="*/ 2445984 w 5184576"/>
              <a:gd name="connsiteY10" fmla="*/ 2918960 h 3384376"/>
              <a:gd name="connsiteX11" fmla="*/ 2769072 w 5184576"/>
              <a:gd name="connsiteY11" fmla="*/ 2717792 h 3384376"/>
              <a:gd name="connsiteX12" fmla="*/ 3500592 w 5184576"/>
              <a:gd name="connsiteY12" fmla="*/ 2864096 h 3384376"/>
              <a:gd name="connsiteX13" fmla="*/ 3927312 w 5184576"/>
              <a:gd name="connsiteY13" fmla="*/ 2632448 h 3384376"/>
              <a:gd name="connsiteX14" fmla="*/ 4329648 w 5184576"/>
              <a:gd name="connsiteY14" fmla="*/ 2809232 h 3384376"/>
              <a:gd name="connsiteX15" fmla="*/ 4658832 w 5184576"/>
              <a:gd name="connsiteY15" fmla="*/ 2772656 h 3384376"/>
              <a:gd name="connsiteX16" fmla="*/ 4762464 w 5184576"/>
              <a:gd name="connsiteY16" fmla="*/ 2309360 h 3384376"/>
              <a:gd name="connsiteX17" fmla="*/ 4579584 w 5184576"/>
              <a:gd name="connsiteY17" fmla="*/ 2059424 h 3384376"/>
              <a:gd name="connsiteX18" fmla="*/ 4841712 w 5184576"/>
              <a:gd name="connsiteY18" fmla="*/ 1596128 h 3384376"/>
              <a:gd name="connsiteX19" fmla="*/ 4603968 w 5184576"/>
              <a:gd name="connsiteY19" fmla="*/ 1346192 h 3384376"/>
              <a:gd name="connsiteX20" fmla="*/ 4744176 w 5184576"/>
              <a:gd name="connsiteY20" fmla="*/ 1047488 h 3384376"/>
              <a:gd name="connsiteX21" fmla="*/ 4573488 w 5184576"/>
              <a:gd name="connsiteY21" fmla="*/ 632960 h 3384376"/>
              <a:gd name="connsiteX22" fmla="*/ 4244304 w 5184576"/>
              <a:gd name="connsiteY22" fmla="*/ 529328 h 3384376"/>
              <a:gd name="connsiteX23" fmla="*/ 4000464 w 5184576"/>
              <a:gd name="connsiteY23" fmla="*/ 779264 h 3384376"/>
              <a:gd name="connsiteX24" fmla="*/ 3610320 w 5184576"/>
              <a:gd name="connsiteY24" fmla="*/ 620768 h 3384376"/>
              <a:gd name="connsiteX25" fmla="*/ 3329904 w 5184576"/>
              <a:gd name="connsiteY25" fmla="*/ 523232 h 3384376"/>
              <a:gd name="connsiteX26" fmla="*/ 2958048 w 5184576"/>
              <a:gd name="connsiteY26" fmla="*/ 669536 h 3384376"/>
              <a:gd name="connsiteX27" fmla="*/ 2433792 w 5184576"/>
              <a:gd name="connsiteY27" fmla="*/ 462272 h 3384376"/>
              <a:gd name="connsiteX28" fmla="*/ 1909536 w 5184576"/>
              <a:gd name="connsiteY28" fmla="*/ 754880 h 3384376"/>
              <a:gd name="connsiteX29" fmla="*/ 1446240 w 5184576"/>
              <a:gd name="connsiteY29" fmla="*/ 492752 h 3384376"/>
              <a:gd name="connsiteX30" fmla="*/ 1007328 w 5184576"/>
              <a:gd name="connsiteY30" fmla="*/ 785360 h 3384376"/>
              <a:gd name="connsiteX31" fmla="*/ 982944 w 5184576"/>
              <a:gd name="connsiteY31" fmla="*/ 767072 h 3384376"/>
              <a:gd name="connsiteX32" fmla="*/ 958560 w 5184576"/>
              <a:gd name="connsiteY32" fmla="*/ 742688 h 3384376"/>
              <a:gd name="connsiteX33" fmla="*/ 915888 w 5184576"/>
              <a:gd name="connsiteY33" fmla="*/ 724400 h 3384376"/>
              <a:gd name="connsiteX34" fmla="*/ 885408 w 5184576"/>
              <a:gd name="connsiteY34" fmla="*/ 700016 h 3384376"/>
              <a:gd name="connsiteX35" fmla="*/ 830544 w 5184576"/>
              <a:gd name="connsiteY35" fmla="*/ 681728 h 3384376"/>
              <a:gd name="connsiteX36" fmla="*/ 757392 w 5184576"/>
              <a:gd name="connsiteY36" fmla="*/ 584192 h 3384376"/>
              <a:gd name="connsiteX37" fmla="*/ 733008 w 5184576"/>
              <a:gd name="connsiteY37" fmla="*/ 541520 h 3384376"/>
              <a:gd name="connsiteX38" fmla="*/ 647664 w 5184576"/>
              <a:gd name="connsiteY38" fmla="*/ 450080 h 3384376"/>
              <a:gd name="connsiteX39" fmla="*/ 629376 w 5184576"/>
              <a:gd name="connsiteY39" fmla="*/ 419600 h 3384376"/>
              <a:gd name="connsiteX40" fmla="*/ 586704 w 5184576"/>
              <a:gd name="connsiteY40" fmla="*/ 364736 h 3384376"/>
              <a:gd name="connsiteX41" fmla="*/ 0 w 5184576"/>
              <a:gd name="connsiteY41" fmla="*/ 0 h 3384376"/>
              <a:gd name="connsiteX42" fmla="*/ 5184576 w 5184576"/>
              <a:gd name="connsiteY42" fmla="*/ 0 h 3384376"/>
              <a:gd name="connsiteX43" fmla="*/ 5184576 w 5184576"/>
              <a:gd name="connsiteY43" fmla="*/ 3384376 h 3384376"/>
              <a:gd name="connsiteX44" fmla="*/ 0 w 5184576"/>
              <a:gd name="connsiteY44" fmla="*/ 3384376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84576" h="3384376">
                <a:moveTo>
                  <a:pt x="586704" y="364736"/>
                </a:moveTo>
                <a:lnTo>
                  <a:pt x="342864" y="846320"/>
                </a:lnTo>
                <a:lnTo>
                  <a:pt x="781776" y="1181600"/>
                </a:lnTo>
                <a:lnTo>
                  <a:pt x="403824" y="1541264"/>
                </a:lnTo>
                <a:lnTo>
                  <a:pt x="726912" y="1858256"/>
                </a:lnTo>
                <a:lnTo>
                  <a:pt x="373344" y="2333744"/>
                </a:lnTo>
                <a:lnTo>
                  <a:pt x="592800" y="2906768"/>
                </a:lnTo>
                <a:lnTo>
                  <a:pt x="1159728" y="2669024"/>
                </a:lnTo>
                <a:lnTo>
                  <a:pt x="1744944" y="3004304"/>
                </a:lnTo>
                <a:lnTo>
                  <a:pt x="2037552" y="2790944"/>
                </a:lnTo>
                <a:lnTo>
                  <a:pt x="2445984" y="2918960"/>
                </a:lnTo>
                <a:lnTo>
                  <a:pt x="2769072" y="2717792"/>
                </a:lnTo>
                <a:lnTo>
                  <a:pt x="3500592" y="2864096"/>
                </a:lnTo>
                <a:lnTo>
                  <a:pt x="3927312" y="2632448"/>
                </a:lnTo>
                <a:lnTo>
                  <a:pt x="4329648" y="2809232"/>
                </a:lnTo>
                <a:lnTo>
                  <a:pt x="4658832" y="2772656"/>
                </a:lnTo>
                <a:lnTo>
                  <a:pt x="4762464" y="2309360"/>
                </a:lnTo>
                <a:lnTo>
                  <a:pt x="4579584" y="2059424"/>
                </a:lnTo>
                <a:lnTo>
                  <a:pt x="4841712" y="1596128"/>
                </a:lnTo>
                <a:lnTo>
                  <a:pt x="4603968" y="1346192"/>
                </a:lnTo>
                <a:lnTo>
                  <a:pt x="4744176" y="1047488"/>
                </a:lnTo>
                <a:lnTo>
                  <a:pt x="4573488" y="632960"/>
                </a:lnTo>
                <a:lnTo>
                  <a:pt x="4244304" y="529328"/>
                </a:lnTo>
                <a:lnTo>
                  <a:pt x="4000464" y="779264"/>
                </a:lnTo>
                <a:lnTo>
                  <a:pt x="3610320" y="620768"/>
                </a:lnTo>
                <a:lnTo>
                  <a:pt x="3329904" y="523232"/>
                </a:lnTo>
                <a:lnTo>
                  <a:pt x="2958048" y="669536"/>
                </a:lnTo>
                <a:lnTo>
                  <a:pt x="2433792" y="462272"/>
                </a:lnTo>
                <a:lnTo>
                  <a:pt x="1909536" y="754880"/>
                </a:lnTo>
                <a:lnTo>
                  <a:pt x="1446240" y="492752"/>
                </a:lnTo>
                <a:lnTo>
                  <a:pt x="1007328" y="785360"/>
                </a:lnTo>
                <a:cubicBezTo>
                  <a:pt x="985237" y="763269"/>
                  <a:pt x="1031195" y="808430"/>
                  <a:pt x="982944" y="767072"/>
                </a:cubicBezTo>
                <a:cubicBezTo>
                  <a:pt x="974217" y="759591"/>
                  <a:pt x="968258" y="748859"/>
                  <a:pt x="958560" y="742688"/>
                </a:cubicBezTo>
                <a:cubicBezTo>
                  <a:pt x="945504" y="734380"/>
                  <a:pt x="929255" y="732198"/>
                  <a:pt x="915888" y="724400"/>
                </a:cubicBezTo>
                <a:cubicBezTo>
                  <a:pt x="904649" y="717844"/>
                  <a:pt x="895568" y="708144"/>
                  <a:pt x="885408" y="700016"/>
                </a:cubicBezTo>
                <a:cubicBezTo>
                  <a:pt x="867120" y="693920"/>
                  <a:pt x="845857" y="693438"/>
                  <a:pt x="830544" y="681728"/>
                </a:cubicBezTo>
                <a:cubicBezTo>
                  <a:pt x="815313" y="670081"/>
                  <a:pt x="772172" y="608209"/>
                  <a:pt x="757392" y="584192"/>
                </a:cubicBezTo>
                <a:cubicBezTo>
                  <a:pt x="748806" y="570240"/>
                  <a:pt x="742696" y="554731"/>
                  <a:pt x="733008" y="541520"/>
                </a:cubicBezTo>
                <a:cubicBezTo>
                  <a:pt x="676485" y="464443"/>
                  <a:pt x="706173" y="520291"/>
                  <a:pt x="647664" y="450080"/>
                </a:cubicBezTo>
                <a:cubicBezTo>
                  <a:pt x="640079" y="440978"/>
                  <a:pt x="636263" y="429242"/>
                  <a:pt x="629376" y="419600"/>
                </a:cubicBezTo>
                <a:cubicBezTo>
                  <a:pt x="615910" y="400747"/>
                  <a:pt x="600928" y="383024"/>
                  <a:pt x="586704" y="364736"/>
                </a:cubicBezTo>
                <a:close/>
                <a:moveTo>
                  <a:pt x="0" y="0"/>
                </a:moveTo>
                <a:lnTo>
                  <a:pt x="5184576" y="0"/>
                </a:lnTo>
                <a:lnTo>
                  <a:pt x="5184576" y="3384376"/>
                </a:lnTo>
                <a:lnTo>
                  <a:pt x="0" y="338437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NORSOK I-106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A71354-32EF-D4C6-7F35-71C023BDF818}"/>
              </a:ext>
            </a:extLst>
          </p:cNvPr>
          <p:cNvSpPr/>
          <p:nvPr/>
        </p:nvSpPr>
        <p:spPr>
          <a:xfrm rot="16200000">
            <a:off x="3699769" y="3599717"/>
            <a:ext cx="936104" cy="2304256"/>
          </a:xfrm>
          <a:prstGeom prst="ellipse">
            <a:avLst/>
          </a:prstGeom>
          <a:noFill/>
          <a:ln w="196850" cmpd="sng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F7F99-8C7A-7D92-B960-8B46B4234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3" b="98523" l="1899" r="98523">
                        <a14:foregroundMark x1="86709" y1="5696" x2="86709" y2="5696"/>
                        <a14:foregroundMark x1="85654" y1="2743" x2="85654" y2="2743"/>
                        <a14:foregroundMark x1="94515" y1="14979" x2="94515" y2="14979"/>
                        <a14:foregroundMark x1="99156" y1="15401" x2="99156" y2="15401"/>
                        <a14:foregroundMark x1="13924" y1="90295" x2="13924" y2="90295"/>
                        <a14:foregroundMark x1="6540" y1="95359" x2="6540" y2="95359"/>
                        <a14:foregroundMark x1="1899" y1="98523" x2="1899" y2="98523"/>
                        <a14:backgroundMark x1="1055" y1="99578" x2="1055" y2="99578"/>
                        <a14:backgroundMark x1="3376" y1="99789" x2="3376" y2="99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270623" y="4257092"/>
            <a:ext cx="1825377" cy="18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6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02865 0.00255 L 0.06198 0.01088 L 0.08125 0.02176 L 0.11133 0.04931 L 0.12604 0.06297 L 0.10117 0.09028 L 0.0599 0.1169 L 0.01198 0.12824 L -0.04805 0.11968 L -0.09883 0.08866 L -0.12396 0.06297 L -0.10273 0.04445 L -0.07135 0.02084 L -0.04271 0.00533 L -0.01146 -3.7037E-6 L -2.08333E-7 -3.7037E-6 Z " pathEditMode="relative" rAng="0" ptsTypes="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ADE16F6D-E1D8-757B-9F53-0A232DF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4314" r="27261" b="6038"/>
          <a:stretch/>
        </p:blipFill>
        <p:spPr>
          <a:xfrm>
            <a:off x="1786626" y="-1863588"/>
            <a:ext cx="9109012" cy="6811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B76FA-24FC-A4E4-E038-8D8FC0685502}"/>
              </a:ext>
            </a:extLst>
          </p:cNvPr>
          <p:cNvSpPr/>
          <p:nvPr/>
        </p:nvSpPr>
        <p:spPr>
          <a:xfrm>
            <a:off x="1451484" y="-207404"/>
            <a:ext cx="9325036" cy="198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F067D-B699-2675-7866-C49C34017978}"/>
              </a:ext>
            </a:extLst>
          </p:cNvPr>
          <p:cNvSpPr/>
          <p:nvPr/>
        </p:nvSpPr>
        <p:spPr>
          <a:xfrm>
            <a:off x="1451484" y="5692819"/>
            <a:ext cx="9325036" cy="1692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0D5A6D-2722-8EB6-92D0-37EAB247D6A2}"/>
              </a:ext>
            </a:extLst>
          </p:cNvPr>
          <p:cNvSpPr/>
          <p:nvPr/>
        </p:nvSpPr>
        <p:spPr>
          <a:xfrm>
            <a:off x="490482" y="1304764"/>
            <a:ext cx="11211036" cy="4860540"/>
          </a:xfrm>
          <a:custGeom>
            <a:avLst/>
            <a:gdLst>
              <a:gd name="connsiteX0" fmla="*/ 586704 w 5184576"/>
              <a:gd name="connsiteY0" fmla="*/ 364736 h 3384376"/>
              <a:gd name="connsiteX1" fmla="*/ 342864 w 5184576"/>
              <a:gd name="connsiteY1" fmla="*/ 846320 h 3384376"/>
              <a:gd name="connsiteX2" fmla="*/ 781776 w 5184576"/>
              <a:gd name="connsiteY2" fmla="*/ 1181600 h 3384376"/>
              <a:gd name="connsiteX3" fmla="*/ 403824 w 5184576"/>
              <a:gd name="connsiteY3" fmla="*/ 1541264 h 3384376"/>
              <a:gd name="connsiteX4" fmla="*/ 726912 w 5184576"/>
              <a:gd name="connsiteY4" fmla="*/ 1858256 h 3384376"/>
              <a:gd name="connsiteX5" fmla="*/ 373344 w 5184576"/>
              <a:gd name="connsiteY5" fmla="*/ 2333744 h 3384376"/>
              <a:gd name="connsiteX6" fmla="*/ 592800 w 5184576"/>
              <a:gd name="connsiteY6" fmla="*/ 2906768 h 3384376"/>
              <a:gd name="connsiteX7" fmla="*/ 1159728 w 5184576"/>
              <a:gd name="connsiteY7" fmla="*/ 2669024 h 3384376"/>
              <a:gd name="connsiteX8" fmla="*/ 1744944 w 5184576"/>
              <a:gd name="connsiteY8" fmla="*/ 3004304 h 3384376"/>
              <a:gd name="connsiteX9" fmla="*/ 2037552 w 5184576"/>
              <a:gd name="connsiteY9" fmla="*/ 2790944 h 3384376"/>
              <a:gd name="connsiteX10" fmla="*/ 2445984 w 5184576"/>
              <a:gd name="connsiteY10" fmla="*/ 2918960 h 3384376"/>
              <a:gd name="connsiteX11" fmla="*/ 2769072 w 5184576"/>
              <a:gd name="connsiteY11" fmla="*/ 2717792 h 3384376"/>
              <a:gd name="connsiteX12" fmla="*/ 3500592 w 5184576"/>
              <a:gd name="connsiteY12" fmla="*/ 2864096 h 3384376"/>
              <a:gd name="connsiteX13" fmla="*/ 3927312 w 5184576"/>
              <a:gd name="connsiteY13" fmla="*/ 2632448 h 3384376"/>
              <a:gd name="connsiteX14" fmla="*/ 4329648 w 5184576"/>
              <a:gd name="connsiteY14" fmla="*/ 2809232 h 3384376"/>
              <a:gd name="connsiteX15" fmla="*/ 4658832 w 5184576"/>
              <a:gd name="connsiteY15" fmla="*/ 2772656 h 3384376"/>
              <a:gd name="connsiteX16" fmla="*/ 4762464 w 5184576"/>
              <a:gd name="connsiteY16" fmla="*/ 2309360 h 3384376"/>
              <a:gd name="connsiteX17" fmla="*/ 4579584 w 5184576"/>
              <a:gd name="connsiteY17" fmla="*/ 2059424 h 3384376"/>
              <a:gd name="connsiteX18" fmla="*/ 4841712 w 5184576"/>
              <a:gd name="connsiteY18" fmla="*/ 1596128 h 3384376"/>
              <a:gd name="connsiteX19" fmla="*/ 4603968 w 5184576"/>
              <a:gd name="connsiteY19" fmla="*/ 1346192 h 3384376"/>
              <a:gd name="connsiteX20" fmla="*/ 4744176 w 5184576"/>
              <a:gd name="connsiteY20" fmla="*/ 1047488 h 3384376"/>
              <a:gd name="connsiteX21" fmla="*/ 4573488 w 5184576"/>
              <a:gd name="connsiteY21" fmla="*/ 632960 h 3384376"/>
              <a:gd name="connsiteX22" fmla="*/ 4244304 w 5184576"/>
              <a:gd name="connsiteY22" fmla="*/ 529328 h 3384376"/>
              <a:gd name="connsiteX23" fmla="*/ 4000464 w 5184576"/>
              <a:gd name="connsiteY23" fmla="*/ 779264 h 3384376"/>
              <a:gd name="connsiteX24" fmla="*/ 3610320 w 5184576"/>
              <a:gd name="connsiteY24" fmla="*/ 620768 h 3384376"/>
              <a:gd name="connsiteX25" fmla="*/ 3329904 w 5184576"/>
              <a:gd name="connsiteY25" fmla="*/ 523232 h 3384376"/>
              <a:gd name="connsiteX26" fmla="*/ 2958048 w 5184576"/>
              <a:gd name="connsiteY26" fmla="*/ 669536 h 3384376"/>
              <a:gd name="connsiteX27" fmla="*/ 2433792 w 5184576"/>
              <a:gd name="connsiteY27" fmla="*/ 462272 h 3384376"/>
              <a:gd name="connsiteX28" fmla="*/ 1909536 w 5184576"/>
              <a:gd name="connsiteY28" fmla="*/ 754880 h 3384376"/>
              <a:gd name="connsiteX29" fmla="*/ 1446240 w 5184576"/>
              <a:gd name="connsiteY29" fmla="*/ 492752 h 3384376"/>
              <a:gd name="connsiteX30" fmla="*/ 1007328 w 5184576"/>
              <a:gd name="connsiteY30" fmla="*/ 785360 h 3384376"/>
              <a:gd name="connsiteX31" fmla="*/ 982944 w 5184576"/>
              <a:gd name="connsiteY31" fmla="*/ 767072 h 3384376"/>
              <a:gd name="connsiteX32" fmla="*/ 958560 w 5184576"/>
              <a:gd name="connsiteY32" fmla="*/ 742688 h 3384376"/>
              <a:gd name="connsiteX33" fmla="*/ 915888 w 5184576"/>
              <a:gd name="connsiteY33" fmla="*/ 724400 h 3384376"/>
              <a:gd name="connsiteX34" fmla="*/ 885408 w 5184576"/>
              <a:gd name="connsiteY34" fmla="*/ 700016 h 3384376"/>
              <a:gd name="connsiteX35" fmla="*/ 830544 w 5184576"/>
              <a:gd name="connsiteY35" fmla="*/ 681728 h 3384376"/>
              <a:gd name="connsiteX36" fmla="*/ 757392 w 5184576"/>
              <a:gd name="connsiteY36" fmla="*/ 584192 h 3384376"/>
              <a:gd name="connsiteX37" fmla="*/ 733008 w 5184576"/>
              <a:gd name="connsiteY37" fmla="*/ 541520 h 3384376"/>
              <a:gd name="connsiteX38" fmla="*/ 647664 w 5184576"/>
              <a:gd name="connsiteY38" fmla="*/ 450080 h 3384376"/>
              <a:gd name="connsiteX39" fmla="*/ 629376 w 5184576"/>
              <a:gd name="connsiteY39" fmla="*/ 419600 h 3384376"/>
              <a:gd name="connsiteX40" fmla="*/ 586704 w 5184576"/>
              <a:gd name="connsiteY40" fmla="*/ 364736 h 3384376"/>
              <a:gd name="connsiteX41" fmla="*/ 0 w 5184576"/>
              <a:gd name="connsiteY41" fmla="*/ 0 h 3384376"/>
              <a:gd name="connsiteX42" fmla="*/ 5184576 w 5184576"/>
              <a:gd name="connsiteY42" fmla="*/ 0 h 3384376"/>
              <a:gd name="connsiteX43" fmla="*/ 5184576 w 5184576"/>
              <a:gd name="connsiteY43" fmla="*/ 3384376 h 3384376"/>
              <a:gd name="connsiteX44" fmla="*/ 0 w 5184576"/>
              <a:gd name="connsiteY44" fmla="*/ 3384376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84576" h="3384376">
                <a:moveTo>
                  <a:pt x="586704" y="364736"/>
                </a:moveTo>
                <a:lnTo>
                  <a:pt x="342864" y="846320"/>
                </a:lnTo>
                <a:lnTo>
                  <a:pt x="781776" y="1181600"/>
                </a:lnTo>
                <a:lnTo>
                  <a:pt x="403824" y="1541264"/>
                </a:lnTo>
                <a:lnTo>
                  <a:pt x="726912" y="1858256"/>
                </a:lnTo>
                <a:lnTo>
                  <a:pt x="373344" y="2333744"/>
                </a:lnTo>
                <a:lnTo>
                  <a:pt x="592800" y="2906768"/>
                </a:lnTo>
                <a:lnTo>
                  <a:pt x="1159728" y="2669024"/>
                </a:lnTo>
                <a:lnTo>
                  <a:pt x="1744944" y="3004304"/>
                </a:lnTo>
                <a:lnTo>
                  <a:pt x="2037552" y="2790944"/>
                </a:lnTo>
                <a:lnTo>
                  <a:pt x="2445984" y="2918960"/>
                </a:lnTo>
                <a:lnTo>
                  <a:pt x="2769072" y="2717792"/>
                </a:lnTo>
                <a:lnTo>
                  <a:pt x="3500592" y="2864096"/>
                </a:lnTo>
                <a:lnTo>
                  <a:pt x="3927312" y="2632448"/>
                </a:lnTo>
                <a:lnTo>
                  <a:pt x="4329648" y="2809232"/>
                </a:lnTo>
                <a:lnTo>
                  <a:pt x="4658832" y="2772656"/>
                </a:lnTo>
                <a:lnTo>
                  <a:pt x="4762464" y="2309360"/>
                </a:lnTo>
                <a:lnTo>
                  <a:pt x="4579584" y="2059424"/>
                </a:lnTo>
                <a:lnTo>
                  <a:pt x="4841712" y="1596128"/>
                </a:lnTo>
                <a:lnTo>
                  <a:pt x="4603968" y="1346192"/>
                </a:lnTo>
                <a:lnTo>
                  <a:pt x="4744176" y="1047488"/>
                </a:lnTo>
                <a:lnTo>
                  <a:pt x="4573488" y="632960"/>
                </a:lnTo>
                <a:lnTo>
                  <a:pt x="4244304" y="529328"/>
                </a:lnTo>
                <a:lnTo>
                  <a:pt x="4000464" y="779264"/>
                </a:lnTo>
                <a:lnTo>
                  <a:pt x="3610320" y="620768"/>
                </a:lnTo>
                <a:lnTo>
                  <a:pt x="3329904" y="523232"/>
                </a:lnTo>
                <a:lnTo>
                  <a:pt x="2958048" y="669536"/>
                </a:lnTo>
                <a:lnTo>
                  <a:pt x="2433792" y="462272"/>
                </a:lnTo>
                <a:lnTo>
                  <a:pt x="1909536" y="754880"/>
                </a:lnTo>
                <a:lnTo>
                  <a:pt x="1446240" y="492752"/>
                </a:lnTo>
                <a:lnTo>
                  <a:pt x="1007328" y="785360"/>
                </a:lnTo>
                <a:cubicBezTo>
                  <a:pt x="985237" y="763269"/>
                  <a:pt x="1031195" y="808430"/>
                  <a:pt x="982944" y="767072"/>
                </a:cubicBezTo>
                <a:cubicBezTo>
                  <a:pt x="974217" y="759591"/>
                  <a:pt x="968258" y="748859"/>
                  <a:pt x="958560" y="742688"/>
                </a:cubicBezTo>
                <a:cubicBezTo>
                  <a:pt x="945504" y="734380"/>
                  <a:pt x="929255" y="732198"/>
                  <a:pt x="915888" y="724400"/>
                </a:cubicBezTo>
                <a:cubicBezTo>
                  <a:pt x="904649" y="717844"/>
                  <a:pt x="895568" y="708144"/>
                  <a:pt x="885408" y="700016"/>
                </a:cubicBezTo>
                <a:cubicBezTo>
                  <a:pt x="867120" y="693920"/>
                  <a:pt x="845857" y="693438"/>
                  <a:pt x="830544" y="681728"/>
                </a:cubicBezTo>
                <a:cubicBezTo>
                  <a:pt x="815313" y="670081"/>
                  <a:pt x="772172" y="608209"/>
                  <a:pt x="757392" y="584192"/>
                </a:cubicBezTo>
                <a:cubicBezTo>
                  <a:pt x="748806" y="570240"/>
                  <a:pt x="742696" y="554731"/>
                  <a:pt x="733008" y="541520"/>
                </a:cubicBezTo>
                <a:cubicBezTo>
                  <a:pt x="676485" y="464443"/>
                  <a:pt x="706173" y="520291"/>
                  <a:pt x="647664" y="450080"/>
                </a:cubicBezTo>
                <a:cubicBezTo>
                  <a:pt x="640079" y="440978"/>
                  <a:pt x="636263" y="429242"/>
                  <a:pt x="629376" y="419600"/>
                </a:cubicBezTo>
                <a:cubicBezTo>
                  <a:pt x="615910" y="400747"/>
                  <a:pt x="600928" y="383024"/>
                  <a:pt x="586704" y="364736"/>
                </a:cubicBezTo>
                <a:close/>
                <a:moveTo>
                  <a:pt x="0" y="0"/>
                </a:moveTo>
                <a:lnTo>
                  <a:pt x="5184576" y="0"/>
                </a:lnTo>
                <a:lnTo>
                  <a:pt x="5184576" y="3384376"/>
                </a:lnTo>
                <a:lnTo>
                  <a:pt x="0" y="338437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NORSOK I-106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A71354-32EF-D4C6-7F35-71C023BDF818}"/>
              </a:ext>
            </a:extLst>
          </p:cNvPr>
          <p:cNvSpPr/>
          <p:nvPr/>
        </p:nvSpPr>
        <p:spPr>
          <a:xfrm rot="16200000">
            <a:off x="3699769" y="3599717"/>
            <a:ext cx="936104" cy="2304256"/>
          </a:xfrm>
          <a:prstGeom prst="ellipse">
            <a:avLst/>
          </a:prstGeom>
          <a:noFill/>
          <a:ln w="196850" cmpd="sng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F7F99-8C7A-7D92-B960-8B46B4234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3" b="98523" l="1899" r="98523">
                        <a14:foregroundMark x1="86709" y1="5696" x2="86709" y2="5696"/>
                        <a14:foregroundMark x1="85654" y1="2743" x2="85654" y2="2743"/>
                        <a14:foregroundMark x1="94515" y1="14979" x2="94515" y2="14979"/>
                        <a14:foregroundMark x1="99156" y1="15401" x2="99156" y2="15401"/>
                        <a14:foregroundMark x1="13924" y1="90295" x2="13924" y2="90295"/>
                        <a14:foregroundMark x1="6540" y1="95359" x2="6540" y2="95359"/>
                        <a14:foregroundMark x1="1899" y1="98523" x2="1899" y2="98523"/>
                        <a14:backgroundMark x1="1055" y1="99578" x2="1055" y2="99578"/>
                        <a14:backgroundMark x1="3376" y1="99789" x2="3376" y2="99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248128" y="2929891"/>
            <a:ext cx="1825377" cy="1825377"/>
          </a:xfrm>
          <a:prstGeom prst="rect">
            <a:avLst/>
          </a:prstGeom>
        </p:spPr>
      </p:pic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0D0ABE39-1246-D88E-EF88-08337D573113}"/>
              </a:ext>
            </a:extLst>
          </p:cNvPr>
          <p:cNvSpPr/>
          <p:nvPr/>
        </p:nvSpPr>
        <p:spPr>
          <a:xfrm>
            <a:off x="7199314" y="2816932"/>
            <a:ext cx="732890" cy="249264"/>
          </a:xfrm>
          <a:prstGeom prst="flowChartProcess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508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05208 4.8148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UK OGA (Now NSTA) Guidelines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43D6BF7-FC47-2A47-69AE-7AE80AA58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5" t="26896" r="40950" b="41889"/>
          <a:stretch/>
        </p:blipFill>
        <p:spPr>
          <a:xfrm>
            <a:off x="1463569" y="1379180"/>
            <a:ext cx="4848455" cy="5362188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0B64858E-4C9D-347B-A3F0-340B8A642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7" t="75953" r="30786" b="17018"/>
          <a:stretch/>
        </p:blipFill>
        <p:spPr>
          <a:xfrm>
            <a:off x="705538" y="4725143"/>
            <a:ext cx="10791062" cy="16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0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87EF4D7-C230-AC7B-2474-C8FEE19EE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36482" r="13086" b="14854"/>
          <a:stretch/>
        </p:blipFill>
        <p:spPr>
          <a:xfrm>
            <a:off x="1811524" y="2096852"/>
            <a:ext cx="8748972" cy="3240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B76FA-24FC-A4E4-E038-8D8FC0685502}"/>
              </a:ext>
            </a:extLst>
          </p:cNvPr>
          <p:cNvSpPr/>
          <p:nvPr/>
        </p:nvSpPr>
        <p:spPr>
          <a:xfrm>
            <a:off x="1451484" y="-207404"/>
            <a:ext cx="9325036" cy="198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F067D-B699-2675-7866-C49C34017978}"/>
              </a:ext>
            </a:extLst>
          </p:cNvPr>
          <p:cNvSpPr/>
          <p:nvPr/>
        </p:nvSpPr>
        <p:spPr>
          <a:xfrm>
            <a:off x="1451484" y="5692819"/>
            <a:ext cx="9325036" cy="1692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NSFMW 2009 Paper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0D5A6D-2722-8EB6-92D0-37EAB247D6A2}"/>
              </a:ext>
            </a:extLst>
          </p:cNvPr>
          <p:cNvSpPr/>
          <p:nvPr/>
        </p:nvSpPr>
        <p:spPr>
          <a:xfrm>
            <a:off x="490482" y="1304764"/>
            <a:ext cx="11211036" cy="4860540"/>
          </a:xfrm>
          <a:custGeom>
            <a:avLst/>
            <a:gdLst>
              <a:gd name="connsiteX0" fmla="*/ 586704 w 5184576"/>
              <a:gd name="connsiteY0" fmla="*/ 364736 h 3384376"/>
              <a:gd name="connsiteX1" fmla="*/ 342864 w 5184576"/>
              <a:gd name="connsiteY1" fmla="*/ 846320 h 3384376"/>
              <a:gd name="connsiteX2" fmla="*/ 781776 w 5184576"/>
              <a:gd name="connsiteY2" fmla="*/ 1181600 h 3384376"/>
              <a:gd name="connsiteX3" fmla="*/ 403824 w 5184576"/>
              <a:gd name="connsiteY3" fmla="*/ 1541264 h 3384376"/>
              <a:gd name="connsiteX4" fmla="*/ 726912 w 5184576"/>
              <a:gd name="connsiteY4" fmla="*/ 1858256 h 3384376"/>
              <a:gd name="connsiteX5" fmla="*/ 373344 w 5184576"/>
              <a:gd name="connsiteY5" fmla="*/ 2333744 h 3384376"/>
              <a:gd name="connsiteX6" fmla="*/ 592800 w 5184576"/>
              <a:gd name="connsiteY6" fmla="*/ 2906768 h 3384376"/>
              <a:gd name="connsiteX7" fmla="*/ 1159728 w 5184576"/>
              <a:gd name="connsiteY7" fmla="*/ 2669024 h 3384376"/>
              <a:gd name="connsiteX8" fmla="*/ 1744944 w 5184576"/>
              <a:gd name="connsiteY8" fmla="*/ 3004304 h 3384376"/>
              <a:gd name="connsiteX9" fmla="*/ 2037552 w 5184576"/>
              <a:gd name="connsiteY9" fmla="*/ 2790944 h 3384376"/>
              <a:gd name="connsiteX10" fmla="*/ 2445984 w 5184576"/>
              <a:gd name="connsiteY10" fmla="*/ 2918960 h 3384376"/>
              <a:gd name="connsiteX11" fmla="*/ 2769072 w 5184576"/>
              <a:gd name="connsiteY11" fmla="*/ 2717792 h 3384376"/>
              <a:gd name="connsiteX12" fmla="*/ 3500592 w 5184576"/>
              <a:gd name="connsiteY12" fmla="*/ 2864096 h 3384376"/>
              <a:gd name="connsiteX13" fmla="*/ 3927312 w 5184576"/>
              <a:gd name="connsiteY13" fmla="*/ 2632448 h 3384376"/>
              <a:gd name="connsiteX14" fmla="*/ 4329648 w 5184576"/>
              <a:gd name="connsiteY14" fmla="*/ 2809232 h 3384376"/>
              <a:gd name="connsiteX15" fmla="*/ 4658832 w 5184576"/>
              <a:gd name="connsiteY15" fmla="*/ 2772656 h 3384376"/>
              <a:gd name="connsiteX16" fmla="*/ 4762464 w 5184576"/>
              <a:gd name="connsiteY16" fmla="*/ 2309360 h 3384376"/>
              <a:gd name="connsiteX17" fmla="*/ 4579584 w 5184576"/>
              <a:gd name="connsiteY17" fmla="*/ 2059424 h 3384376"/>
              <a:gd name="connsiteX18" fmla="*/ 4841712 w 5184576"/>
              <a:gd name="connsiteY18" fmla="*/ 1596128 h 3384376"/>
              <a:gd name="connsiteX19" fmla="*/ 4603968 w 5184576"/>
              <a:gd name="connsiteY19" fmla="*/ 1346192 h 3384376"/>
              <a:gd name="connsiteX20" fmla="*/ 4744176 w 5184576"/>
              <a:gd name="connsiteY20" fmla="*/ 1047488 h 3384376"/>
              <a:gd name="connsiteX21" fmla="*/ 4573488 w 5184576"/>
              <a:gd name="connsiteY21" fmla="*/ 632960 h 3384376"/>
              <a:gd name="connsiteX22" fmla="*/ 4244304 w 5184576"/>
              <a:gd name="connsiteY22" fmla="*/ 529328 h 3384376"/>
              <a:gd name="connsiteX23" fmla="*/ 4000464 w 5184576"/>
              <a:gd name="connsiteY23" fmla="*/ 779264 h 3384376"/>
              <a:gd name="connsiteX24" fmla="*/ 3610320 w 5184576"/>
              <a:gd name="connsiteY24" fmla="*/ 620768 h 3384376"/>
              <a:gd name="connsiteX25" fmla="*/ 3329904 w 5184576"/>
              <a:gd name="connsiteY25" fmla="*/ 523232 h 3384376"/>
              <a:gd name="connsiteX26" fmla="*/ 2958048 w 5184576"/>
              <a:gd name="connsiteY26" fmla="*/ 669536 h 3384376"/>
              <a:gd name="connsiteX27" fmla="*/ 2433792 w 5184576"/>
              <a:gd name="connsiteY27" fmla="*/ 462272 h 3384376"/>
              <a:gd name="connsiteX28" fmla="*/ 1909536 w 5184576"/>
              <a:gd name="connsiteY28" fmla="*/ 754880 h 3384376"/>
              <a:gd name="connsiteX29" fmla="*/ 1446240 w 5184576"/>
              <a:gd name="connsiteY29" fmla="*/ 492752 h 3384376"/>
              <a:gd name="connsiteX30" fmla="*/ 1007328 w 5184576"/>
              <a:gd name="connsiteY30" fmla="*/ 785360 h 3384376"/>
              <a:gd name="connsiteX31" fmla="*/ 982944 w 5184576"/>
              <a:gd name="connsiteY31" fmla="*/ 767072 h 3384376"/>
              <a:gd name="connsiteX32" fmla="*/ 958560 w 5184576"/>
              <a:gd name="connsiteY32" fmla="*/ 742688 h 3384376"/>
              <a:gd name="connsiteX33" fmla="*/ 915888 w 5184576"/>
              <a:gd name="connsiteY33" fmla="*/ 724400 h 3384376"/>
              <a:gd name="connsiteX34" fmla="*/ 885408 w 5184576"/>
              <a:gd name="connsiteY34" fmla="*/ 700016 h 3384376"/>
              <a:gd name="connsiteX35" fmla="*/ 830544 w 5184576"/>
              <a:gd name="connsiteY35" fmla="*/ 681728 h 3384376"/>
              <a:gd name="connsiteX36" fmla="*/ 757392 w 5184576"/>
              <a:gd name="connsiteY36" fmla="*/ 584192 h 3384376"/>
              <a:gd name="connsiteX37" fmla="*/ 733008 w 5184576"/>
              <a:gd name="connsiteY37" fmla="*/ 541520 h 3384376"/>
              <a:gd name="connsiteX38" fmla="*/ 647664 w 5184576"/>
              <a:gd name="connsiteY38" fmla="*/ 450080 h 3384376"/>
              <a:gd name="connsiteX39" fmla="*/ 629376 w 5184576"/>
              <a:gd name="connsiteY39" fmla="*/ 419600 h 3384376"/>
              <a:gd name="connsiteX40" fmla="*/ 586704 w 5184576"/>
              <a:gd name="connsiteY40" fmla="*/ 364736 h 3384376"/>
              <a:gd name="connsiteX41" fmla="*/ 0 w 5184576"/>
              <a:gd name="connsiteY41" fmla="*/ 0 h 3384376"/>
              <a:gd name="connsiteX42" fmla="*/ 5184576 w 5184576"/>
              <a:gd name="connsiteY42" fmla="*/ 0 h 3384376"/>
              <a:gd name="connsiteX43" fmla="*/ 5184576 w 5184576"/>
              <a:gd name="connsiteY43" fmla="*/ 3384376 h 3384376"/>
              <a:gd name="connsiteX44" fmla="*/ 0 w 5184576"/>
              <a:gd name="connsiteY44" fmla="*/ 3384376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84576" h="3384376">
                <a:moveTo>
                  <a:pt x="586704" y="364736"/>
                </a:moveTo>
                <a:lnTo>
                  <a:pt x="342864" y="846320"/>
                </a:lnTo>
                <a:lnTo>
                  <a:pt x="781776" y="1181600"/>
                </a:lnTo>
                <a:lnTo>
                  <a:pt x="403824" y="1541264"/>
                </a:lnTo>
                <a:lnTo>
                  <a:pt x="726912" y="1858256"/>
                </a:lnTo>
                <a:lnTo>
                  <a:pt x="373344" y="2333744"/>
                </a:lnTo>
                <a:lnTo>
                  <a:pt x="592800" y="2906768"/>
                </a:lnTo>
                <a:lnTo>
                  <a:pt x="1159728" y="2669024"/>
                </a:lnTo>
                <a:lnTo>
                  <a:pt x="1744944" y="3004304"/>
                </a:lnTo>
                <a:lnTo>
                  <a:pt x="2037552" y="2790944"/>
                </a:lnTo>
                <a:lnTo>
                  <a:pt x="2445984" y="2918960"/>
                </a:lnTo>
                <a:lnTo>
                  <a:pt x="2769072" y="2717792"/>
                </a:lnTo>
                <a:lnTo>
                  <a:pt x="3500592" y="2864096"/>
                </a:lnTo>
                <a:lnTo>
                  <a:pt x="3927312" y="2632448"/>
                </a:lnTo>
                <a:lnTo>
                  <a:pt x="4329648" y="2809232"/>
                </a:lnTo>
                <a:lnTo>
                  <a:pt x="4658832" y="2772656"/>
                </a:lnTo>
                <a:lnTo>
                  <a:pt x="4762464" y="2309360"/>
                </a:lnTo>
                <a:lnTo>
                  <a:pt x="4579584" y="2059424"/>
                </a:lnTo>
                <a:lnTo>
                  <a:pt x="4841712" y="1596128"/>
                </a:lnTo>
                <a:lnTo>
                  <a:pt x="4603968" y="1346192"/>
                </a:lnTo>
                <a:lnTo>
                  <a:pt x="4744176" y="1047488"/>
                </a:lnTo>
                <a:lnTo>
                  <a:pt x="4573488" y="632960"/>
                </a:lnTo>
                <a:lnTo>
                  <a:pt x="4244304" y="529328"/>
                </a:lnTo>
                <a:lnTo>
                  <a:pt x="4000464" y="779264"/>
                </a:lnTo>
                <a:lnTo>
                  <a:pt x="3610320" y="620768"/>
                </a:lnTo>
                <a:lnTo>
                  <a:pt x="3329904" y="523232"/>
                </a:lnTo>
                <a:lnTo>
                  <a:pt x="2958048" y="669536"/>
                </a:lnTo>
                <a:lnTo>
                  <a:pt x="2433792" y="462272"/>
                </a:lnTo>
                <a:lnTo>
                  <a:pt x="1909536" y="754880"/>
                </a:lnTo>
                <a:lnTo>
                  <a:pt x="1446240" y="492752"/>
                </a:lnTo>
                <a:lnTo>
                  <a:pt x="1007328" y="785360"/>
                </a:lnTo>
                <a:cubicBezTo>
                  <a:pt x="985237" y="763269"/>
                  <a:pt x="1031195" y="808430"/>
                  <a:pt x="982944" y="767072"/>
                </a:cubicBezTo>
                <a:cubicBezTo>
                  <a:pt x="974217" y="759591"/>
                  <a:pt x="968258" y="748859"/>
                  <a:pt x="958560" y="742688"/>
                </a:cubicBezTo>
                <a:cubicBezTo>
                  <a:pt x="945504" y="734380"/>
                  <a:pt x="929255" y="732198"/>
                  <a:pt x="915888" y="724400"/>
                </a:cubicBezTo>
                <a:cubicBezTo>
                  <a:pt x="904649" y="717844"/>
                  <a:pt x="895568" y="708144"/>
                  <a:pt x="885408" y="700016"/>
                </a:cubicBezTo>
                <a:cubicBezTo>
                  <a:pt x="867120" y="693920"/>
                  <a:pt x="845857" y="693438"/>
                  <a:pt x="830544" y="681728"/>
                </a:cubicBezTo>
                <a:cubicBezTo>
                  <a:pt x="815313" y="670081"/>
                  <a:pt x="772172" y="608209"/>
                  <a:pt x="757392" y="584192"/>
                </a:cubicBezTo>
                <a:cubicBezTo>
                  <a:pt x="748806" y="570240"/>
                  <a:pt x="742696" y="554731"/>
                  <a:pt x="733008" y="541520"/>
                </a:cubicBezTo>
                <a:cubicBezTo>
                  <a:pt x="676485" y="464443"/>
                  <a:pt x="706173" y="520291"/>
                  <a:pt x="647664" y="450080"/>
                </a:cubicBezTo>
                <a:cubicBezTo>
                  <a:pt x="640079" y="440978"/>
                  <a:pt x="636263" y="429242"/>
                  <a:pt x="629376" y="419600"/>
                </a:cubicBezTo>
                <a:cubicBezTo>
                  <a:pt x="615910" y="400747"/>
                  <a:pt x="600928" y="383024"/>
                  <a:pt x="586704" y="364736"/>
                </a:cubicBezTo>
                <a:close/>
                <a:moveTo>
                  <a:pt x="0" y="0"/>
                </a:moveTo>
                <a:lnTo>
                  <a:pt x="5184576" y="0"/>
                </a:lnTo>
                <a:lnTo>
                  <a:pt x="5184576" y="3384376"/>
                </a:lnTo>
                <a:lnTo>
                  <a:pt x="0" y="338437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4E953-17A9-B5D3-9596-DCEBB84BAE05}"/>
                  </a:ext>
                </a:extLst>
              </p:cNvPr>
              <p:cNvSpPr txBox="1"/>
              <p:nvPr/>
            </p:nvSpPr>
            <p:spPr>
              <a:xfrm>
                <a:off x="7068108" y="4160426"/>
                <a:ext cx="1937838" cy="1017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64E953-17A9-B5D3-9596-DCEBB84BA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108" y="4160426"/>
                <a:ext cx="1937838" cy="1017330"/>
              </a:xfrm>
              <a:prstGeom prst="rect">
                <a:avLst/>
              </a:prstGeom>
              <a:blipFill>
                <a:blip r:embed="rId3"/>
                <a:stretch>
                  <a:fillRect b="-5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E5D2DBE-CC12-6C0B-0498-154417C9D9D5}"/>
              </a:ext>
            </a:extLst>
          </p:cNvPr>
          <p:cNvSpPr txBox="1"/>
          <p:nvPr/>
        </p:nvSpPr>
        <p:spPr>
          <a:xfrm>
            <a:off x="1559496" y="5628779"/>
            <a:ext cx="9579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Only applies when U is expressed at the 95% confidence level !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80E1A679-F433-5122-09B3-762C58325752}"/>
              </a:ext>
            </a:extLst>
          </p:cNvPr>
          <p:cNvSpPr/>
          <p:nvPr/>
        </p:nvSpPr>
        <p:spPr>
          <a:xfrm>
            <a:off x="-52340" y="1977191"/>
            <a:ext cx="12365064" cy="197695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Cost Benefit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7" name="Plaque 1428">
            <a:extLst>
              <a:ext uri="{FF2B5EF4-FFF2-40B4-BE49-F238E27FC236}">
                <a16:creationId xmlns:a16="http://schemas.microsoft.com/office/drawing/2014/main" id="{F6DFE632-5B01-16D7-55C0-3C689D4FC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593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706C9D-E190-BEDA-A579-5E174BB9B7E5}"/>
              </a:ext>
            </a:extLst>
          </p:cNvPr>
          <p:cNvGrpSpPr/>
          <p:nvPr/>
        </p:nvGrpSpPr>
        <p:grpSpPr>
          <a:xfrm>
            <a:off x="7364801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93AD1D-37A1-E62B-522D-F9527DC21019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chemeClr val="accent2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F3EABB-DD18-3445-B35F-C517A7A32DAA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B18323-E2DD-3590-5C9A-55C6AE4E41D3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E999D3-EF05-1587-3246-248BBAD9C06B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E49859-3C89-E966-BB80-B9E54C50D84C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4FF053-1B92-41CE-8CBD-D25FBF6FFE36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CA8214-D3FB-BE45-CC9F-121802977E01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C431FE-5E50-4021-B49E-12C3864FCB2C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154B51-2D2B-6CF0-E04E-997C4EFBA4CF}"/>
                </a:ext>
              </a:extLst>
            </p:cNvPr>
            <p:cNvSpPr txBox="1"/>
            <p:nvPr/>
          </p:nvSpPr>
          <p:spPr>
            <a:xfrm>
              <a:off x="2615733" y="1469791"/>
              <a:ext cx="1025942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F512B4-0DB4-287C-F214-40251091508A}"/>
              </a:ext>
            </a:extLst>
          </p:cNvPr>
          <p:cNvGrpSpPr/>
          <p:nvPr/>
        </p:nvGrpSpPr>
        <p:grpSpPr>
          <a:xfrm rot="2100000">
            <a:off x="8265575" y="4397214"/>
            <a:ext cx="223262" cy="1777697"/>
            <a:chOff x="2278514" y="2123855"/>
            <a:chExt cx="223256" cy="177769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D8A89A-34E9-51E0-2ACD-3E772069969A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B26B3631-0099-C516-670E-167A270A2899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162D05C-90EF-2EC5-498B-95BA317FCA3D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9EC22B-79A6-E4E2-0E12-DB7B970F4655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2F2951C-F841-805D-DC25-BAABF99A946E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EF8D52A-57C9-D172-DDC9-19DFF3737B64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Plaque 1428">
            <a:extLst>
              <a:ext uri="{FF2B5EF4-FFF2-40B4-BE49-F238E27FC236}">
                <a16:creationId xmlns:a16="http://schemas.microsoft.com/office/drawing/2014/main" id="{B3871E67-AFFA-EA58-388F-79B4CFDC6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957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8E5190-3C4F-5420-A1AD-DE6D75762FAB}"/>
              </a:ext>
            </a:extLst>
          </p:cNvPr>
          <p:cNvGrpSpPr/>
          <p:nvPr/>
        </p:nvGrpSpPr>
        <p:grpSpPr>
          <a:xfrm>
            <a:off x="2750165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59B103-2157-1C7D-7E5A-11C7521E5202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rgbClr val="00B3B3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086A1D7-90D9-D6DC-35C7-C19C599F3C75}"/>
                </a:ext>
              </a:extLst>
            </p:cNvPr>
            <p:cNvCxnSpPr>
              <a:stCxn id="32" idx="2"/>
              <a:endCxn id="32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6D9B723-4C80-E9EC-8B18-004200BA5A40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027625-5111-6749-7217-E4E7209C1177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CA6223-FC17-B470-4F69-BC913627A4F0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41DCC3-BC2F-AB5F-5719-0F572E54564D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248AAF-9FE4-DAF6-CF2D-04337229C9E0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DC0C93-1C45-73C2-B7E3-2757BC3606CB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rgbClr val="00B3B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F299E5-C1B3-B44F-4409-CF78D3B0411E}"/>
                </a:ext>
              </a:extLst>
            </p:cNvPr>
            <p:cNvSpPr txBox="1"/>
            <p:nvPr/>
          </p:nvSpPr>
          <p:spPr>
            <a:xfrm>
              <a:off x="2510223" y="1455722"/>
              <a:ext cx="1245204" cy="461665"/>
            </a:xfrm>
            <a:prstGeom prst="rect">
              <a:avLst/>
            </a:prstGeom>
            <a:solidFill>
              <a:srgbClr val="00B3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±0.25%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B15ACF-AB39-2744-0C62-B9A527B2F3E1}"/>
              </a:ext>
            </a:extLst>
          </p:cNvPr>
          <p:cNvGrpSpPr/>
          <p:nvPr/>
        </p:nvGrpSpPr>
        <p:grpSpPr>
          <a:xfrm rot="2100000">
            <a:off x="3650939" y="4397214"/>
            <a:ext cx="223262" cy="1777697"/>
            <a:chOff x="2278514" y="2123855"/>
            <a:chExt cx="223256" cy="17776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25C08FC-66B1-ABFC-6B91-55E8C9D49158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BA26E9EF-3E22-0FEE-C705-4E74A1F00B6D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257ADE2-68FD-D7C7-4B62-0096935E8938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167789B-A6F2-D710-BFAE-89306A52DDCB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4CE9FF48-FCF0-B56C-7D6A-6CB2742ADF9C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D27081E-40AC-2581-05A0-4C70F5AB0232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4F13CF7-1DFD-4F26-0FC3-E1742BA74485}"/>
              </a:ext>
            </a:extLst>
          </p:cNvPr>
          <p:cNvSpPr/>
          <p:nvPr/>
        </p:nvSpPr>
        <p:spPr>
          <a:xfrm>
            <a:off x="5083739" y="1977191"/>
            <a:ext cx="2024522" cy="20170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2AB8FF-00F8-481C-CC9C-4EEAE8A26B4D}"/>
              </a:ext>
            </a:extLst>
          </p:cNvPr>
          <p:cNvSpPr/>
          <p:nvPr/>
        </p:nvSpPr>
        <p:spPr>
          <a:xfrm>
            <a:off x="7422782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FD7CB4-DBFD-4620-4B11-A9191C5AEDB0}"/>
              </a:ext>
            </a:extLst>
          </p:cNvPr>
          <p:cNvSpPr/>
          <p:nvPr/>
        </p:nvSpPr>
        <p:spPr>
          <a:xfrm>
            <a:off x="4374576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35AD2A-85DB-AD8F-ECBF-1C9AC3DC5B56}"/>
              </a:ext>
            </a:extLst>
          </p:cNvPr>
          <p:cNvSpPr txBox="1"/>
          <p:nvPr/>
        </p:nvSpPr>
        <p:spPr>
          <a:xfrm>
            <a:off x="7465690" y="6357842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$250,000</a:t>
            </a:r>
            <a:endParaRPr lang="en-GB" sz="28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97547-E664-815A-8382-E07E0063879D}"/>
              </a:ext>
            </a:extLst>
          </p:cNvPr>
          <p:cNvSpPr txBox="1"/>
          <p:nvPr/>
        </p:nvSpPr>
        <p:spPr>
          <a:xfrm>
            <a:off x="2768936" y="6357842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$1,000,000</a:t>
            </a:r>
            <a:endParaRPr lang="en-GB" sz="28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E511F-6FB7-F7D3-7879-022A64F3DB3E}"/>
              </a:ext>
            </a:extLst>
          </p:cNvPr>
          <p:cNvSpPr txBox="1"/>
          <p:nvPr/>
        </p:nvSpPr>
        <p:spPr>
          <a:xfrm>
            <a:off x="9219604" y="2508643"/>
            <a:ext cx="1681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1,000 t/d</a:t>
            </a:r>
          </a:p>
          <a:p>
            <a:r>
              <a:rPr lang="en-US" sz="2800" b="1" dirty="0"/>
              <a:t>$750/t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01A410-E387-8D0F-0B01-8E9111C8E625}"/>
              </a:ext>
            </a:extLst>
          </p:cNvPr>
          <p:cNvCxnSpPr/>
          <p:nvPr/>
        </p:nvCxnSpPr>
        <p:spPr>
          <a:xfrm>
            <a:off x="11036104" y="2985696"/>
            <a:ext cx="84406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F98E67-4FEB-750D-C634-DE1D1C44D20F}"/>
              </a:ext>
            </a:extLst>
          </p:cNvPr>
          <p:cNvSpPr txBox="1"/>
          <p:nvPr/>
        </p:nvSpPr>
        <p:spPr>
          <a:xfrm>
            <a:off x="9285419" y="984206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3B1BD-04F7-F958-BE33-A937D4318591}"/>
              </a:ext>
            </a:extLst>
          </p:cNvPr>
          <p:cNvSpPr txBox="1"/>
          <p:nvPr/>
        </p:nvSpPr>
        <p:spPr>
          <a:xfrm>
            <a:off x="9770665" y="5056254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$2.8m </a:t>
            </a:r>
            <a:r>
              <a:rPr lang="en-US" sz="2800" b="1" dirty="0">
                <a:solidFill>
                  <a:srgbClr val="0070C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20383-18B0-4038-34CF-802153E6A897}"/>
              </a:ext>
            </a:extLst>
          </p:cNvPr>
          <p:cNvSpPr txBox="1"/>
          <p:nvPr/>
        </p:nvSpPr>
        <p:spPr>
          <a:xfrm>
            <a:off x="835651" y="5056254"/>
            <a:ext cx="184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$0.70m </a:t>
            </a:r>
            <a:r>
              <a:rPr lang="en-US" sz="2800" b="1" dirty="0">
                <a:solidFill>
                  <a:srgbClr val="0070C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F0380-0605-AFFF-216E-351F04DFF66A}"/>
              </a:ext>
            </a:extLst>
          </p:cNvPr>
          <p:cNvSpPr txBox="1"/>
          <p:nvPr/>
        </p:nvSpPr>
        <p:spPr>
          <a:xfrm>
            <a:off x="9262246" y="40225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$1,370m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AB7DC7-E030-F164-86BD-7BC20161533F}"/>
              </a:ext>
            </a:extLst>
          </p:cNvPr>
          <p:cNvSpPr txBox="1"/>
          <p:nvPr/>
        </p:nvSpPr>
        <p:spPr>
          <a:xfrm>
            <a:off x="5345016" y="5056254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800" b="1" dirty="0"/>
              <a:t>$2.1m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8954B70-601C-C2D1-E417-CB9A1DA88349}"/>
              </a:ext>
            </a:extLst>
          </p:cNvPr>
          <p:cNvSpPr txBox="1"/>
          <p:nvPr/>
        </p:nvSpPr>
        <p:spPr>
          <a:xfrm>
            <a:off x="5162891" y="6357842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800" b="1" dirty="0"/>
              <a:t>$0.75m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BFA3A21-6163-3874-A83D-332A14A0CD73}"/>
              </a:ext>
            </a:extLst>
          </p:cNvPr>
          <p:cNvSpPr/>
          <p:nvPr/>
        </p:nvSpPr>
        <p:spPr>
          <a:xfrm>
            <a:off x="2550019" y="3931701"/>
            <a:ext cx="2485952" cy="2926299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139700">
              <a:srgbClr val="FFA62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1D2281-AFCD-F276-0B4F-9FE6816E0B9F}"/>
              </a:ext>
            </a:extLst>
          </p:cNvPr>
          <p:cNvSpPr/>
          <p:nvPr/>
        </p:nvSpPr>
        <p:spPr>
          <a:xfrm>
            <a:off x="2262293" y="5764104"/>
            <a:ext cx="8195733" cy="25738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0BD8E-BA0A-A92F-B167-835469D93655}"/>
              </a:ext>
            </a:extLst>
          </p:cNvPr>
          <p:cNvSpPr/>
          <p:nvPr/>
        </p:nvSpPr>
        <p:spPr>
          <a:xfrm>
            <a:off x="2547652" y="5391573"/>
            <a:ext cx="1713653" cy="32512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Uncertainty</a:t>
            </a:r>
            <a:endParaRPr lang="en-GB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F7B62-5EB6-84BA-7794-5D06B9336B4A}"/>
              </a:ext>
            </a:extLst>
          </p:cNvPr>
          <p:cNvSpPr/>
          <p:nvPr/>
        </p:nvSpPr>
        <p:spPr>
          <a:xfrm>
            <a:off x="2692398" y="5025811"/>
            <a:ext cx="1428045" cy="365761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2ECBB-FA2C-D8DC-B2F3-7CB0289A6F09}"/>
              </a:ext>
            </a:extLst>
          </p:cNvPr>
          <p:cNvSpPr/>
          <p:nvPr/>
        </p:nvSpPr>
        <p:spPr>
          <a:xfrm>
            <a:off x="2838025" y="2993814"/>
            <a:ext cx="144000" cy="201168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A63BF7-3228-F5FC-562E-1B74AD0AD2E1}"/>
              </a:ext>
            </a:extLst>
          </p:cNvPr>
          <p:cNvSpPr/>
          <p:nvPr/>
        </p:nvSpPr>
        <p:spPr>
          <a:xfrm>
            <a:off x="3085252" y="2993814"/>
            <a:ext cx="144000" cy="201168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CCD1DD-CD39-8FC2-203E-ADF64A63133E}"/>
              </a:ext>
            </a:extLst>
          </p:cNvPr>
          <p:cNvSpPr/>
          <p:nvPr/>
        </p:nvSpPr>
        <p:spPr>
          <a:xfrm>
            <a:off x="3579706" y="2993814"/>
            <a:ext cx="144000" cy="201168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D99499-777E-DAA8-58ED-C8D350B4D78A}"/>
              </a:ext>
            </a:extLst>
          </p:cNvPr>
          <p:cNvSpPr/>
          <p:nvPr/>
        </p:nvSpPr>
        <p:spPr>
          <a:xfrm>
            <a:off x="3826932" y="2993814"/>
            <a:ext cx="144000" cy="201168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0161B0-D9A1-DF64-1EAE-64DFD9743651}"/>
              </a:ext>
            </a:extLst>
          </p:cNvPr>
          <p:cNvSpPr/>
          <p:nvPr/>
        </p:nvSpPr>
        <p:spPr>
          <a:xfrm>
            <a:off x="3332479" y="2993814"/>
            <a:ext cx="144000" cy="201168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52279B-E2E7-2B58-D37D-A0EEB6A3D0B4}"/>
              </a:ext>
            </a:extLst>
          </p:cNvPr>
          <p:cNvSpPr/>
          <p:nvPr/>
        </p:nvSpPr>
        <p:spPr>
          <a:xfrm flipV="1">
            <a:off x="2692398" y="2597576"/>
            <a:ext cx="1428045" cy="36576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7F3124-5E32-853A-00D4-C8DA995FC0D6}"/>
              </a:ext>
            </a:extLst>
          </p:cNvPr>
          <p:cNvSpPr/>
          <p:nvPr/>
        </p:nvSpPr>
        <p:spPr>
          <a:xfrm>
            <a:off x="2262293" y="1971035"/>
            <a:ext cx="8195733" cy="25738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EB2E4C-663C-88EC-7B83-BFFA53310915}"/>
              </a:ext>
            </a:extLst>
          </p:cNvPr>
          <p:cNvSpPr/>
          <p:nvPr/>
        </p:nvSpPr>
        <p:spPr>
          <a:xfrm>
            <a:off x="2547652" y="2272454"/>
            <a:ext cx="1713653" cy="325120"/>
          </a:xfrm>
          <a:prstGeom prst="rect">
            <a:avLst/>
          </a:prstGeom>
          <a:solidFill>
            <a:srgbClr val="418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Gaussian</a:t>
            </a:r>
            <a:endParaRPr lang="en-GB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A4E50B-12CD-1398-C691-C36231701C1D}"/>
              </a:ext>
            </a:extLst>
          </p:cNvPr>
          <p:cNvSpPr/>
          <p:nvPr/>
        </p:nvSpPr>
        <p:spPr>
          <a:xfrm>
            <a:off x="8715523" y="5025811"/>
            <a:ext cx="1428045" cy="365761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5D9711-1232-1BC4-E576-D6F64158EA25}"/>
              </a:ext>
            </a:extLst>
          </p:cNvPr>
          <p:cNvSpPr/>
          <p:nvPr/>
        </p:nvSpPr>
        <p:spPr>
          <a:xfrm>
            <a:off x="8861150" y="2993814"/>
            <a:ext cx="144000" cy="201168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BCE982-763F-16F0-0530-5B95E81FBD82}"/>
              </a:ext>
            </a:extLst>
          </p:cNvPr>
          <p:cNvSpPr/>
          <p:nvPr/>
        </p:nvSpPr>
        <p:spPr>
          <a:xfrm>
            <a:off x="9108377" y="2993814"/>
            <a:ext cx="144000" cy="201168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C7C502-FD13-9D6C-EBD3-D23535B8DD5F}"/>
              </a:ext>
            </a:extLst>
          </p:cNvPr>
          <p:cNvSpPr/>
          <p:nvPr/>
        </p:nvSpPr>
        <p:spPr>
          <a:xfrm>
            <a:off x="9602831" y="2993814"/>
            <a:ext cx="144000" cy="201168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07A835-600C-2DBB-D087-01AC28AD1DF1}"/>
              </a:ext>
            </a:extLst>
          </p:cNvPr>
          <p:cNvSpPr/>
          <p:nvPr/>
        </p:nvSpPr>
        <p:spPr>
          <a:xfrm>
            <a:off x="9850057" y="2993814"/>
            <a:ext cx="144000" cy="201168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E8C9B4-A6EB-C2C0-9EC0-9FE6F49BE3BA}"/>
              </a:ext>
            </a:extLst>
          </p:cNvPr>
          <p:cNvSpPr/>
          <p:nvPr/>
        </p:nvSpPr>
        <p:spPr>
          <a:xfrm>
            <a:off x="9355604" y="2993814"/>
            <a:ext cx="144000" cy="201168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u="sn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F88549-99E7-D9AD-5BDE-BF417BDF4672}"/>
              </a:ext>
            </a:extLst>
          </p:cNvPr>
          <p:cNvSpPr/>
          <p:nvPr/>
        </p:nvSpPr>
        <p:spPr>
          <a:xfrm flipV="1">
            <a:off x="8715523" y="2597576"/>
            <a:ext cx="1428045" cy="36576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D0135A-7520-3E86-39E9-62477AEBB509}"/>
              </a:ext>
            </a:extLst>
          </p:cNvPr>
          <p:cNvSpPr/>
          <p:nvPr/>
        </p:nvSpPr>
        <p:spPr>
          <a:xfrm>
            <a:off x="8570777" y="2272454"/>
            <a:ext cx="1713653" cy="32512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Utility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78C8D9-10D0-2A1E-BB89-D244E7A7B350}"/>
              </a:ext>
            </a:extLst>
          </p:cNvPr>
          <p:cNvSpPr/>
          <p:nvPr/>
        </p:nvSpPr>
        <p:spPr>
          <a:xfrm>
            <a:off x="8570777" y="5391573"/>
            <a:ext cx="1713653" cy="325120"/>
          </a:xfrm>
          <a:prstGeom prst="rect">
            <a:avLst/>
          </a:prstGeom>
          <a:solidFill>
            <a:srgbClr val="DF5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Loss Averse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C3BC54B5-81A6-4A4F-686F-968A7434A400}"/>
              </a:ext>
            </a:extLst>
          </p:cNvPr>
          <p:cNvSpPr/>
          <p:nvPr/>
        </p:nvSpPr>
        <p:spPr>
          <a:xfrm>
            <a:off x="2350346" y="731520"/>
            <a:ext cx="8019627" cy="1124374"/>
          </a:xfrm>
          <a:prstGeom prst="triangle">
            <a:avLst/>
          </a:prstGeom>
          <a:noFill/>
          <a:ln w="76200">
            <a:solidFill>
              <a:srgbClr val="7F7F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ACD6BCC-9024-0D37-E092-D4DC929272EC}"/>
                  </a:ext>
                </a:extLst>
              </p:cNvPr>
              <p:cNvSpPr txBox="1"/>
              <p:nvPr/>
            </p:nvSpPr>
            <p:spPr>
              <a:xfrm>
                <a:off x="5312267" y="1126060"/>
                <a:ext cx="178421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ACD6BCC-9024-0D37-E092-D4DC92927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267" y="1126060"/>
                <a:ext cx="1784211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3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2C889-064D-55C1-10AF-9B92F258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42" y="402073"/>
            <a:ext cx="9278916" cy="6053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22EC45-853E-0B52-CD43-4A57A00861FE}"/>
                  </a:ext>
                </a:extLst>
              </p:cNvPr>
              <p:cNvSpPr txBox="1"/>
              <p:nvPr/>
            </p:nvSpPr>
            <p:spPr>
              <a:xfrm>
                <a:off x="7032104" y="1232756"/>
                <a:ext cx="3082832" cy="7902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𝑝𝑑𝑓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GB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22EC45-853E-0B52-CD43-4A57A0086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1232756"/>
                <a:ext cx="3082832" cy="7902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2206676-41B7-72EA-7A04-A76ADFAD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7600" y="3109555"/>
            <a:ext cx="2901765" cy="342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888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B442E-30A9-88D5-9150-EC2B4E05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Dice">
                <a:extLst>
                  <a:ext uri="{FF2B5EF4-FFF2-40B4-BE49-F238E27FC236}">
                    <a16:creationId xmlns:a16="http://schemas.microsoft.com/office/drawing/2014/main" id="{8A2D5E24-81CE-D723-A437-1BEB8FCA7F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1384" y="764703"/>
              <a:ext cx="1149626" cy="126859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49626" cy="126859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99527" ay="1611527" az="82119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14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Dice">
                <a:extLst>
                  <a:ext uri="{FF2B5EF4-FFF2-40B4-BE49-F238E27FC236}">
                    <a16:creationId xmlns:a16="http://schemas.microsoft.com/office/drawing/2014/main" id="{8A2D5E24-81CE-D723-A437-1BEB8FCA7F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384" y="764703"/>
                <a:ext cx="1149626" cy="12685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2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0C730-757A-C63F-8BFF-E64AD079F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Dice">
                <a:extLst>
                  <a:ext uri="{FF2B5EF4-FFF2-40B4-BE49-F238E27FC236}">
                    <a16:creationId xmlns:a16="http://schemas.microsoft.com/office/drawing/2014/main" id="{8A2D5E24-81CE-D723-A437-1BEB8FCA7F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1384" y="764703"/>
              <a:ext cx="1149626" cy="126859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49626" cy="126859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99527" ay="1611527" az="82119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14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Dice">
                <a:extLst>
                  <a:ext uri="{FF2B5EF4-FFF2-40B4-BE49-F238E27FC236}">
                    <a16:creationId xmlns:a16="http://schemas.microsoft.com/office/drawing/2014/main" id="{8A2D5E24-81CE-D723-A437-1BEB8FCA7F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384" y="764703"/>
                <a:ext cx="1149626" cy="1268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Dice">
                <a:extLst>
                  <a:ext uri="{FF2B5EF4-FFF2-40B4-BE49-F238E27FC236}">
                    <a16:creationId xmlns:a16="http://schemas.microsoft.com/office/drawing/2014/main" id="{25CFF613-FEB0-B899-D612-8F169F2680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2480" y="2470490"/>
              <a:ext cx="1207432" cy="114386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07432" cy="114386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204089" ay="-741269" az="-96439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14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Dice">
                <a:extLst>
                  <a:ext uri="{FF2B5EF4-FFF2-40B4-BE49-F238E27FC236}">
                    <a16:creationId xmlns:a16="http://schemas.microsoft.com/office/drawing/2014/main" id="{25CFF613-FEB0-B899-D612-8F169F2680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480" y="2470490"/>
                <a:ext cx="1207432" cy="11438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82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AE42A7-0A15-6A10-F421-E80588901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DA831-10AE-7CC8-8C45-9961FFA4C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Dice">
                <a:extLst>
                  <a:ext uri="{FF2B5EF4-FFF2-40B4-BE49-F238E27FC236}">
                    <a16:creationId xmlns:a16="http://schemas.microsoft.com/office/drawing/2014/main" id="{8A2D5E24-81CE-D723-A437-1BEB8FCA7F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1384" y="764703"/>
              <a:ext cx="1149626" cy="126859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49626" cy="126859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99527" ay="1611527" az="82119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14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Dice">
                <a:extLst>
                  <a:ext uri="{FF2B5EF4-FFF2-40B4-BE49-F238E27FC236}">
                    <a16:creationId xmlns:a16="http://schemas.microsoft.com/office/drawing/2014/main" id="{8A2D5E24-81CE-D723-A437-1BEB8FCA7F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384" y="764703"/>
                <a:ext cx="1149626" cy="1268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Dice">
                <a:extLst>
                  <a:ext uri="{FF2B5EF4-FFF2-40B4-BE49-F238E27FC236}">
                    <a16:creationId xmlns:a16="http://schemas.microsoft.com/office/drawing/2014/main" id="{25CFF613-FEB0-B899-D612-8F169F2680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2480" y="2470490"/>
              <a:ext cx="1207432" cy="11438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207432" cy="114386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204089" ay="-741269" az="-96439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14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Dice">
                <a:extLst>
                  <a:ext uri="{FF2B5EF4-FFF2-40B4-BE49-F238E27FC236}">
                    <a16:creationId xmlns:a16="http://schemas.microsoft.com/office/drawing/2014/main" id="{25CFF613-FEB0-B899-D612-8F169F2680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480" y="2470490"/>
                <a:ext cx="1207432" cy="1143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Dice">
                <a:extLst>
                  <a:ext uri="{FF2B5EF4-FFF2-40B4-BE49-F238E27FC236}">
                    <a16:creationId xmlns:a16="http://schemas.microsoft.com/office/drawing/2014/main" id="{C38B0BE0-D041-B55F-02F9-1295F1156C0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9319" y="3959079"/>
              <a:ext cx="1193751" cy="128592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93751" cy="128592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7844120" ay="-1647045" az="-168951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44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Dice">
                <a:extLst>
                  <a:ext uri="{FF2B5EF4-FFF2-40B4-BE49-F238E27FC236}">
                    <a16:creationId xmlns:a16="http://schemas.microsoft.com/office/drawing/2014/main" id="{C38B0BE0-D041-B55F-02F9-1295F1156C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319" y="3959079"/>
                <a:ext cx="1193751" cy="12859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248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80E1A679-F433-5122-09B3-762C58325752}"/>
              </a:ext>
            </a:extLst>
          </p:cNvPr>
          <p:cNvSpPr/>
          <p:nvPr/>
        </p:nvSpPr>
        <p:spPr>
          <a:xfrm>
            <a:off x="-52340" y="1977191"/>
            <a:ext cx="12365064" cy="197695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Cost Benefit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Plaque 1428">
            <a:extLst>
              <a:ext uri="{FF2B5EF4-FFF2-40B4-BE49-F238E27FC236}">
                <a16:creationId xmlns:a16="http://schemas.microsoft.com/office/drawing/2014/main" id="{F6DFE632-5B01-16D7-55C0-3C689D4FC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593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706C9D-E190-BEDA-A579-5E174BB9B7E5}"/>
              </a:ext>
            </a:extLst>
          </p:cNvPr>
          <p:cNvGrpSpPr/>
          <p:nvPr/>
        </p:nvGrpSpPr>
        <p:grpSpPr>
          <a:xfrm>
            <a:off x="7364801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93AD1D-37A1-E62B-522D-F9527DC21019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chemeClr val="accent2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F3EABB-DD18-3445-B35F-C517A7A32DAA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B18323-E2DD-3590-5C9A-55C6AE4E41D3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E999D3-EF05-1587-3246-248BBAD9C06B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E49859-3C89-E966-BB80-B9E54C50D84C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4FF053-1B92-41CE-8CBD-D25FBF6FFE36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CA8214-D3FB-BE45-CC9F-121802977E01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C431FE-5E50-4021-B49E-12C3864FCB2C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154B51-2D2B-6CF0-E04E-997C4EFBA4CF}"/>
                </a:ext>
              </a:extLst>
            </p:cNvPr>
            <p:cNvSpPr txBox="1"/>
            <p:nvPr/>
          </p:nvSpPr>
          <p:spPr>
            <a:xfrm>
              <a:off x="2615733" y="1469791"/>
              <a:ext cx="1025942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F512B4-0DB4-287C-F214-40251091508A}"/>
              </a:ext>
            </a:extLst>
          </p:cNvPr>
          <p:cNvGrpSpPr/>
          <p:nvPr/>
        </p:nvGrpSpPr>
        <p:grpSpPr>
          <a:xfrm rot="2100000">
            <a:off x="8265575" y="4397214"/>
            <a:ext cx="223262" cy="1777697"/>
            <a:chOff x="2278514" y="2123855"/>
            <a:chExt cx="223256" cy="177769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D8A89A-34E9-51E0-2ACD-3E772069969A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B26B3631-0099-C516-670E-167A270A2899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162D05C-90EF-2EC5-498B-95BA317FCA3D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9EC22B-79A6-E4E2-0E12-DB7B970F4655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2F2951C-F841-805D-DC25-BAABF99A946E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EF8D52A-57C9-D172-DDC9-19DFF3737B64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Plaque 1428">
            <a:extLst>
              <a:ext uri="{FF2B5EF4-FFF2-40B4-BE49-F238E27FC236}">
                <a16:creationId xmlns:a16="http://schemas.microsoft.com/office/drawing/2014/main" id="{B3871E67-AFFA-EA58-388F-79B4CFDC6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957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8E5190-3C4F-5420-A1AD-DE6D75762FAB}"/>
              </a:ext>
            </a:extLst>
          </p:cNvPr>
          <p:cNvGrpSpPr/>
          <p:nvPr/>
        </p:nvGrpSpPr>
        <p:grpSpPr>
          <a:xfrm>
            <a:off x="2750165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59B103-2157-1C7D-7E5A-11C7521E5202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rgbClr val="00B3B3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086A1D7-90D9-D6DC-35C7-C19C599F3C75}"/>
                </a:ext>
              </a:extLst>
            </p:cNvPr>
            <p:cNvCxnSpPr>
              <a:stCxn id="32" idx="2"/>
              <a:endCxn id="32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6D9B723-4C80-E9EC-8B18-004200BA5A40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027625-5111-6749-7217-E4E7209C1177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CA6223-FC17-B470-4F69-BC913627A4F0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41DCC3-BC2F-AB5F-5719-0F572E54564D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248AAF-9FE4-DAF6-CF2D-04337229C9E0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DC0C93-1C45-73C2-B7E3-2757BC3606CB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rgbClr val="00B3B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F299E5-C1B3-B44F-4409-CF78D3B0411E}"/>
                </a:ext>
              </a:extLst>
            </p:cNvPr>
            <p:cNvSpPr txBox="1"/>
            <p:nvPr/>
          </p:nvSpPr>
          <p:spPr>
            <a:xfrm>
              <a:off x="2510223" y="1455722"/>
              <a:ext cx="1245204" cy="461665"/>
            </a:xfrm>
            <a:prstGeom prst="rect">
              <a:avLst/>
            </a:prstGeom>
            <a:solidFill>
              <a:srgbClr val="00B3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±0.25%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B15ACF-AB39-2744-0C62-B9A527B2F3E1}"/>
              </a:ext>
            </a:extLst>
          </p:cNvPr>
          <p:cNvGrpSpPr/>
          <p:nvPr/>
        </p:nvGrpSpPr>
        <p:grpSpPr>
          <a:xfrm rot="2100000">
            <a:off x="3650939" y="4397214"/>
            <a:ext cx="223262" cy="1777697"/>
            <a:chOff x="2278514" y="2123855"/>
            <a:chExt cx="223256" cy="17776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25C08FC-66B1-ABFC-6B91-55E8C9D49158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BA26E9EF-3E22-0FEE-C705-4E74A1F00B6D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257ADE2-68FD-D7C7-4B62-0096935E8938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167789B-A6F2-D710-BFAE-89306A52DDCB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4CE9FF48-FCF0-B56C-7D6A-6CB2742ADF9C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D27081E-40AC-2581-05A0-4C70F5AB0232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4F13CF7-1DFD-4F26-0FC3-E1742BA74485}"/>
              </a:ext>
            </a:extLst>
          </p:cNvPr>
          <p:cNvSpPr/>
          <p:nvPr/>
        </p:nvSpPr>
        <p:spPr>
          <a:xfrm>
            <a:off x="5083739" y="1977191"/>
            <a:ext cx="2024522" cy="20170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2AB8FF-00F8-481C-CC9C-4EEAE8A26B4D}"/>
              </a:ext>
            </a:extLst>
          </p:cNvPr>
          <p:cNvSpPr/>
          <p:nvPr/>
        </p:nvSpPr>
        <p:spPr>
          <a:xfrm>
            <a:off x="7422782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FD7CB4-DBFD-4620-4B11-A9191C5AEDB0}"/>
              </a:ext>
            </a:extLst>
          </p:cNvPr>
          <p:cNvSpPr/>
          <p:nvPr/>
        </p:nvSpPr>
        <p:spPr>
          <a:xfrm>
            <a:off x="4374576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35AD2A-85DB-AD8F-ECBF-1C9AC3DC5B56}"/>
              </a:ext>
            </a:extLst>
          </p:cNvPr>
          <p:cNvSpPr txBox="1"/>
          <p:nvPr/>
        </p:nvSpPr>
        <p:spPr>
          <a:xfrm>
            <a:off x="7465690" y="6357842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$250,000</a:t>
            </a:r>
            <a:endParaRPr lang="en-GB" sz="28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97547-E664-815A-8382-E07E0063879D}"/>
              </a:ext>
            </a:extLst>
          </p:cNvPr>
          <p:cNvSpPr txBox="1"/>
          <p:nvPr/>
        </p:nvSpPr>
        <p:spPr>
          <a:xfrm>
            <a:off x="2768936" y="6357842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$1,000,000</a:t>
            </a:r>
            <a:endParaRPr lang="en-GB" sz="28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E511F-6FB7-F7D3-7879-022A64F3DB3E}"/>
              </a:ext>
            </a:extLst>
          </p:cNvPr>
          <p:cNvSpPr txBox="1"/>
          <p:nvPr/>
        </p:nvSpPr>
        <p:spPr>
          <a:xfrm>
            <a:off x="9219604" y="2508643"/>
            <a:ext cx="1681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1,000 t/d</a:t>
            </a:r>
          </a:p>
          <a:p>
            <a:r>
              <a:rPr lang="en-US" sz="2800" b="1" dirty="0"/>
              <a:t>$750/t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01A410-E387-8D0F-0B01-8E9111C8E625}"/>
              </a:ext>
            </a:extLst>
          </p:cNvPr>
          <p:cNvCxnSpPr/>
          <p:nvPr/>
        </p:nvCxnSpPr>
        <p:spPr>
          <a:xfrm>
            <a:off x="11036104" y="2985696"/>
            <a:ext cx="84406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F98E67-4FEB-750D-C634-DE1D1C44D20F}"/>
              </a:ext>
            </a:extLst>
          </p:cNvPr>
          <p:cNvSpPr txBox="1"/>
          <p:nvPr/>
        </p:nvSpPr>
        <p:spPr>
          <a:xfrm>
            <a:off x="9285419" y="984206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3B1BD-04F7-F958-BE33-A937D4318591}"/>
              </a:ext>
            </a:extLst>
          </p:cNvPr>
          <p:cNvSpPr txBox="1"/>
          <p:nvPr/>
        </p:nvSpPr>
        <p:spPr>
          <a:xfrm>
            <a:off x="9770665" y="5056254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$13.7m </a:t>
            </a:r>
            <a:r>
              <a:rPr lang="en-US" sz="28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20383-18B0-4038-34CF-802153E6A897}"/>
              </a:ext>
            </a:extLst>
          </p:cNvPr>
          <p:cNvSpPr txBox="1"/>
          <p:nvPr/>
        </p:nvSpPr>
        <p:spPr>
          <a:xfrm>
            <a:off x="835651" y="5056254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$3.4m </a:t>
            </a:r>
            <a:r>
              <a:rPr lang="en-US" sz="28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F0380-0605-AFFF-216E-351F04DFF66A}"/>
              </a:ext>
            </a:extLst>
          </p:cNvPr>
          <p:cNvSpPr txBox="1"/>
          <p:nvPr/>
        </p:nvSpPr>
        <p:spPr>
          <a:xfrm>
            <a:off x="9262246" y="402250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$1370m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A8105-F543-5B74-F578-F2E2BCF9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286" y="2384884"/>
            <a:ext cx="3143250" cy="32099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A4DDC6-70C2-855B-2445-0BDB637810EA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Central Limit Theorem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DD92225-DF1A-A50B-4B5D-D8343ED5F3F7}"/>
              </a:ext>
            </a:extLst>
          </p:cNvPr>
          <p:cNvSpPr/>
          <p:nvPr/>
        </p:nvSpPr>
        <p:spPr>
          <a:xfrm>
            <a:off x="947428" y="1340768"/>
            <a:ext cx="3960440" cy="3852428"/>
          </a:xfrm>
          <a:prstGeom prst="wedgeRoundRectCallout">
            <a:avLst>
              <a:gd name="adj1" fmla="val 118706"/>
              <a:gd name="adj2" fmla="val -48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1">
                <a:solidFill>
                  <a:schemeClr val="bg1"/>
                </a:solidFill>
                <a:effectLst/>
                <a:latin typeface="source-serif-pro"/>
              </a:rPr>
              <a:t>“I know of scarcely anything so apt to impress the imagination as the wonderful form of cosmic order expressed by the [Central Limit Theorem]. The law would have been personified by the Greeks and deified, if they had known of it.”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F42F11-FF63-6E54-16F2-BD5280D1CE08}"/>
              </a:ext>
            </a:extLst>
          </p:cNvPr>
          <p:cNvSpPr txBox="1"/>
          <p:nvPr/>
        </p:nvSpPr>
        <p:spPr>
          <a:xfrm>
            <a:off x="8026311" y="5769260"/>
            <a:ext cx="271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Sir Francis Galton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054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8D42F-6F6A-2CA6-E4FB-E90B92FB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45" y="392929"/>
            <a:ext cx="9291109" cy="6072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159BEE-C3A3-DB8B-543C-84A0BE7B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48" y="392929"/>
            <a:ext cx="9303302" cy="60782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31</a:t>
            </a:fld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9A4431-2D45-FAB0-8666-426D76F56DE7}"/>
              </a:ext>
            </a:extLst>
          </p:cNvPr>
          <p:cNvCxnSpPr/>
          <p:nvPr/>
        </p:nvCxnSpPr>
        <p:spPr>
          <a:xfrm flipV="1">
            <a:off x="5128972" y="584684"/>
            <a:ext cx="0" cy="507656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310F19-0267-788C-3AAB-FED241CD4747}"/>
              </a:ext>
            </a:extLst>
          </p:cNvPr>
          <p:cNvCxnSpPr/>
          <p:nvPr/>
        </p:nvCxnSpPr>
        <p:spPr>
          <a:xfrm flipV="1">
            <a:off x="7752184" y="584684"/>
            <a:ext cx="0" cy="507656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1CC0E2-DCC0-8495-7688-DD3087E6CF57}"/>
                  </a:ext>
                </a:extLst>
              </p:cNvPr>
              <p:cNvSpPr txBox="1"/>
              <p:nvPr/>
            </p:nvSpPr>
            <p:spPr>
              <a:xfrm>
                <a:off x="8224210" y="934731"/>
                <a:ext cx="3082832" cy="7902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𝑝𝑑𝑓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</m:den>
                          </m:f>
                          <m:r>
                            <a:rPr lang="en-GB" sz="24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num>
                                    <m:den>
                                      <m:r>
                                        <a:rPr lang="en-GB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1CC0E2-DCC0-8495-7688-DD3087E6C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210" y="934731"/>
                <a:ext cx="3082832" cy="7902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43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5734FC-5863-47AC-CEFC-13E93C52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32</a:t>
            </a:fld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9A4431-2D45-FAB0-8666-426D76F56DE7}"/>
              </a:ext>
            </a:extLst>
          </p:cNvPr>
          <p:cNvCxnSpPr/>
          <p:nvPr/>
        </p:nvCxnSpPr>
        <p:spPr>
          <a:xfrm flipV="1">
            <a:off x="5128972" y="584684"/>
            <a:ext cx="0" cy="507656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310F19-0267-788C-3AAB-FED241CD4747}"/>
              </a:ext>
            </a:extLst>
          </p:cNvPr>
          <p:cNvCxnSpPr/>
          <p:nvPr/>
        </p:nvCxnSpPr>
        <p:spPr>
          <a:xfrm flipV="1">
            <a:off x="7752184" y="584684"/>
            <a:ext cx="0" cy="507656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29B9B-A13D-5792-7B5D-A4FF7A6C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B24F1E7-0D0E-8910-E568-6C74804B8712}"/>
              </a:ext>
            </a:extLst>
          </p:cNvPr>
          <p:cNvSpPr/>
          <p:nvPr/>
        </p:nvSpPr>
        <p:spPr>
          <a:xfrm>
            <a:off x="7014488" y="933886"/>
            <a:ext cx="1723112" cy="1116124"/>
          </a:xfrm>
          <a:prstGeom prst="wedgeRoundRectCallout">
            <a:avLst>
              <a:gd name="adj1" fmla="val -85915"/>
              <a:gd name="adj2" fmla="val -34660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Risked Loss = 0.35*2.55 = 0.89 </a:t>
            </a:r>
            <a:r>
              <a:rPr lang="en-US" dirty="0" err="1"/>
              <a:t>te</a:t>
            </a:r>
            <a:r>
              <a:rPr lang="en-US" dirty="0"/>
              <a:t>/d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7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111155-0C2B-84BA-C078-F8946C32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C66C93A-62CF-8156-8618-7392F414F98B}"/>
              </a:ext>
            </a:extLst>
          </p:cNvPr>
          <p:cNvSpPr/>
          <p:nvPr/>
        </p:nvSpPr>
        <p:spPr>
          <a:xfrm>
            <a:off x="7014488" y="933886"/>
            <a:ext cx="1723112" cy="1116124"/>
          </a:xfrm>
          <a:prstGeom prst="wedgeRoundRectCallout">
            <a:avLst>
              <a:gd name="adj1" fmla="val -85915"/>
              <a:gd name="adj2" fmla="val 23319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Risked Loss = 0.35*2.55 = 0.89 </a:t>
            </a:r>
            <a:r>
              <a:rPr lang="en-US" dirty="0" err="1"/>
              <a:t>te</a:t>
            </a:r>
            <a:r>
              <a:rPr lang="en-US" dirty="0"/>
              <a:t>/d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05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50C83A-BA95-0419-33F0-25B262AE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15D2E17-CC0A-F05F-71C4-8F926BB3B682}"/>
              </a:ext>
            </a:extLst>
          </p:cNvPr>
          <p:cNvSpPr/>
          <p:nvPr/>
        </p:nvSpPr>
        <p:spPr>
          <a:xfrm>
            <a:off x="7014488" y="933886"/>
            <a:ext cx="1723112" cy="1116124"/>
          </a:xfrm>
          <a:prstGeom prst="wedgeRoundRectCallout">
            <a:avLst>
              <a:gd name="adj1" fmla="val -85915"/>
              <a:gd name="adj2" fmla="val 23319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Risked Loss = 0.35*2.55 = 0.89 </a:t>
            </a:r>
            <a:r>
              <a:rPr lang="en-US" dirty="0" err="1"/>
              <a:t>te</a:t>
            </a:r>
            <a:r>
              <a:rPr lang="en-US" dirty="0"/>
              <a:t>/d</a:t>
            </a:r>
            <a:endParaRPr lang="en-GB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396B0F9-B416-31F8-BD96-A4CC1E9C2F82}"/>
              </a:ext>
            </a:extLst>
          </p:cNvPr>
          <p:cNvSpPr/>
          <p:nvPr/>
        </p:nvSpPr>
        <p:spPr>
          <a:xfrm>
            <a:off x="3075534" y="729904"/>
            <a:ext cx="1723112" cy="1116124"/>
          </a:xfrm>
          <a:prstGeom prst="wedgeRoundRectCallout">
            <a:avLst>
              <a:gd name="adj1" fmla="val 73285"/>
              <a:gd name="adj2" fmla="val -4410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Risked Loss = 0.13*7.65 = 1.01 </a:t>
            </a:r>
            <a:r>
              <a:rPr lang="en-US" dirty="0" err="1"/>
              <a:t>te</a:t>
            </a:r>
            <a:r>
              <a:rPr lang="en-US" dirty="0"/>
              <a:t>/d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7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B1B39-606C-1699-CD9C-CA7A7FED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15D2E17-CC0A-F05F-71C4-8F926BB3B682}"/>
              </a:ext>
            </a:extLst>
          </p:cNvPr>
          <p:cNvSpPr/>
          <p:nvPr/>
        </p:nvSpPr>
        <p:spPr>
          <a:xfrm>
            <a:off x="7014488" y="933886"/>
            <a:ext cx="1723112" cy="1116124"/>
          </a:xfrm>
          <a:prstGeom prst="wedgeRoundRectCallout">
            <a:avLst>
              <a:gd name="adj1" fmla="val -85915"/>
              <a:gd name="adj2" fmla="val 23319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Risked Loss = 0.35*2.55 = 0.89 </a:t>
            </a:r>
            <a:r>
              <a:rPr lang="en-US" dirty="0" err="1"/>
              <a:t>te</a:t>
            </a:r>
            <a:r>
              <a:rPr lang="en-US" dirty="0"/>
              <a:t>/d</a:t>
            </a:r>
            <a:endParaRPr lang="en-GB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396B0F9-B416-31F8-BD96-A4CC1E9C2F82}"/>
              </a:ext>
            </a:extLst>
          </p:cNvPr>
          <p:cNvSpPr/>
          <p:nvPr/>
        </p:nvSpPr>
        <p:spPr>
          <a:xfrm>
            <a:off x="3075534" y="729904"/>
            <a:ext cx="1723112" cy="1116124"/>
          </a:xfrm>
          <a:prstGeom prst="wedgeRoundRectCallout">
            <a:avLst>
              <a:gd name="adj1" fmla="val 73285"/>
              <a:gd name="adj2" fmla="val -4410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Risked Loss = 0.13*7.65 = 1.01 </a:t>
            </a:r>
            <a:r>
              <a:rPr lang="en-US" dirty="0" err="1"/>
              <a:t>te</a:t>
            </a:r>
            <a:r>
              <a:rPr lang="en-US" dirty="0"/>
              <a:t>/d</a:t>
            </a:r>
            <a:endParaRPr lang="en-GB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753FD4C-B28C-2BE4-86D9-E6376614E7E4}"/>
              </a:ext>
            </a:extLst>
          </p:cNvPr>
          <p:cNvSpPr/>
          <p:nvPr/>
        </p:nvSpPr>
        <p:spPr>
          <a:xfrm>
            <a:off x="7014488" y="2454620"/>
            <a:ext cx="2488238" cy="1116124"/>
          </a:xfrm>
          <a:prstGeom prst="wedgeRoundRectCallout">
            <a:avLst>
              <a:gd name="adj1" fmla="val 12435"/>
              <a:gd name="adj2" fmla="val 36973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Risked </a:t>
            </a:r>
            <a:r>
              <a:rPr lang="en-US"/>
              <a:t>Loss = </a:t>
            </a:r>
            <a:r>
              <a:rPr lang="en-US" dirty="0"/>
              <a:t>0.89 + 1.01 + 0.25 </a:t>
            </a:r>
            <a:r>
              <a:rPr lang="en-US"/>
              <a:t>+  </a:t>
            </a:r>
            <a:r>
              <a:rPr lang="en-US" dirty="0"/>
              <a:t>0.02 = </a:t>
            </a:r>
            <a:r>
              <a:rPr lang="en-US"/>
              <a:t>2.17 te</a:t>
            </a:r>
            <a:r>
              <a:rPr lang="en-US" dirty="0"/>
              <a:t>/d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9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7A7EB-0AC0-B364-F877-EECBB2CF9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45" y="392929"/>
            <a:ext cx="9291109" cy="607214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40C9C17-ECAB-5268-54C7-9931358FACC4}"/>
              </a:ext>
            </a:extLst>
          </p:cNvPr>
          <p:cNvSpPr/>
          <p:nvPr/>
        </p:nvSpPr>
        <p:spPr>
          <a:xfrm>
            <a:off x="7014488" y="2458974"/>
            <a:ext cx="2488238" cy="1116124"/>
          </a:xfrm>
          <a:prstGeom prst="wedgeRoundRectCallout">
            <a:avLst>
              <a:gd name="adj1" fmla="val 12435"/>
              <a:gd name="adj2" fmla="val 36973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Risked </a:t>
            </a:r>
            <a:r>
              <a:rPr lang="en-US"/>
              <a:t>Loss = </a:t>
            </a:r>
            <a:r>
              <a:rPr lang="en-US" dirty="0"/>
              <a:t>0.89 + 1.01 + 0.25 </a:t>
            </a:r>
            <a:r>
              <a:rPr lang="en-US"/>
              <a:t>+  </a:t>
            </a:r>
            <a:r>
              <a:rPr lang="en-US" dirty="0"/>
              <a:t>0.02 = </a:t>
            </a:r>
            <a:r>
              <a:rPr lang="en-US"/>
              <a:t>2.17 te</a:t>
            </a:r>
            <a:r>
              <a:rPr lang="en-US" dirty="0"/>
              <a:t>/d</a:t>
            </a:r>
            <a:endParaRPr lang="en-GB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66D407C-5C5A-232A-F560-129BC9B2DD2E}"/>
              </a:ext>
            </a:extLst>
          </p:cNvPr>
          <p:cNvSpPr/>
          <p:nvPr/>
        </p:nvSpPr>
        <p:spPr>
          <a:xfrm>
            <a:off x="7014488" y="2450266"/>
            <a:ext cx="2488238" cy="1116124"/>
          </a:xfrm>
          <a:prstGeom prst="wedgeRoundRectCallout">
            <a:avLst>
              <a:gd name="adj1" fmla="val 12435"/>
              <a:gd name="adj2" fmla="val 36973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Risked </a:t>
            </a:r>
            <a:r>
              <a:rPr lang="en-US"/>
              <a:t>Loss = </a:t>
            </a:r>
            <a:r>
              <a:rPr lang="en-US" dirty="0"/>
              <a:t>0.89 + 1.01 + 0.25 </a:t>
            </a:r>
            <a:r>
              <a:rPr lang="en-US"/>
              <a:t>+  </a:t>
            </a:r>
            <a:r>
              <a:rPr lang="en-US" dirty="0"/>
              <a:t>0.02 = </a:t>
            </a:r>
            <a:r>
              <a:rPr lang="en-US"/>
              <a:t>2.17 te</a:t>
            </a:r>
            <a:r>
              <a:rPr lang="en-US" dirty="0"/>
              <a:t>/d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753FD4C-B28C-2BE4-86D9-E6376614E7E4}"/>
              </a:ext>
            </a:extLst>
          </p:cNvPr>
          <p:cNvSpPr/>
          <p:nvPr/>
        </p:nvSpPr>
        <p:spPr>
          <a:xfrm>
            <a:off x="7014488" y="2454620"/>
            <a:ext cx="2488238" cy="1116124"/>
          </a:xfrm>
          <a:prstGeom prst="wedgeRoundRectCallout">
            <a:avLst>
              <a:gd name="adj1" fmla="val 12435"/>
              <a:gd name="adj2" fmla="val 36973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Risked Loss </a:t>
            </a:r>
            <a:r>
              <a:rPr lang="en-US"/>
              <a:t>= 10*0.2= 2.0 te</a:t>
            </a:r>
            <a:r>
              <a:rPr lang="en-US" dirty="0"/>
              <a:t>/d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6ADF28-01EF-B656-89AE-7BF1A8186739}"/>
                  </a:ext>
                </a:extLst>
              </p:cNvPr>
              <p:cNvSpPr txBox="1"/>
              <p:nvPr/>
            </p:nvSpPr>
            <p:spPr>
              <a:xfrm>
                <a:off x="7151717" y="866253"/>
                <a:ext cx="3679725" cy="6911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rad>
                              </m:den>
                            </m:f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num>
                                      <m:den>
                                        <m:r>
                                          <a:rPr lang="en-GB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en-GB" sz="2400" dirty="0"/>
                  <a:t>=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6ADF28-01EF-B656-89AE-7BF1A8186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717" y="866253"/>
                <a:ext cx="3679725" cy="691151"/>
              </a:xfrm>
              <a:prstGeom prst="rect">
                <a:avLst/>
              </a:prstGeom>
              <a:blipFill>
                <a:blip r:embed="rId3"/>
                <a:stretch>
                  <a:fillRect b="-106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95516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38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A0C87A-6FC5-84D3-E947-50DC2D5E1E62}"/>
                  </a:ext>
                </a:extLst>
              </p:cNvPr>
              <p:cNvSpPr txBox="1"/>
              <p:nvPr/>
            </p:nvSpPr>
            <p:spPr>
              <a:xfrm>
                <a:off x="1811524" y="692696"/>
                <a:ext cx="8424936" cy="11651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𝐸𝑥𝑝𝑜𝑠𝑢𝑟𝑒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A0C87A-6FC5-84D3-E947-50DC2D5E1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524" y="692696"/>
                <a:ext cx="8424936" cy="11651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D329B8-4331-329F-4197-1FCBC899D136}"/>
                  </a:ext>
                </a:extLst>
              </p:cNvPr>
              <p:cNvSpPr txBox="1"/>
              <p:nvPr/>
            </p:nvSpPr>
            <p:spPr>
              <a:xfrm>
                <a:off x="1900828" y="5169966"/>
                <a:ext cx="8424936" cy="12675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𝐸𝑥𝑝𝑜𝑠𝑢𝑟𝑒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D329B8-4331-329F-4197-1FCBC899D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828" y="5169966"/>
                <a:ext cx="8424936" cy="12675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C13AD6-EEAF-B43C-9DE2-571E4B72E71C}"/>
                  </a:ext>
                </a:extLst>
              </p:cNvPr>
              <p:cNvSpPr txBox="1"/>
              <p:nvPr/>
            </p:nvSpPr>
            <p:spPr>
              <a:xfrm>
                <a:off x="1990132" y="3426042"/>
                <a:ext cx="8424936" cy="12675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𝐸𝑥𝑝𝑜𝑠𝑢𝑟𝑒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95</m:t>
                              </m:r>
                            </m:sub>
                          </m:sSub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1.96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C13AD6-EEAF-B43C-9DE2-571E4B72E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132" y="3426042"/>
                <a:ext cx="8424936" cy="1267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CFD69A-3B4D-5504-4341-EEFF12ADEC78}"/>
                  </a:ext>
                </a:extLst>
              </p:cNvPr>
              <p:cNvSpPr txBox="1"/>
              <p:nvPr/>
            </p:nvSpPr>
            <p:spPr>
              <a:xfrm>
                <a:off x="2079437" y="2334156"/>
                <a:ext cx="8424936" cy="12311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𝐸𝑥𝑝𝑜𝑠𝑢𝑟𝑒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𝐿𝑜𝑠𝑠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~ 0.2∗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95</m:t>
                          </m:r>
                        </m:sub>
                      </m:sSub>
                    </m:oMath>
                  </m:oMathPara>
                </a14:m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CFD69A-3B4D-5504-4341-EEFF12ADE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437" y="2334156"/>
                <a:ext cx="8424936" cy="1231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7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50" t="29175" r="35450" b="27109"/>
          <a:stretch>
            <a:fillRect/>
          </a:stretch>
        </p:blipFill>
        <p:spPr>
          <a:xfrm>
            <a:off x="900590" y="324842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190" t="25399" r="37877" b="35594"/>
          <a:stretch>
            <a:fillRect/>
          </a:stretch>
        </p:blipFill>
        <p:spPr>
          <a:xfrm>
            <a:off x="4741070" y="1089000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03718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80E1A679-F433-5122-09B3-762C58325752}"/>
              </a:ext>
            </a:extLst>
          </p:cNvPr>
          <p:cNvSpPr/>
          <p:nvPr/>
        </p:nvSpPr>
        <p:spPr>
          <a:xfrm>
            <a:off x="-52340" y="1977191"/>
            <a:ext cx="12365064" cy="197695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Cost Benefit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Plaque 1428">
            <a:extLst>
              <a:ext uri="{FF2B5EF4-FFF2-40B4-BE49-F238E27FC236}">
                <a16:creationId xmlns:a16="http://schemas.microsoft.com/office/drawing/2014/main" id="{F6DFE632-5B01-16D7-55C0-3C689D4FC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593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706C9D-E190-BEDA-A579-5E174BB9B7E5}"/>
              </a:ext>
            </a:extLst>
          </p:cNvPr>
          <p:cNvGrpSpPr/>
          <p:nvPr/>
        </p:nvGrpSpPr>
        <p:grpSpPr>
          <a:xfrm>
            <a:off x="7364801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93AD1D-37A1-E62B-522D-F9527DC21019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chemeClr val="accent2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F3EABB-DD18-3445-B35F-C517A7A32DAA}"/>
                </a:ext>
              </a:extLst>
            </p:cNvPr>
            <p:cNvCxnSpPr>
              <a:stCxn id="9" idx="2"/>
              <a:endCxn id="9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B18323-E2DD-3590-5C9A-55C6AE4E41D3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E999D3-EF05-1587-3246-248BBAD9C06B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E49859-3C89-E966-BB80-B9E54C50D84C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4FF053-1B92-41CE-8CBD-D25FBF6FFE36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CA8214-D3FB-BE45-CC9F-121802977E01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C431FE-5E50-4021-B49E-12C3864FCB2C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154B51-2D2B-6CF0-E04E-997C4EFBA4CF}"/>
                </a:ext>
              </a:extLst>
            </p:cNvPr>
            <p:cNvSpPr txBox="1"/>
            <p:nvPr/>
          </p:nvSpPr>
          <p:spPr>
            <a:xfrm>
              <a:off x="2615733" y="1469791"/>
              <a:ext cx="1025942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F512B4-0DB4-287C-F214-40251091508A}"/>
              </a:ext>
            </a:extLst>
          </p:cNvPr>
          <p:cNvGrpSpPr/>
          <p:nvPr/>
        </p:nvGrpSpPr>
        <p:grpSpPr>
          <a:xfrm rot="2100000">
            <a:off x="8265575" y="4397214"/>
            <a:ext cx="223262" cy="1777697"/>
            <a:chOff x="2278514" y="2123855"/>
            <a:chExt cx="223256" cy="177769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D8A89A-34E9-51E0-2ACD-3E772069969A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B26B3631-0099-C516-670E-167A270A2899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162D05C-90EF-2EC5-498B-95BA317FCA3D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9EC22B-79A6-E4E2-0E12-DB7B970F4655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2F2951C-F841-805D-DC25-BAABF99A946E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EF8D52A-57C9-D172-DDC9-19DFF3737B64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" name="Plaque 1428">
            <a:extLst>
              <a:ext uri="{FF2B5EF4-FFF2-40B4-BE49-F238E27FC236}">
                <a16:creationId xmlns:a16="http://schemas.microsoft.com/office/drawing/2014/main" id="{B3871E67-AFFA-EA58-388F-79B4CFDC6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957" y="4623855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8E5190-3C4F-5420-A1AD-DE6D75762FAB}"/>
              </a:ext>
            </a:extLst>
          </p:cNvPr>
          <p:cNvGrpSpPr/>
          <p:nvPr/>
        </p:nvGrpSpPr>
        <p:grpSpPr>
          <a:xfrm>
            <a:off x="2750165" y="4308775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59B103-2157-1C7D-7E5A-11C7521E5202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rgbClr val="00B3B3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086A1D7-90D9-D6DC-35C7-C19C599F3C75}"/>
                </a:ext>
              </a:extLst>
            </p:cNvPr>
            <p:cNvCxnSpPr>
              <a:stCxn id="32" idx="2"/>
              <a:endCxn id="32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6D9B723-4C80-E9EC-8B18-004200BA5A40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027625-5111-6749-7217-E4E7209C1177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8CA6223-FC17-B470-4F69-BC913627A4F0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41DCC3-BC2F-AB5F-5719-0F572E54564D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248AAF-9FE4-DAF6-CF2D-04337229C9E0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DC0C93-1C45-73C2-B7E3-2757BC3606CB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rgbClr val="00B3B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F299E5-C1B3-B44F-4409-CF78D3B0411E}"/>
                </a:ext>
              </a:extLst>
            </p:cNvPr>
            <p:cNvSpPr txBox="1"/>
            <p:nvPr/>
          </p:nvSpPr>
          <p:spPr>
            <a:xfrm>
              <a:off x="2510223" y="1455722"/>
              <a:ext cx="1245204" cy="461665"/>
            </a:xfrm>
            <a:prstGeom prst="rect">
              <a:avLst/>
            </a:prstGeom>
            <a:solidFill>
              <a:srgbClr val="00B3B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±0.25%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B15ACF-AB39-2744-0C62-B9A527B2F3E1}"/>
              </a:ext>
            </a:extLst>
          </p:cNvPr>
          <p:cNvGrpSpPr/>
          <p:nvPr/>
        </p:nvGrpSpPr>
        <p:grpSpPr>
          <a:xfrm rot="2100000">
            <a:off x="3650939" y="4397214"/>
            <a:ext cx="223262" cy="1777697"/>
            <a:chOff x="2278514" y="2123855"/>
            <a:chExt cx="223256" cy="17776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25C08FC-66B1-ABFC-6B91-55E8C9D49158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BA26E9EF-3E22-0FEE-C705-4E74A1F00B6D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257ADE2-68FD-D7C7-4B62-0096935E8938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167789B-A6F2-D710-BFAE-89306A52DDCB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4CE9FF48-FCF0-B56C-7D6A-6CB2742ADF9C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D27081E-40AC-2581-05A0-4C70F5AB0232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4F13CF7-1DFD-4F26-0FC3-E1742BA74485}"/>
              </a:ext>
            </a:extLst>
          </p:cNvPr>
          <p:cNvSpPr/>
          <p:nvPr/>
        </p:nvSpPr>
        <p:spPr>
          <a:xfrm>
            <a:off x="5083739" y="1977191"/>
            <a:ext cx="2024522" cy="20170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2AB8FF-00F8-481C-CC9C-4EEAE8A26B4D}"/>
              </a:ext>
            </a:extLst>
          </p:cNvPr>
          <p:cNvSpPr/>
          <p:nvPr/>
        </p:nvSpPr>
        <p:spPr>
          <a:xfrm>
            <a:off x="7422782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FD7CB4-DBFD-4620-4B11-A9191C5AEDB0}"/>
              </a:ext>
            </a:extLst>
          </p:cNvPr>
          <p:cNvSpPr/>
          <p:nvPr/>
        </p:nvSpPr>
        <p:spPr>
          <a:xfrm>
            <a:off x="4374576" y="1699629"/>
            <a:ext cx="373225" cy="2538293"/>
          </a:xfrm>
          <a:prstGeom prst="rect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lumMod val="7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35AD2A-85DB-AD8F-ECBF-1C9AC3DC5B56}"/>
              </a:ext>
            </a:extLst>
          </p:cNvPr>
          <p:cNvSpPr txBox="1"/>
          <p:nvPr/>
        </p:nvSpPr>
        <p:spPr>
          <a:xfrm>
            <a:off x="7465690" y="6357842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$250,000</a:t>
            </a:r>
            <a:endParaRPr lang="en-GB" sz="28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97547-E664-815A-8382-E07E0063879D}"/>
              </a:ext>
            </a:extLst>
          </p:cNvPr>
          <p:cNvSpPr txBox="1"/>
          <p:nvPr/>
        </p:nvSpPr>
        <p:spPr>
          <a:xfrm>
            <a:off x="2768936" y="6357842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$1,000,000</a:t>
            </a:r>
            <a:endParaRPr lang="en-GB" sz="28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E511F-6FB7-F7D3-7879-022A64F3DB3E}"/>
              </a:ext>
            </a:extLst>
          </p:cNvPr>
          <p:cNvSpPr txBox="1"/>
          <p:nvPr/>
        </p:nvSpPr>
        <p:spPr>
          <a:xfrm>
            <a:off x="9219604" y="2508643"/>
            <a:ext cx="1681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1,000 t/d</a:t>
            </a:r>
          </a:p>
          <a:p>
            <a:r>
              <a:rPr lang="en-US" sz="2800" b="1" dirty="0"/>
              <a:t>$750/t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01A410-E387-8D0F-0B01-8E9111C8E625}"/>
              </a:ext>
            </a:extLst>
          </p:cNvPr>
          <p:cNvCxnSpPr/>
          <p:nvPr/>
        </p:nvCxnSpPr>
        <p:spPr>
          <a:xfrm>
            <a:off x="11036104" y="2985696"/>
            <a:ext cx="84406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F98E67-4FEB-750D-C634-DE1D1C44D20F}"/>
              </a:ext>
            </a:extLst>
          </p:cNvPr>
          <p:cNvSpPr txBox="1"/>
          <p:nvPr/>
        </p:nvSpPr>
        <p:spPr>
          <a:xfrm>
            <a:off x="9285419" y="984206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3B1BD-04F7-F958-BE33-A937D4318591}"/>
              </a:ext>
            </a:extLst>
          </p:cNvPr>
          <p:cNvSpPr txBox="1"/>
          <p:nvPr/>
        </p:nvSpPr>
        <p:spPr>
          <a:xfrm>
            <a:off x="9770665" y="5056254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$2.8m </a:t>
            </a:r>
            <a:r>
              <a:rPr lang="en-US" sz="2800" b="1" dirty="0">
                <a:solidFill>
                  <a:srgbClr val="0070C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20383-18B0-4038-34CF-802153E6A897}"/>
              </a:ext>
            </a:extLst>
          </p:cNvPr>
          <p:cNvSpPr txBox="1"/>
          <p:nvPr/>
        </p:nvSpPr>
        <p:spPr>
          <a:xfrm>
            <a:off x="835651" y="5056254"/>
            <a:ext cx="184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$0.70m </a:t>
            </a:r>
            <a:r>
              <a:rPr lang="en-US" sz="2800" b="1" dirty="0">
                <a:solidFill>
                  <a:srgbClr val="0070C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F0380-0605-AFFF-216E-351F04DFF66A}"/>
              </a:ext>
            </a:extLst>
          </p:cNvPr>
          <p:cNvSpPr txBox="1"/>
          <p:nvPr/>
        </p:nvSpPr>
        <p:spPr>
          <a:xfrm>
            <a:off x="9262246" y="40225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$1,370m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50" t="29175" r="35450" b="27109"/>
          <a:stretch>
            <a:fillRect/>
          </a:stretch>
        </p:blipFill>
        <p:spPr>
          <a:xfrm>
            <a:off x="5045870" y="87860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407951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EE9DDD-B11E-68F1-210C-B472828111F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Expected Value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14A59-229F-4DEB-BAC9-B5E5FE48720A}"/>
              </a:ext>
            </a:extLst>
          </p:cNvPr>
          <p:cNvSpPr txBox="1"/>
          <p:nvPr/>
        </p:nvSpPr>
        <p:spPr>
          <a:xfrm>
            <a:off x="4871864" y="2057886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50% chance</a:t>
            </a:r>
            <a:endParaRPr lang="en-GB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B6300-734E-C94A-F40A-84C4FFC5E042}"/>
              </a:ext>
            </a:extLst>
          </p:cNvPr>
          <p:cNvSpPr txBox="1"/>
          <p:nvPr/>
        </p:nvSpPr>
        <p:spPr>
          <a:xfrm>
            <a:off x="4872248" y="4617132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50% chance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A14DA-EDF5-5EA2-31DF-052F1DDE4211}"/>
              </a:ext>
            </a:extLst>
          </p:cNvPr>
          <p:cNvSpPr txBox="1"/>
          <p:nvPr/>
        </p:nvSpPr>
        <p:spPr>
          <a:xfrm>
            <a:off x="9120336" y="3460748"/>
            <a:ext cx="2877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100% chance</a:t>
            </a:r>
            <a:endParaRPr lang="en-GB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0A93C-4C22-1EA6-F5B9-1CC99A74715A}"/>
              </a:ext>
            </a:extLst>
          </p:cNvPr>
          <p:cNvSpPr txBox="1"/>
          <p:nvPr/>
        </p:nvSpPr>
        <p:spPr>
          <a:xfrm>
            <a:off x="1595500" y="6273225"/>
            <a:ext cx="714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Expected value = 0.5*0 +0.5*2 = 1 €</a:t>
            </a:r>
            <a:endParaRPr lang="en-GB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89B72B-ADEE-4C1C-4F3C-67FFD9F40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43" y="1417638"/>
            <a:ext cx="1433513" cy="1428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B0ECB3-40FF-7FA4-9549-5DF286DE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25" y="1417638"/>
            <a:ext cx="1433513" cy="1428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036384-4C63-3199-CE02-93795B38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379" y="1858677"/>
            <a:ext cx="1433513" cy="142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CEF07F-497C-319D-93EC-785933390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60" y="3765376"/>
            <a:ext cx="2507940" cy="25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241B39-8610-463B-8100-6D015D804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" t="1401" r="4447" b="12200"/>
          <a:stretch/>
        </p:blipFill>
        <p:spPr>
          <a:xfrm>
            <a:off x="9187165" y="1819297"/>
            <a:ext cx="2507940" cy="16719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EE9DDD-B11E-68F1-210C-B472828111F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Utility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37899-D61D-E08E-76D3-AC5978CC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60" y="3765376"/>
            <a:ext cx="2507940" cy="2507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14A59-229F-4DEB-BAC9-B5E5FE48720A}"/>
              </a:ext>
            </a:extLst>
          </p:cNvPr>
          <p:cNvSpPr txBox="1"/>
          <p:nvPr/>
        </p:nvSpPr>
        <p:spPr>
          <a:xfrm>
            <a:off x="4871864" y="2057886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50% chance</a:t>
            </a:r>
            <a:endParaRPr lang="en-GB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B6300-734E-C94A-F40A-84C4FFC5E042}"/>
              </a:ext>
            </a:extLst>
          </p:cNvPr>
          <p:cNvSpPr txBox="1"/>
          <p:nvPr/>
        </p:nvSpPr>
        <p:spPr>
          <a:xfrm>
            <a:off x="4872248" y="4617132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50% chance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A14DA-EDF5-5EA2-31DF-052F1DDE4211}"/>
              </a:ext>
            </a:extLst>
          </p:cNvPr>
          <p:cNvSpPr txBox="1"/>
          <p:nvPr/>
        </p:nvSpPr>
        <p:spPr>
          <a:xfrm>
            <a:off x="9120336" y="3460748"/>
            <a:ext cx="2877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1000000 €</a:t>
            </a:r>
          </a:p>
          <a:p>
            <a:r>
              <a:rPr lang="en-US" sz="3200" dirty="0"/>
              <a:t>100% chance</a:t>
            </a:r>
            <a:endParaRPr lang="en-GB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0A93C-4C22-1EA6-F5B9-1CC99A74715A}"/>
              </a:ext>
            </a:extLst>
          </p:cNvPr>
          <p:cNvSpPr txBox="1"/>
          <p:nvPr/>
        </p:nvSpPr>
        <p:spPr>
          <a:xfrm>
            <a:off x="1186527" y="6273225"/>
            <a:ext cx="9878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Expected value = 0.5*0 +0.5*2000000 = 1000000 €</a:t>
            </a:r>
            <a:endParaRPr lang="en-GB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F232B-D7B9-523D-F52F-E936DEEDD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" t="1401" r="4447" b="12200"/>
          <a:stretch/>
        </p:blipFill>
        <p:spPr>
          <a:xfrm>
            <a:off x="1023107" y="816996"/>
            <a:ext cx="2507940" cy="1671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E191D-177C-60AE-4948-369FEC084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" t="1401" r="4447" b="12200"/>
          <a:stretch/>
        </p:blipFill>
        <p:spPr>
          <a:xfrm>
            <a:off x="1023107" y="2350273"/>
            <a:ext cx="2507940" cy="1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EE9DDD-B11E-68F1-210C-B472828111F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Utility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37899-D61D-E08E-76D3-AC5978CC6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60" y="3765376"/>
            <a:ext cx="2507940" cy="2507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14A59-229F-4DEB-BAC9-B5E5FE48720A}"/>
              </a:ext>
            </a:extLst>
          </p:cNvPr>
          <p:cNvSpPr txBox="1"/>
          <p:nvPr/>
        </p:nvSpPr>
        <p:spPr>
          <a:xfrm>
            <a:off x="4871864" y="2057886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50% chance</a:t>
            </a:r>
            <a:endParaRPr lang="en-GB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B6300-734E-C94A-F40A-84C4FFC5E042}"/>
              </a:ext>
            </a:extLst>
          </p:cNvPr>
          <p:cNvSpPr txBox="1"/>
          <p:nvPr/>
        </p:nvSpPr>
        <p:spPr>
          <a:xfrm>
            <a:off x="4872248" y="4617132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50% chance</a:t>
            </a:r>
            <a:endParaRPr lang="en-GB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0A93C-4C22-1EA6-F5B9-1CC99A74715A}"/>
              </a:ext>
            </a:extLst>
          </p:cNvPr>
          <p:cNvSpPr txBox="1"/>
          <p:nvPr/>
        </p:nvSpPr>
        <p:spPr>
          <a:xfrm>
            <a:off x="1186527" y="6273225"/>
            <a:ext cx="9878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Expected value = 0.5*0 +0.5*2000000 = 1000000 €</a:t>
            </a:r>
            <a:endParaRPr lang="en-GB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F232B-D7B9-523D-F52F-E936DEEDD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" t="1401" r="4447" b="12200"/>
          <a:stretch/>
        </p:blipFill>
        <p:spPr>
          <a:xfrm>
            <a:off x="1023107" y="816996"/>
            <a:ext cx="2507940" cy="1671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E191D-177C-60AE-4948-369FEC084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" t="1401" r="4447" b="12200"/>
          <a:stretch/>
        </p:blipFill>
        <p:spPr>
          <a:xfrm>
            <a:off x="1023107" y="2350273"/>
            <a:ext cx="2507940" cy="16719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B38ACA-CE7E-1545-ED40-422926AC2ADC}"/>
              </a:ext>
            </a:extLst>
          </p:cNvPr>
          <p:cNvGrpSpPr/>
          <p:nvPr/>
        </p:nvGrpSpPr>
        <p:grpSpPr>
          <a:xfrm>
            <a:off x="9187165" y="1819297"/>
            <a:ext cx="2507940" cy="2509803"/>
            <a:chOff x="9187165" y="1819297"/>
            <a:chExt cx="2507940" cy="25098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DEE0AC-6CA0-C06E-9205-DAFD99A41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8" t="1401" r="4447" b="12200"/>
            <a:stretch/>
          </p:blipFill>
          <p:spPr>
            <a:xfrm>
              <a:off x="9187165" y="1819297"/>
              <a:ext cx="2507940" cy="16719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BB48018-00F3-89FF-6B19-7CD9BCBC4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8" t="62257" r="4447" b="12200"/>
            <a:stretch/>
          </p:blipFill>
          <p:spPr>
            <a:xfrm>
              <a:off x="9187165" y="2970699"/>
              <a:ext cx="2507940" cy="35028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F21851-C84A-658D-88E9-0EA14B2B9393}"/>
                </a:ext>
              </a:extLst>
            </p:cNvPr>
            <p:cNvSpPr/>
            <p:nvPr/>
          </p:nvSpPr>
          <p:spPr>
            <a:xfrm>
              <a:off x="9408368" y="3320988"/>
              <a:ext cx="212423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89B0C3-69C4-4919-5821-0173F280F76A}"/>
              </a:ext>
            </a:extLst>
          </p:cNvPr>
          <p:cNvSpPr txBox="1"/>
          <p:nvPr/>
        </p:nvSpPr>
        <p:spPr>
          <a:xfrm>
            <a:off x="9120336" y="3460748"/>
            <a:ext cx="28777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900000 €</a:t>
            </a:r>
          </a:p>
          <a:p>
            <a:r>
              <a:rPr lang="en-US" sz="3200" dirty="0"/>
              <a:t>100% chance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23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99346-C155-9749-6BE7-31F4F979F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280970-48FF-CB0B-2D29-91410FC51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25B1FE-3A71-EDDD-64EA-9618070E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93BD6-0CBF-EBA8-CB5D-8BF519AF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97" y="1048062"/>
            <a:ext cx="4824417" cy="4824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0FEDBA-3280-ADE1-DD11-D6CD5C9CF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23" y="1550098"/>
            <a:ext cx="6430594" cy="38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BE3B7-C837-7A68-AD58-C7A0A1BB7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4" t="733" r="24997" b="-733"/>
          <a:stretch/>
        </p:blipFill>
        <p:spPr>
          <a:xfrm>
            <a:off x="8660440" y="1899497"/>
            <a:ext cx="2898987" cy="36957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0AE4F94-AA44-9F4C-6CE9-55AE2910FEB8}"/>
              </a:ext>
            </a:extLst>
          </p:cNvPr>
          <p:cNvSpPr/>
          <p:nvPr/>
        </p:nvSpPr>
        <p:spPr>
          <a:xfrm>
            <a:off x="4791399" y="602826"/>
            <a:ext cx="3996267" cy="2201333"/>
          </a:xfrm>
          <a:prstGeom prst="wedgeRoundRectCallout">
            <a:avLst>
              <a:gd name="adj1" fmla="val 80415"/>
              <a:gd name="adj2" fmla="val 39934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Annual income twenty pounds, annual expenditure nineteen </a:t>
            </a:r>
            <a:r>
              <a:rPr lang="en-US" dirty="0" err="1"/>
              <a:t>nineteen</a:t>
            </a:r>
            <a:r>
              <a:rPr lang="en-US" dirty="0"/>
              <a:t> and six, result happiness. Annual income twenty pounds, annual expenditure twenty pound ought and six, result misery.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E0057-EF6C-E183-D14F-1029EBDA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" y="256963"/>
            <a:ext cx="4380089" cy="3285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8B49E-DAB8-AD89-1471-792B25895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868" y="3583598"/>
            <a:ext cx="4194868" cy="27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EE9DDD-B11E-68F1-210C-B472828111F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Prospect Theory - Loss Aversion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1A535-D86C-9BE9-708E-B4EC7E8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61" y="1880828"/>
            <a:ext cx="809625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EAB14-CDF6-282E-BF7F-25C9316A0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700" y="2305354"/>
            <a:ext cx="2960948" cy="2960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4AD32-9D55-33B4-E82E-86DC2E725964}"/>
              </a:ext>
            </a:extLst>
          </p:cNvPr>
          <p:cNvSpPr txBox="1"/>
          <p:nvPr/>
        </p:nvSpPr>
        <p:spPr>
          <a:xfrm>
            <a:off x="3043722" y="5925785"/>
            <a:ext cx="5958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Pain of loss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3200" dirty="0"/>
              <a:t> twice joy of gain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568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004E65-24DE-D356-DF3C-160B4CFA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48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A83F0A-263B-7F40-451C-D34672D35468}"/>
              </a:ext>
            </a:extLst>
          </p:cNvPr>
          <p:cNvCxnSpPr/>
          <p:nvPr/>
        </p:nvCxnSpPr>
        <p:spPr>
          <a:xfrm>
            <a:off x="6412992" y="2151406"/>
            <a:ext cx="4072128" cy="0"/>
          </a:xfrm>
          <a:prstGeom prst="line">
            <a:avLst/>
          </a:prstGeom>
          <a:ln w="57150">
            <a:solidFill>
              <a:srgbClr val="F4B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74B905-FA22-5ED0-5B25-0CB41C6389FC}"/>
              </a:ext>
            </a:extLst>
          </p:cNvPr>
          <p:cNvCxnSpPr>
            <a:cxnSpLocks/>
          </p:cNvCxnSpPr>
          <p:nvPr/>
        </p:nvCxnSpPr>
        <p:spPr>
          <a:xfrm>
            <a:off x="4793456" y="6237630"/>
            <a:ext cx="214313" cy="0"/>
          </a:xfrm>
          <a:prstGeom prst="line">
            <a:avLst/>
          </a:prstGeom>
          <a:ln w="57150">
            <a:solidFill>
              <a:srgbClr val="F4B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D9A42-4E28-042A-F918-0847EF6460EA}"/>
              </a:ext>
            </a:extLst>
          </p:cNvPr>
          <p:cNvCxnSpPr>
            <a:cxnSpLocks/>
          </p:cNvCxnSpPr>
          <p:nvPr/>
        </p:nvCxnSpPr>
        <p:spPr>
          <a:xfrm>
            <a:off x="6612096" y="6237630"/>
            <a:ext cx="257175" cy="0"/>
          </a:xfrm>
          <a:prstGeom prst="line">
            <a:avLst/>
          </a:prstGeom>
          <a:ln w="19050">
            <a:solidFill>
              <a:srgbClr val="5A82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B35E7C-DCCD-040D-5C16-1B8607DE8C83}"/>
              </a:ext>
            </a:extLst>
          </p:cNvPr>
          <p:cNvCxnSpPr>
            <a:cxnSpLocks/>
          </p:cNvCxnSpPr>
          <p:nvPr/>
        </p:nvCxnSpPr>
        <p:spPr>
          <a:xfrm flipH="1">
            <a:off x="2311400" y="2151406"/>
            <a:ext cx="4101592" cy="1579907"/>
          </a:xfrm>
          <a:prstGeom prst="line">
            <a:avLst/>
          </a:prstGeom>
          <a:ln w="57150">
            <a:solidFill>
              <a:srgbClr val="F4B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FBC3B7-6428-38F1-6587-083ECA2E8732}"/>
              </a:ext>
            </a:extLst>
          </p:cNvPr>
          <p:cNvCxnSpPr>
            <a:cxnSpLocks/>
          </p:cNvCxnSpPr>
          <p:nvPr/>
        </p:nvCxnSpPr>
        <p:spPr>
          <a:xfrm flipV="1">
            <a:off x="2364581" y="571500"/>
            <a:ext cx="8120539" cy="3143250"/>
          </a:xfrm>
          <a:prstGeom prst="line">
            <a:avLst/>
          </a:prstGeom>
          <a:ln w="19050">
            <a:solidFill>
              <a:srgbClr val="5A82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004E65-24DE-D356-DF3C-160B4CFA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A83F0A-263B-7F40-451C-D34672D35468}"/>
              </a:ext>
            </a:extLst>
          </p:cNvPr>
          <p:cNvCxnSpPr>
            <a:cxnSpLocks/>
          </p:cNvCxnSpPr>
          <p:nvPr/>
        </p:nvCxnSpPr>
        <p:spPr>
          <a:xfrm flipV="1">
            <a:off x="6412992" y="571500"/>
            <a:ext cx="4072128" cy="1579906"/>
          </a:xfrm>
          <a:prstGeom prst="line">
            <a:avLst/>
          </a:prstGeom>
          <a:ln w="57150">
            <a:solidFill>
              <a:srgbClr val="F4B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74B905-FA22-5ED0-5B25-0CB41C6389FC}"/>
              </a:ext>
            </a:extLst>
          </p:cNvPr>
          <p:cNvCxnSpPr>
            <a:cxnSpLocks/>
          </p:cNvCxnSpPr>
          <p:nvPr/>
        </p:nvCxnSpPr>
        <p:spPr>
          <a:xfrm>
            <a:off x="4793456" y="6237630"/>
            <a:ext cx="214313" cy="0"/>
          </a:xfrm>
          <a:prstGeom prst="line">
            <a:avLst/>
          </a:prstGeom>
          <a:ln w="57150">
            <a:solidFill>
              <a:srgbClr val="F4B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D9A42-4E28-042A-F918-0847EF6460EA}"/>
              </a:ext>
            </a:extLst>
          </p:cNvPr>
          <p:cNvCxnSpPr>
            <a:cxnSpLocks/>
          </p:cNvCxnSpPr>
          <p:nvPr/>
        </p:nvCxnSpPr>
        <p:spPr>
          <a:xfrm>
            <a:off x="6612096" y="6237630"/>
            <a:ext cx="257175" cy="0"/>
          </a:xfrm>
          <a:prstGeom prst="line">
            <a:avLst/>
          </a:prstGeom>
          <a:ln w="19050">
            <a:solidFill>
              <a:srgbClr val="5A82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B35E7C-DCCD-040D-5C16-1B8607DE8C83}"/>
              </a:ext>
            </a:extLst>
          </p:cNvPr>
          <p:cNvCxnSpPr>
            <a:cxnSpLocks/>
          </p:cNvCxnSpPr>
          <p:nvPr/>
        </p:nvCxnSpPr>
        <p:spPr>
          <a:xfrm flipH="1">
            <a:off x="2364581" y="2151406"/>
            <a:ext cx="4048411" cy="3156400"/>
          </a:xfrm>
          <a:prstGeom prst="line">
            <a:avLst/>
          </a:prstGeom>
          <a:ln w="57150">
            <a:solidFill>
              <a:srgbClr val="F4B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FBC3B7-6428-38F1-6587-083ECA2E8732}"/>
              </a:ext>
            </a:extLst>
          </p:cNvPr>
          <p:cNvCxnSpPr>
            <a:cxnSpLocks/>
          </p:cNvCxnSpPr>
          <p:nvPr/>
        </p:nvCxnSpPr>
        <p:spPr>
          <a:xfrm flipV="1">
            <a:off x="2364581" y="571500"/>
            <a:ext cx="8120539" cy="3143250"/>
          </a:xfrm>
          <a:prstGeom prst="line">
            <a:avLst/>
          </a:prstGeom>
          <a:ln w="19050">
            <a:solidFill>
              <a:srgbClr val="5A82C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E4B7BF-30BA-C936-9C91-BEC6A05673A2}"/>
              </a:ext>
            </a:extLst>
          </p:cNvPr>
          <p:cNvSpPr/>
          <p:nvPr/>
        </p:nvSpPr>
        <p:spPr>
          <a:xfrm>
            <a:off x="6612096" y="2333026"/>
            <a:ext cx="1704096" cy="914400"/>
          </a:xfrm>
          <a:prstGeom prst="roundRect">
            <a:avLst/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Prospect Theory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99023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D69A-DF53-F419-4392-FF74F14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59798-0C06-A2C3-2F73-D4DE18A7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7D67F-7E78-09CB-43F9-711D9F27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900590" y="324842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32DEA-0EFC-DDF8-6C8F-E4E8278906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25399" r="37877" b="35594"/>
          <a:stretch>
            <a:fillRect/>
          </a:stretch>
        </p:blipFill>
        <p:spPr>
          <a:xfrm>
            <a:off x="900590" y="294856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692" t="9143" b="13651"/>
          <a:stretch>
            <a:fillRect/>
          </a:stretch>
        </p:blipFill>
        <p:spPr>
          <a:xfrm>
            <a:off x="1117905" y="2648712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4250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3F0CF-ECAA-41F9-F935-B4A1051E9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08FC5D-6485-EF42-86E6-F70A9982B391}"/>
                  </a:ext>
                </a:extLst>
              </p:cNvPr>
              <p:cNvSpPr txBox="1"/>
              <p:nvPr/>
            </p:nvSpPr>
            <p:spPr>
              <a:xfrm>
                <a:off x="415637" y="271893"/>
                <a:ext cx="6059479" cy="11106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08FC5D-6485-EF42-86E6-F70A9982B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7" y="271893"/>
                <a:ext cx="6059479" cy="11106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73B8F2-7F7E-4329-A209-0BCF1EB36584}"/>
                  </a:ext>
                </a:extLst>
              </p:cNvPr>
              <p:cNvSpPr txBox="1"/>
              <p:nvPr/>
            </p:nvSpPr>
            <p:spPr>
              <a:xfrm>
                <a:off x="480407" y="529175"/>
                <a:ext cx="1211485" cy="6991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73B8F2-7F7E-4329-A209-0BCF1EB36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07" y="529175"/>
                <a:ext cx="1211485" cy="699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2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50" t="29175" r="35450" b="27109"/>
          <a:stretch>
            <a:fillRect/>
          </a:stretch>
        </p:blipFill>
        <p:spPr>
          <a:xfrm>
            <a:off x="5045870" y="87860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2560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6" t="4738" r="3306" b="4738"/>
          <a:stretch>
            <a:fillRect/>
          </a:stretch>
        </p:blipFill>
        <p:spPr>
          <a:xfrm>
            <a:off x="4424078" y="75021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317710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ADE16F6D-E1D8-757B-9F53-0A232DF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4314" r="27261" b="6038"/>
          <a:stretch/>
        </p:blipFill>
        <p:spPr>
          <a:xfrm>
            <a:off x="1786626" y="-1863588"/>
            <a:ext cx="9109012" cy="6811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B76FA-24FC-A4E4-E038-8D8FC0685502}"/>
              </a:ext>
            </a:extLst>
          </p:cNvPr>
          <p:cNvSpPr/>
          <p:nvPr/>
        </p:nvSpPr>
        <p:spPr>
          <a:xfrm>
            <a:off x="1451484" y="-207404"/>
            <a:ext cx="9325036" cy="198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F067D-B699-2675-7866-C49C34017978}"/>
              </a:ext>
            </a:extLst>
          </p:cNvPr>
          <p:cNvSpPr/>
          <p:nvPr/>
        </p:nvSpPr>
        <p:spPr>
          <a:xfrm>
            <a:off x="1451484" y="5692819"/>
            <a:ext cx="9325036" cy="1692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0D5A6D-2722-8EB6-92D0-37EAB247D6A2}"/>
              </a:ext>
            </a:extLst>
          </p:cNvPr>
          <p:cNvSpPr/>
          <p:nvPr/>
        </p:nvSpPr>
        <p:spPr>
          <a:xfrm>
            <a:off x="490482" y="1304764"/>
            <a:ext cx="11211036" cy="4860540"/>
          </a:xfrm>
          <a:custGeom>
            <a:avLst/>
            <a:gdLst>
              <a:gd name="connsiteX0" fmla="*/ 586704 w 5184576"/>
              <a:gd name="connsiteY0" fmla="*/ 364736 h 3384376"/>
              <a:gd name="connsiteX1" fmla="*/ 342864 w 5184576"/>
              <a:gd name="connsiteY1" fmla="*/ 846320 h 3384376"/>
              <a:gd name="connsiteX2" fmla="*/ 781776 w 5184576"/>
              <a:gd name="connsiteY2" fmla="*/ 1181600 h 3384376"/>
              <a:gd name="connsiteX3" fmla="*/ 403824 w 5184576"/>
              <a:gd name="connsiteY3" fmla="*/ 1541264 h 3384376"/>
              <a:gd name="connsiteX4" fmla="*/ 726912 w 5184576"/>
              <a:gd name="connsiteY4" fmla="*/ 1858256 h 3384376"/>
              <a:gd name="connsiteX5" fmla="*/ 373344 w 5184576"/>
              <a:gd name="connsiteY5" fmla="*/ 2333744 h 3384376"/>
              <a:gd name="connsiteX6" fmla="*/ 592800 w 5184576"/>
              <a:gd name="connsiteY6" fmla="*/ 2906768 h 3384376"/>
              <a:gd name="connsiteX7" fmla="*/ 1159728 w 5184576"/>
              <a:gd name="connsiteY7" fmla="*/ 2669024 h 3384376"/>
              <a:gd name="connsiteX8" fmla="*/ 1744944 w 5184576"/>
              <a:gd name="connsiteY8" fmla="*/ 3004304 h 3384376"/>
              <a:gd name="connsiteX9" fmla="*/ 2037552 w 5184576"/>
              <a:gd name="connsiteY9" fmla="*/ 2790944 h 3384376"/>
              <a:gd name="connsiteX10" fmla="*/ 2445984 w 5184576"/>
              <a:gd name="connsiteY10" fmla="*/ 2918960 h 3384376"/>
              <a:gd name="connsiteX11" fmla="*/ 2769072 w 5184576"/>
              <a:gd name="connsiteY11" fmla="*/ 2717792 h 3384376"/>
              <a:gd name="connsiteX12" fmla="*/ 3500592 w 5184576"/>
              <a:gd name="connsiteY12" fmla="*/ 2864096 h 3384376"/>
              <a:gd name="connsiteX13" fmla="*/ 3927312 w 5184576"/>
              <a:gd name="connsiteY13" fmla="*/ 2632448 h 3384376"/>
              <a:gd name="connsiteX14" fmla="*/ 4329648 w 5184576"/>
              <a:gd name="connsiteY14" fmla="*/ 2809232 h 3384376"/>
              <a:gd name="connsiteX15" fmla="*/ 4658832 w 5184576"/>
              <a:gd name="connsiteY15" fmla="*/ 2772656 h 3384376"/>
              <a:gd name="connsiteX16" fmla="*/ 4762464 w 5184576"/>
              <a:gd name="connsiteY16" fmla="*/ 2309360 h 3384376"/>
              <a:gd name="connsiteX17" fmla="*/ 4579584 w 5184576"/>
              <a:gd name="connsiteY17" fmla="*/ 2059424 h 3384376"/>
              <a:gd name="connsiteX18" fmla="*/ 4841712 w 5184576"/>
              <a:gd name="connsiteY18" fmla="*/ 1596128 h 3384376"/>
              <a:gd name="connsiteX19" fmla="*/ 4603968 w 5184576"/>
              <a:gd name="connsiteY19" fmla="*/ 1346192 h 3384376"/>
              <a:gd name="connsiteX20" fmla="*/ 4744176 w 5184576"/>
              <a:gd name="connsiteY20" fmla="*/ 1047488 h 3384376"/>
              <a:gd name="connsiteX21" fmla="*/ 4573488 w 5184576"/>
              <a:gd name="connsiteY21" fmla="*/ 632960 h 3384376"/>
              <a:gd name="connsiteX22" fmla="*/ 4244304 w 5184576"/>
              <a:gd name="connsiteY22" fmla="*/ 529328 h 3384376"/>
              <a:gd name="connsiteX23" fmla="*/ 4000464 w 5184576"/>
              <a:gd name="connsiteY23" fmla="*/ 779264 h 3384376"/>
              <a:gd name="connsiteX24" fmla="*/ 3610320 w 5184576"/>
              <a:gd name="connsiteY24" fmla="*/ 620768 h 3384376"/>
              <a:gd name="connsiteX25" fmla="*/ 3329904 w 5184576"/>
              <a:gd name="connsiteY25" fmla="*/ 523232 h 3384376"/>
              <a:gd name="connsiteX26" fmla="*/ 2958048 w 5184576"/>
              <a:gd name="connsiteY26" fmla="*/ 669536 h 3384376"/>
              <a:gd name="connsiteX27" fmla="*/ 2433792 w 5184576"/>
              <a:gd name="connsiteY27" fmla="*/ 462272 h 3384376"/>
              <a:gd name="connsiteX28" fmla="*/ 1909536 w 5184576"/>
              <a:gd name="connsiteY28" fmla="*/ 754880 h 3384376"/>
              <a:gd name="connsiteX29" fmla="*/ 1446240 w 5184576"/>
              <a:gd name="connsiteY29" fmla="*/ 492752 h 3384376"/>
              <a:gd name="connsiteX30" fmla="*/ 1007328 w 5184576"/>
              <a:gd name="connsiteY30" fmla="*/ 785360 h 3384376"/>
              <a:gd name="connsiteX31" fmla="*/ 982944 w 5184576"/>
              <a:gd name="connsiteY31" fmla="*/ 767072 h 3384376"/>
              <a:gd name="connsiteX32" fmla="*/ 958560 w 5184576"/>
              <a:gd name="connsiteY32" fmla="*/ 742688 h 3384376"/>
              <a:gd name="connsiteX33" fmla="*/ 915888 w 5184576"/>
              <a:gd name="connsiteY33" fmla="*/ 724400 h 3384376"/>
              <a:gd name="connsiteX34" fmla="*/ 885408 w 5184576"/>
              <a:gd name="connsiteY34" fmla="*/ 700016 h 3384376"/>
              <a:gd name="connsiteX35" fmla="*/ 830544 w 5184576"/>
              <a:gd name="connsiteY35" fmla="*/ 681728 h 3384376"/>
              <a:gd name="connsiteX36" fmla="*/ 757392 w 5184576"/>
              <a:gd name="connsiteY36" fmla="*/ 584192 h 3384376"/>
              <a:gd name="connsiteX37" fmla="*/ 733008 w 5184576"/>
              <a:gd name="connsiteY37" fmla="*/ 541520 h 3384376"/>
              <a:gd name="connsiteX38" fmla="*/ 647664 w 5184576"/>
              <a:gd name="connsiteY38" fmla="*/ 450080 h 3384376"/>
              <a:gd name="connsiteX39" fmla="*/ 629376 w 5184576"/>
              <a:gd name="connsiteY39" fmla="*/ 419600 h 3384376"/>
              <a:gd name="connsiteX40" fmla="*/ 586704 w 5184576"/>
              <a:gd name="connsiteY40" fmla="*/ 364736 h 3384376"/>
              <a:gd name="connsiteX41" fmla="*/ 0 w 5184576"/>
              <a:gd name="connsiteY41" fmla="*/ 0 h 3384376"/>
              <a:gd name="connsiteX42" fmla="*/ 5184576 w 5184576"/>
              <a:gd name="connsiteY42" fmla="*/ 0 h 3384376"/>
              <a:gd name="connsiteX43" fmla="*/ 5184576 w 5184576"/>
              <a:gd name="connsiteY43" fmla="*/ 3384376 h 3384376"/>
              <a:gd name="connsiteX44" fmla="*/ 0 w 5184576"/>
              <a:gd name="connsiteY44" fmla="*/ 3384376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184576" h="3384376">
                <a:moveTo>
                  <a:pt x="586704" y="364736"/>
                </a:moveTo>
                <a:lnTo>
                  <a:pt x="342864" y="846320"/>
                </a:lnTo>
                <a:lnTo>
                  <a:pt x="781776" y="1181600"/>
                </a:lnTo>
                <a:lnTo>
                  <a:pt x="403824" y="1541264"/>
                </a:lnTo>
                <a:lnTo>
                  <a:pt x="726912" y="1858256"/>
                </a:lnTo>
                <a:lnTo>
                  <a:pt x="373344" y="2333744"/>
                </a:lnTo>
                <a:lnTo>
                  <a:pt x="592800" y="2906768"/>
                </a:lnTo>
                <a:lnTo>
                  <a:pt x="1159728" y="2669024"/>
                </a:lnTo>
                <a:lnTo>
                  <a:pt x="1744944" y="3004304"/>
                </a:lnTo>
                <a:lnTo>
                  <a:pt x="2037552" y="2790944"/>
                </a:lnTo>
                <a:lnTo>
                  <a:pt x="2445984" y="2918960"/>
                </a:lnTo>
                <a:lnTo>
                  <a:pt x="2769072" y="2717792"/>
                </a:lnTo>
                <a:lnTo>
                  <a:pt x="3500592" y="2864096"/>
                </a:lnTo>
                <a:lnTo>
                  <a:pt x="3927312" y="2632448"/>
                </a:lnTo>
                <a:lnTo>
                  <a:pt x="4329648" y="2809232"/>
                </a:lnTo>
                <a:lnTo>
                  <a:pt x="4658832" y="2772656"/>
                </a:lnTo>
                <a:lnTo>
                  <a:pt x="4762464" y="2309360"/>
                </a:lnTo>
                <a:lnTo>
                  <a:pt x="4579584" y="2059424"/>
                </a:lnTo>
                <a:lnTo>
                  <a:pt x="4841712" y="1596128"/>
                </a:lnTo>
                <a:lnTo>
                  <a:pt x="4603968" y="1346192"/>
                </a:lnTo>
                <a:lnTo>
                  <a:pt x="4744176" y="1047488"/>
                </a:lnTo>
                <a:lnTo>
                  <a:pt x="4573488" y="632960"/>
                </a:lnTo>
                <a:lnTo>
                  <a:pt x="4244304" y="529328"/>
                </a:lnTo>
                <a:lnTo>
                  <a:pt x="4000464" y="779264"/>
                </a:lnTo>
                <a:lnTo>
                  <a:pt x="3610320" y="620768"/>
                </a:lnTo>
                <a:lnTo>
                  <a:pt x="3329904" y="523232"/>
                </a:lnTo>
                <a:lnTo>
                  <a:pt x="2958048" y="669536"/>
                </a:lnTo>
                <a:lnTo>
                  <a:pt x="2433792" y="462272"/>
                </a:lnTo>
                <a:lnTo>
                  <a:pt x="1909536" y="754880"/>
                </a:lnTo>
                <a:lnTo>
                  <a:pt x="1446240" y="492752"/>
                </a:lnTo>
                <a:lnTo>
                  <a:pt x="1007328" y="785360"/>
                </a:lnTo>
                <a:cubicBezTo>
                  <a:pt x="985237" y="763269"/>
                  <a:pt x="1031195" y="808430"/>
                  <a:pt x="982944" y="767072"/>
                </a:cubicBezTo>
                <a:cubicBezTo>
                  <a:pt x="974217" y="759591"/>
                  <a:pt x="968258" y="748859"/>
                  <a:pt x="958560" y="742688"/>
                </a:cubicBezTo>
                <a:cubicBezTo>
                  <a:pt x="945504" y="734380"/>
                  <a:pt x="929255" y="732198"/>
                  <a:pt x="915888" y="724400"/>
                </a:cubicBezTo>
                <a:cubicBezTo>
                  <a:pt x="904649" y="717844"/>
                  <a:pt x="895568" y="708144"/>
                  <a:pt x="885408" y="700016"/>
                </a:cubicBezTo>
                <a:cubicBezTo>
                  <a:pt x="867120" y="693920"/>
                  <a:pt x="845857" y="693438"/>
                  <a:pt x="830544" y="681728"/>
                </a:cubicBezTo>
                <a:cubicBezTo>
                  <a:pt x="815313" y="670081"/>
                  <a:pt x="772172" y="608209"/>
                  <a:pt x="757392" y="584192"/>
                </a:cubicBezTo>
                <a:cubicBezTo>
                  <a:pt x="748806" y="570240"/>
                  <a:pt x="742696" y="554731"/>
                  <a:pt x="733008" y="541520"/>
                </a:cubicBezTo>
                <a:cubicBezTo>
                  <a:pt x="676485" y="464443"/>
                  <a:pt x="706173" y="520291"/>
                  <a:pt x="647664" y="450080"/>
                </a:cubicBezTo>
                <a:cubicBezTo>
                  <a:pt x="640079" y="440978"/>
                  <a:pt x="636263" y="429242"/>
                  <a:pt x="629376" y="419600"/>
                </a:cubicBezTo>
                <a:cubicBezTo>
                  <a:pt x="615910" y="400747"/>
                  <a:pt x="600928" y="383024"/>
                  <a:pt x="586704" y="364736"/>
                </a:cubicBezTo>
                <a:close/>
                <a:moveTo>
                  <a:pt x="0" y="0"/>
                </a:moveTo>
                <a:lnTo>
                  <a:pt x="5184576" y="0"/>
                </a:lnTo>
                <a:lnTo>
                  <a:pt x="5184576" y="3384376"/>
                </a:lnTo>
                <a:lnTo>
                  <a:pt x="0" y="338437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NORSOK I-106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A71354-32EF-D4C6-7F35-71C023BDF818}"/>
              </a:ext>
            </a:extLst>
          </p:cNvPr>
          <p:cNvSpPr/>
          <p:nvPr/>
        </p:nvSpPr>
        <p:spPr>
          <a:xfrm rot="16200000">
            <a:off x="4867876" y="4495580"/>
            <a:ext cx="381751" cy="522397"/>
          </a:xfrm>
          <a:prstGeom prst="ellipse">
            <a:avLst/>
          </a:prstGeom>
          <a:noFill/>
          <a:ln w="196850" cmpd="sng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NPV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54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350A4B-3A0A-3936-B436-91AFF5EB9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25970"/>
              </p:ext>
            </p:extLst>
          </p:nvPr>
        </p:nvGraphicFramePr>
        <p:xfrm>
          <a:off x="773724" y="1394914"/>
          <a:ext cx="9750116" cy="3566160"/>
        </p:xfrm>
        <a:graphic>
          <a:graphicData uri="http://schemas.openxmlformats.org/drawingml/2006/table">
            <a:tbl>
              <a:tblPr firstRow="1" bandRow="1">
                <a:tableStyleId>{8C604FC8-EC36-43E1-A614-7EA45770EAA4}</a:tableStyleId>
              </a:tblPr>
              <a:tblGrid>
                <a:gridCol w="2010116">
                  <a:extLst>
                    <a:ext uri="{9D8B030D-6E8A-4147-A177-3AD203B41FA5}">
                      <a16:colId xmlns:a16="http://schemas.microsoft.com/office/drawing/2014/main" val="3616266225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79077999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33231452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24897954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51556564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989318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Year 1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2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3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4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5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060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Cash Flow ($/y)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737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r</a:t>
                      </a:r>
                      <a:r>
                        <a:rPr lang="en-US" sz="2000" baseline="-25000" dirty="0" err="1"/>
                        <a:t>p</a:t>
                      </a:r>
                      <a:r>
                        <a:rPr lang="en-US" sz="2000" dirty="0"/>
                        <a:t> = 10%</a:t>
                      </a:r>
                      <a:endParaRPr lang="en-GB" sz="2000" dirty="0"/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02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379,906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38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345,370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1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313,972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11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285,429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204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259,481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16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1,584,159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 DCF</a:t>
                      </a:r>
                    </a:p>
                  </a:txBody>
                  <a:tcPr anchor="ctr">
                    <a:solidFill>
                      <a:srgbClr val="E7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1718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FCF5CEC-5FCD-44F3-AD18-F93B393AD535}"/>
              </a:ext>
            </a:extLst>
          </p:cNvPr>
          <p:cNvSpPr/>
          <p:nvPr/>
        </p:nvSpPr>
        <p:spPr>
          <a:xfrm>
            <a:off x="268779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D69E7-D0B2-50AF-7949-2CB0454DA1FF}"/>
              </a:ext>
            </a:extLst>
          </p:cNvPr>
          <p:cNvSpPr/>
          <p:nvPr/>
        </p:nvSpPr>
        <p:spPr>
          <a:xfrm>
            <a:off x="422703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5019CB-9B6E-543A-6ED1-F354DE7DFE27}"/>
              </a:ext>
            </a:extLst>
          </p:cNvPr>
          <p:cNvSpPr/>
          <p:nvPr/>
        </p:nvSpPr>
        <p:spPr>
          <a:xfrm>
            <a:off x="576627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76775-CB0A-0F65-B4D2-507F58DB97E6}"/>
              </a:ext>
            </a:extLst>
          </p:cNvPr>
          <p:cNvSpPr/>
          <p:nvPr/>
        </p:nvSpPr>
        <p:spPr>
          <a:xfrm>
            <a:off x="730551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37A792-BBF1-E56F-19DC-63AA78AE4A78}"/>
              </a:ext>
            </a:extLst>
          </p:cNvPr>
          <p:cNvSpPr/>
          <p:nvPr/>
        </p:nvSpPr>
        <p:spPr>
          <a:xfrm>
            <a:off x="884475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9FDFDD-467A-DF5A-D82E-9F40588D5DD3}"/>
              </a:ext>
            </a:extLst>
          </p:cNvPr>
          <p:cNvGrpSpPr/>
          <p:nvPr/>
        </p:nvGrpSpPr>
        <p:grpSpPr>
          <a:xfrm>
            <a:off x="2790613" y="2192482"/>
            <a:ext cx="793883" cy="593475"/>
            <a:chOff x="2790613" y="2192482"/>
            <a:chExt cx="793883" cy="59347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702FAB-BF91-F2B3-3A43-A96BCFDAC34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958B6BE-79BF-CD84-8283-D8D54D6502A9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B1B17C7-0BE7-C01B-9D32-28566AF22E80}"/>
              </a:ext>
            </a:extLst>
          </p:cNvPr>
          <p:cNvSpPr/>
          <p:nvPr/>
        </p:nvSpPr>
        <p:spPr>
          <a:xfrm>
            <a:off x="1028323" y="2648374"/>
            <a:ext cx="1385667" cy="270933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C8B5F75-2176-FA8E-5646-13CDD70627CC}"/>
              </a:ext>
            </a:extLst>
          </p:cNvPr>
          <p:cNvSpPr/>
          <p:nvPr/>
        </p:nvSpPr>
        <p:spPr>
          <a:xfrm>
            <a:off x="1028323" y="3024898"/>
            <a:ext cx="1385667" cy="30619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D9512B-2757-DD9B-5703-7AAE2F6AFA27}"/>
              </a:ext>
            </a:extLst>
          </p:cNvPr>
          <p:cNvGrpSpPr/>
          <p:nvPr/>
        </p:nvGrpSpPr>
        <p:grpSpPr>
          <a:xfrm>
            <a:off x="2790612" y="2197517"/>
            <a:ext cx="2361331" cy="978622"/>
            <a:chOff x="2790613" y="2192482"/>
            <a:chExt cx="793883" cy="59347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149B04-660C-C9A1-AEE2-F21F8D9B80FA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124A1E1-4294-EC10-B4AD-DE66BE8DB232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24D8991-B280-18C8-30C6-C76D64052918}"/>
              </a:ext>
            </a:extLst>
          </p:cNvPr>
          <p:cNvSpPr/>
          <p:nvPr/>
        </p:nvSpPr>
        <p:spPr>
          <a:xfrm>
            <a:off x="1028323" y="3469178"/>
            <a:ext cx="1385667" cy="270933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2CB4EE8-8632-5B8B-24F1-0A186ADBC5EC}"/>
              </a:ext>
            </a:extLst>
          </p:cNvPr>
          <p:cNvSpPr/>
          <p:nvPr/>
        </p:nvSpPr>
        <p:spPr>
          <a:xfrm>
            <a:off x="1028323" y="3845702"/>
            <a:ext cx="1385667" cy="30619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2DCD57-DE9C-6205-3B03-CEF7830F7BF2}"/>
              </a:ext>
            </a:extLst>
          </p:cNvPr>
          <p:cNvSpPr/>
          <p:nvPr/>
        </p:nvSpPr>
        <p:spPr>
          <a:xfrm>
            <a:off x="1028323" y="4228672"/>
            <a:ext cx="1385667" cy="270933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B746296-66FA-D9A3-13AA-FCF3239B2908}"/>
              </a:ext>
            </a:extLst>
          </p:cNvPr>
          <p:cNvGrpSpPr/>
          <p:nvPr/>
        </p:nvGrpSpPr>
        <p:grpSpPr>
          <a:xfrm>
            <a:off x="2790611" y="2197517"/>
            <a:ext cx="3898783" cy="1372030"/>
            <a:chOff x="2790613" y="2192482"/>
            <a:chExt cx="793883" cy="5934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5606AF2-CC01-37ED-FEF9-6B3807D6FDD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16B3A3F-0F31-B11B-8C7B-AC3B4C605809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0BB02A-11DC-1585-256C-1FF192EECE9C}"/>
              </a:ext>
            </a:extLst>
          </p:cNvPr>
          <p:cNvGrpSpPr/>
          <p:nvPr/>
        </p:nvGrpSpPr>
        <p:grpSpPr>
          <a:xfrm>
            <a:off x="2790611" y="2197516"/>
            <a:ext cx="5436236" cy="1778431"/>
            <a:chOff x="2790613" y="2192482"/>
            <a:chExt cx="793883" cy="59347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8DAC76-D2DC-555F-5BA2-684E7A6CB56C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77B4E8C-11D1-00B2-9FF5-AAC7AB3ECD67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B16B203-53B4-7F5F-3134-F2269CE04F05}"/>
              </a:ext>
            </a:extLst>
          </p:cNvPr>
          <p:cNvGrpSpPr/>
          <p:nvPr/>
        </p:nvGrpSpPr>
        <p:grpSpPr>
          <a:xfrm>
            <a:off x="2790610" y="2197516"/>
            <a:ext cx="6981675" cy="2171283"/>
            <a:chOff x="2790613" y="2192482"/>
            <a:chExt cx="793883" cy="59347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1318161-339F-82DF-17F0-1DE3C0BF13C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E89F639-3D65-2C7A-9A2C-BEBE69E5E077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094B7D8-CCC8-EE69-72FA-E79A2FD9B2A2}"/>
              </a:ext>
            </a:extLst>
          </p:cNvPr>
          <p:cNvSpPr txBox="1"/>
          <p:nvPr/>
        </p:nvSpPr>
        <p:spPr>
          <a:xfrm>
            <a:off x="10459341" y="1747364"/>
            <a:ext cx="1760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Difference in exposure to loss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F685B0D-9599-00F3-09D4-A17C34D79461}"/>
                  </a:ext>
                </a:extLst>
              </p:cNvPr>
              <p:cNvSpPr txBox="1"/>
              <p:nvPr/>
            </p:nvSpPr>
            <p:spPr>
              <a:xfrm>
                <a:off x="4953000" y="4515706"/>
                <a:ext cx="6111240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𝑁𝑃𝑉</m:t>
                      </m:r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𝐶𝐹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8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800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b>
                                        <m:sSubPr>
                                          <m:ctrlPr>
                                            <a:rPr lang="en-GB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GB" sz="2800" b="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GB" sz="28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𝑜𝑠𝑡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𝑒𝑡𝑒𝑟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F685B0D-9599-00F3-09D4-A17C34D7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515706"/>
                <a:ext cx="6111240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96FD0AC8-DBA8-F9C3-43A2-AB08FE659488}"/>
              </a:ext>
            </a:extLst>
          </p:cNvPr>
          <p:cNvSpPr/>
          <p:nvPr/>
        </p:nvSpPr>
        <p:spPr>
          <a:xfrm>
            <a:off x="2862706" y="4613558"/>
            <a:ext cx="1385667" cy="30619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FF7BD-6982-0304-77CF-B1CC54D75611}"/>
              </a:ext>
            </a:extLst>
          </p:cNvPr>
          <p:cNvSpPr/>
          <p:nvPr/>
        </p:nvSpPr>
        <p:spPr>
          <a:xfrm>
            <a:off x="1114761" y="4613815"/>
            <a:ext cx="1385667" cy="30619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1" grpId="0" animBg="1"/>
      <p:bldP spid="52" grpId="0" animBg="1"/>
      <p:bldP spid="53" grpId="0" animBg="1"/>
      <p:bldP spid="66" grpId="0" animBg="1"/>
      <p:bldP spid="6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NPV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55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350A4B-3A0A-3936-B436-91AFF5EB9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798242"/>
              </p:ext>
            </p:extLst>
          </p:nvPr>
        </p:nvGraphicFramePr>
        <p:xfrm>
          <a:off x="773724" y="1394914"/>
          <a:ext cx="9750116" cy="3566160"/>
        </p:xfrm>
        <a:graphic>
          <a:graphicData uri="http://schemas.openxmlformats.org/drawingml/2006/table">
            <a:tbl>
              <a:tblPr firstRow="1" bandRow="1">
                <a:tableStyleId>{8C604FC8-EC36-43E1-A614-7EA45770EAA4}</a:tableStyleId>
              </a:tblPr>
              <a:tblGrid>
                <a:gridCol w="2010116">
                  <a:extLst>
                    <a:ext uri="{9D8B030D-6E8A-4147-A177-3AD203B41FA5}">
                      <a16:colId xmlns:a16="http://schemas.microsoft.com/office/drawing/2014/main" val="3616266225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79077999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33231452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24897954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51556564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989318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Year 1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2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3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4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5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060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Cash Flow ($/y)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737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000" b="0" baseline="-250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= 10% ?</a:t>
                      </a:r>
                      <a:endParaRPr lang="en-GB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02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379,906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38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345,370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1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313,972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11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285,429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204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259,481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16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1,584,159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 DCF</a:t>
                      </a:r>
                    </a:p>
                  </a:txBody>
                  <a:tcPr anchor="ctr">
                    <a:solidFill>
                      <a:srgbClr val="E7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17181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FCF5CEC-5FCD-44F3-AD18-F93B393AD535}"/>
              </a:ext>
            </a:extLst>
          </p:cNvPr>
          <p:cNvSpPr/>
          <p:nvPr/>
        </p:nvSpPr>
        <p:spPr>
          <a:xfrm>
            <a:off x="268779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D69E7-D0B2-50AF-7949-2CB0454DA1FF}"/>
              </a:ext>
            </a:extLst>
          </p:cNvPr>
          <p:cNvSpPr/>
          <p:nvPr/>
        </p:nvSpPr>
        <p:spPr>
          <a:xfrm>
            <a:off x="422703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5019CB-9B6E-543A-6ED1-F354DE7DFE27}"/>
              </a:ext>
            </a:extLst>
          </p:cNvPr>
          <p:cNvSpPr/>
          <p:nvPr/>
        </p:nvSpPr>
        <p:spPr>
          <a:xfrm>
            <a:off x="576627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76775-CB0A-0F65-B4D2-507F58DB97E6}"/>
              </a:ext>
            </a:extLst>
          </p:cNvPr>
          <p:cNvSpPr/>
          <p:nvPr/>
        </p:nvSpPr>
        <p:spPr>
          <a:xfrm>
            <a:off x="730551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37A792-BBF1-E56F-19DC-63AA78AE4A78}"/>
              </a:ext>
            </a:extLst>
          </p:cNvPr>
          <p:cNvSpPr/>
          <p:nvPr/>
        </p:nvSpPr>
        <p:spPr>
          <a:xfrm>
            <a:off x="884475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9FDFDD-467A-DF5A-D82E-9F40588D5DD3}"/>
              </a:ext>
            </a:extLst>
          </p:cNvPr>
          <p:cNvGrpSpPr/>
          <p:nvPr/>
        </p:nvGrpSpPr>
        <p:grpSpPr>
          <a:xfrm>
            <a:off x="2790613" y="2192482"/>
            <a:ext cx="793883" cy="593475"/>
            <a:chOff x="2790613" y="2192482"/>
            <a:chExt cx="793883" cy="59347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702FAB-BF91-F2B3-3A43-A96BCFDAC34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958B6BE-79BF-CD84-8283-D8D54D6502A9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D9512B-2757-DD9B-5703-7AAE2F6AFA27}"/>
              </a:ext>
            </a:extLst>
          </p:cNvPr>
          <p:cNvGrpSpPr/>
          <p:nvPr/>
        </p:nvGrpSpPr>
        <p:grpSpPr>
          <a:xfrm>
            <a:off x="2790612" y="2197517"/>
            <a:ext cx="2361331" cy="978622"/>
            <a:chOff x="2790613" y="2192482"/>
            <a:chExt cx="793883" cy="59347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149B04-660C-C9A1-AEE2-F21F8D9B80FA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124A1E1-4294-EC10-B4AD-DE66BE8DB232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B746296-66FA-D9A3-13AA-FCF3239B2908}"/>
              </a:ext>
            </a:extLst>
          </p:cNvPr>
          <p:cNvGrpSpPr/>
          <p:nvPr/>
        </p:nvGrpSpPr>
        <p:grpSpPr>
          <a:xfrm>
            <a:off x="2790611" y="2197517"/>
            <a:ext cx="3898783" cy="1372030"/>
            <a:chOff x="2790613" y="2192482"/>
            <a:chExt cx="793883" cy="5934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5606AF2-CC01-37ED-FEF9-6B3807D6FDD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16B3A3F-0F31-B11B-8C7B-AC3B4C605809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0BB02A-11DC-1585-256C-1FF192EECE9C}"/>
              </a:ext>
            </a:extLst>
          </p:cNvPr>
          <p:cNvGrpSpPr/>
          <p:nvPr/>
        </p:nvGrpSpPr>
        <p:grpSpPr>
          <a:xfrm>
            <a:off x="2790611" y="2197516"/>
            <a:ext cx="5436236" cy="1778431"/>
            <a:chOff x="2790613" y="2192482"/>
            <a:chExt cx="793883" cy="59347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8DAC76-D2DC-555F-5BA2-684E7A6CB56C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77B4E8C-11D1-00B2-9FF5-AAC7AB3ECD67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B16B203-53B4-7F5F-3134-F2269CE04F05}"/>
              </a:ext>
            </a:extLst>
          </p:cNvPr>
          <p:cNvGrpSpPr/>
          <p:nvPr/>
        </p:nvGrpSpPr>
        <p:grpSpPr>
          <a:xfrm>
            <a:off x="2790610" y="2197516"/>
            <a:ext cx="6981675" cy="2171283"/>
            <a:chOff x="2790613" y="2192482"/>
            <a:chExt cx="793883" cy="59347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1318161-339F-82DF-17F0-1DE3C0BF13C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E89F639-3D65-2C7A-9A2C-BEBE69E5E077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094B7D8-CCC8-EE69-72FA-E79A2FD9B2A2}"/>
              </a:ext>
            </a:extLst>
          </p:cNvPr>
          <p:cNvSpPr txBox="1"/>
          <p:nvPr/>
        </p:nvSpPr>
        <p:spPr>
          <a:xfrm>
            <a:off x="10459341" y="1747364"/>
            <a:ext cx="1760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Difference in exposure to loss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CE698-8600-EC06-00F2-FC55460C86AE}"/>
                  </a:ext>
                </a:extLst>
              </p:cNvPr>
              <p:cNvSpPr txBox="1"/>
              <p:nvPr/>
            </p:nvSpPr>
            <p:spPr>
              <a:xfrm>
                <a:off x="4953000" y="4515706"/>
                <a:ext cx="6111240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𝑁𝑃𝑉</m:t>
                      </m:r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𝐶𝐹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8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800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b>
                                        <m:sSubPr>
                                          <m:ctrlPr>
                                            <a:rPr lang="en-GB" sz="2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GB" sz="28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GB" sz="28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𝑜𝑠𝑡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𝑒𝑡𝑒𝑟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CE698-8600-EC06-00F2-FC55460C8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515706"/>
                <a:ext cx="6111240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1D66E1-16B7-8FFC-A2BD-2248970B8ABC}"/>
                  </a:ext>
                </a:extLst>
              </p:cNvPr>
              <p:cNvSpPr txBox="1"/>
              <p:nvPr/>
            </p:nvSpPr>
            <p:spPr>
              <a:xfrm>
                <a:off x="7330282" y="5237351"/>
                <a:ext cx="1140404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1D66E1-16B7-8FFC-A2BD-2248970B8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282" y="5237351"/>
                <a:ext cx="1140404" cy="5564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NPV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56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350A4B-3A0A-3936-B436-91AFF5EB97C2}"/>
              </a:ext>
            </a:extLst>
          </p:cNvPr>
          <p:cNvGraphicFramePr>
            <a:graphicFrameLocks noGrp="1"/>
          </p:cNvGraphicFramePr>
          <p:nvPr/>
        </p:nvGraphicFramePr>
        <p:xfrm>
          <a:off x="773724" y="1394914"/>
          <a:ext cx="9750116" cy="4358640"/>
        </p:xfrm>
        <a:graphic>
          <a:graphicData uri="http://schemas.openxmlformats.org/drawingml/2006/table">
            <a:tbl>
              <a:tblPr firstRow="1" bandRow="1">
                <a:tableStyleId>{8C604FC8-EC36-43E1-A614-7EA45770EAA4}</a:tableStyleId>
              </a:tblPr>
              <a:tblGrid>
                <a:gridCol w="2010116">
                  <a:extLst>
                    <a:ext uri="{9D8B030D-6E8A-4147-A177-3AD203B41FA5}">
                      <a16:colId xmlns:a16="http://schemas.microsoft.com/office/drawing/2014/main" val="3616266225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79077999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33231452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24897954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51556564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9893184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Year 1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2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3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4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Year 5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060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Cash Flow ($/y)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737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2000" b="0" baseline="-250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</a:rPr>
                        <a:t> = 10% ?</a:t>
                      </a:r>
                      <a:endParaRPr lang="en-GB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02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379,906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38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345,370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1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313,972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11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285,429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204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259,481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16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1,584,159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Total DCF</a:t>
                      </a:r>
                    </a:p>
                  </a:txBody>
                  <a:tcPr anchor="ctr">
                    <a:solidFill>
                      <a:srgbClr val="E7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171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750,000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latin typeface="+mn-lt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Cost ($)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CB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94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834,159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NPV ($)</a:t>
                      </a:r>
                    </a:p>
                  </a:txBody>
                  <a:tcPr anchor="ctr">
                    <a:solidFill>
                      <a:srgbClr val="E7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50864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FCF5CEC-5FCD-44F3-AD18-F93B393AD535}"/>
              </a:ext>
            </a:extLst>
          </p:cNvPr>
          <p:cNvSpPr/>
          <p:nvPr/>
        </p:nvSpPr>
        <p:spPr>
          <a:xfrm>
            <a:off x="268779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4D69E7-D0B2-50AF-7949-2CB0454DA1FF}"/>
              </a:ext>
            </a:extLst>
          </p:cNvPr>
          <p:cNvSpPr/>
          <p:nvPr/>
        </p:nvSpPr>
        <p:spPr>
          <a:xfrm>
            <a:off x="422703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5019CB-9B6E-543A-6ED1-F354DE7DFE27}"/>
              </a:ext>
            </a:extLst>
          </p:cNvPr>
          <p:cNvSpPr/>
          <p:nvPr/>
        </p:nvSpPr>
        <p:spPr>
          <a:xfrm>
            <a:off x="576627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76775-CB0A-0F65-B4D2-507F58DB97E6}"/>
              </a:ext>
            </a:extLst>
          </p:cNvPr>
          <p:cNvSpPr/>
          <p:nvPr/>
        </p:nvSpPr>
        <p:spPr>
          <a:xfrm>
            <a:off x="730551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37A792-BBF1-E56F-19DC-63AA78AE4A78}"/>
              </a:ext>
            </a:extLst>
          </p:cNvPr>
          <p:cNvSpPr/>
          <p:nvPr/>
        </p:nvSpPr>
        <p:spPr>
          <a:xfrm>
            <a:off x="8844757" y="1802297"/>
            <a:ext cx="1793398" cy="39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417,897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9FDFDD-467A-DF5A-D82E-9F40588D5DD3}"/>
              </a:ext>
            </a:extLst>
          </p:cNvPr>
          <p:cNvGrpSpPr/>
          <p:nvPr/>
        </p:nvGrpSpPr>
        <p:grpSpPr>
          <a:xfrm>
            <a:off x="2790613" y="2192482"/>
            <a:ext cx="793883" cy="593475"/>
            <a:chOff x="2790613" y="2192482"/>
            <a:chExt cx="793883" cy="59347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702FAB-BF91-F2B3-3A43-A96BCFDAC34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958B6BE-79BF-CD84-8283-D8D54D6502A9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D9512B-2757-DD9B-5703-7AAE2F6AFA27}"/>
              </a:ext>
            </a:extLst>
          </p:cNvPr>
          <p:cNvGrpSpPr/>
          <p:nvPr/>
        </p:nvGrpSpPr>
        <p:grpSpPr>
          <a:xfrm>
            <a:off x="2790612" y="2197517"/>
            <a:ext cx="2361331" cy="978622"/>
            <a:chOff x="2790613" y="2192482"/>
            <a:chExt cx="793883" cy="59347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149B04-660C-C9A1-AEE2-F21F8D9B80FA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124A1E1-4294-EC10-B4AD-DE66BE8DB232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B746296-66FA-D9A3-13AA-FCF3239B2908}"/>
              </a:ext>
            </a:extLst>
          </p:cNvPr>
          <p:cNvGrpSpPr/>
          <p:nvPr/>
        </p:nvGrpSpPr>
        <p:grpSpPr>
          <a:xfrm>
            <a:off x="2790611" y="2197517"/>
            <a:ext cx="3898783" cy="1372030"/>
            <a:chOff x="2790613" y="2192482"/>
            <a:chExt cx="793883" cy="5934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5606AF2-CC01-37ED-FEF9-6B3807D6FDD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16B3A3F-0F31-B11B-8C7B-AC3B4C605809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0BB02A-11DC-1585-256C-1FF192EECE9C}"/>
              </a:ext>
            </a:extLst>
          </p:cNvPr>
          <p:cNvGrpSpPr/>
          <p:nvPr/>
        </p:nvGrpSpPr>
        <p:grpSpPr>
          <a:xfrm>
            <a:off x="2790611" y="2197516"/>
            <a:ext cx="5436236" cy="1778431"/>
            <a:chOff x="2790613" y="2192482"/>
            <a:chExt cx="793883" cy="59347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8DAC76-D2DC-555F-5BA2-684E7A6CB56C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77B4E8C-11D1-00B2-9FF5-AAC7AB3ECD67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B16B203-53B4-7F5F-3134-F2269CE04F05}"/>
              </a:ext>
            </a:extLst>
          </p:cNvPr>
          <p:cNvGrpSpPr/>
          <p:nvPr/>
        </p:nvGrpSpPr>
        <p:grpSpPr>
          <a:xfrm>
            <a:off x="2790610" y="2197516"/>
            <a:ext cx="6981675" cy="2171283"/>
            <a:chOff x="2790613" y="2192482"/>
            <a:chExt cx="793883" cy="59347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1318161-339F-82DF-17F0-1DE3C0BF13C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496" y="2192482"/>
              <a:ext cx="0" cy="593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E89F639-3D65-2C7A-9A2C-BEBE69E5E077}"/>
                </a:ext>
              </a:extLst>
            </p:cNvPr>
            <p:cNvCxnSpPr>
              <a:cxnSpLocks/>
            </p:cNvCxnSpPr>
            <p:nvPr/>
          </p:nvCxnSpPr>
          <p:spPr>
            <a:xfrm>
              <a:off x="2790613" y="2785957"/>
              <a:ext cx="7938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094B7D8-CCC8-EE69-72FA-E79A2FD9B2A2}"/>
              </a:ext>
            </a:extLst>
          </p:cNvPr>
          <p:cNvSpPr txBox="1"/>
          <p:nvPr/>
        </p:nvSpPr>
        <p:spPr>
          <a:xfrm>
            <a:off x="10459341" y="1747364"/>
            <a:ext cx="1760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Difference in exposure to loss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CE698-8600-EC06-00F2-FC55460C86AE}"/>
                  </a:ext>
                </a:extLst>
              </p:cNvPr>
              <p:cNvSpPr txBox="1"/>
              <p:nvPr/>
            </p:nvSpPr>
            <p:spPr>
              <a:xfrm>
                <a:off x="4953000" y="4515706"/>
                <a:ext cx="6111240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𝑁𝑃𝑉</m:t>
                      </m:r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𝐶𝐹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8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800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b>
                                        <m:sSubPr>
                                          <m:ctrlPr>
                                            <a:rPr lang="en-GB" sz="28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8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GB" sz="2800" b="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GB" sz="28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𝑜𝑠𝑡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𝑒𝑡𝑒𝑟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CE698-8600-EC06-00F2-FC55460C8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515706"/>
                <a:ext cx="6111240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49FFB9-545E-8C50-B5C1-D9125DB6B713}"/>
                  </a:ext>
                </a:extLst>
              </p:cNvPr>
              <p:cNvSpPr txBox="1"/>
              <p:nvPr/>
            </p:nvSpPr>
            <p:spPr>
              <a:xfrm>
                <a:off x="5280716" y="5973219"/>
                <a:ext cx="6111240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49FFB9-545E-8C50-B5C1-D9125DB6B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716" y="5973219"/>
                <a:ext cx="6111240" cy="5885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6EA1AF3-EB30-26BC-7689-E8BC314BE3D6}"/>
              </a:ext>
            </a:extLst>
          </p:cNvPr>
          <p:cNvSpPr txBox="1"/>
          <p:nvPr/>
        </p:nvSpPr>
        <p:spPr>
          <a:xfrm>
            <a:off x="1572907" y="6125518"/>
            <a:ext cx="470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dirty="0"/>
              <a:t>apital </a:t>
            </a:r>
            <a:r>
              <a:rPr lang="en-US" sz="2400" b="1" dirty="0"/>
              <a:t>A</a:t>
            </a:r>
            <a:r>
              <a:rPr lang="en-US" sz="2400" dirty="0"/>
              <a:t>sset </a:t>
            </a:r>
            <a:r>
              <a:rPr lang="en-US" sz="2400" b="1" dirty="0"/>
              <a:t>P</a:t>
            </a:r>
            <a:r>
              <a:rPr lang="en-US" sz="2400" dirty="0"/>
              <a:t>ricing </a:t>
            </a:r>
            <a:r>
              <a:rPr lang="en-US" sz="2400" b="1" dirty="0"/>
              <a:t>M</a:t>
            </a:r>
            <a:r>
              <a:rPr lang="en-US" sz="2400" dirty="0"/>
              <a:t>odel</a:t>
            </a:r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CFC486-1176-0F4B-075B-771EBB12F43A}"/>
              </a:ext>
            </a:extLst>
          </p:cNvPr>
          <p:cNvSpPr/>
          <p:nvPr/>
        </p:nvSpPr>
        <p:spPr>
          <a:xfrm>
            <a:off x="6677348" y="6008847"/>
            <a:ext cx="795332" cy="62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9603DB-3C10-00CE-F1CC-62055F7DBE6E}"/>
                  </a:ext>
                </a:extLst>
              </p:cNvPr>
              <p:cNvSpPr txBox="1"/>
              <p:nvPr/>
            </p:nvSpPr>
            <p:spPr>
              <a:xfrm>
                <a:off x="5948523" y="6002804"/>
                <a:ext cx="1140404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9603DB-3C10-00CE-F1CC-62055F7DB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523" y="6002804"/>
                <a:ext cx="1140404" cy="556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AFB91EFB-A9B2-D2D3-C723-B2FDB384EEDD}"/>
              </a:ext>
            </a:extLst>
          </p:cNvPr>
          <p:cNvSpPr/>
          <p:nvPr/>
        </p:nvSpPr>
        <p:spPr>
          <a:xfrm>
            <a:off x="7451372" y="6008847"/>
            <a:ext cx="2962628" cy="62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446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9F2DB08A-C620-300F-1FA1-4280269BF2B7}"/>
              </a:ext>
            </a:extLst>
          </p:cNvPr>
          <p:cNvSpPr txBox="1"/>
          <p:nvPr/>
        </p:nvSpPr>
        <p:spPr>
          <a:xfrm>
            <a:off x="9314489" y="1332665"/>
            <a:ext cx="2464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Standard deviation of 20%</a:t>
            </a:r>
            <a:endParaRPr lang="en-GB" sz="24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79E697-ECEF-3ED8-129F-388525FA94AD}"/>
              </a:ext>
            </a:extLst>
          </p:cNvPr>
          <p:cNvCxnSpPr>
            <a:cxnSpLocks/>
          </p:cNvCxnSpPr>
          <p:nvPr/>
        </p:nvCxnSpPr>
        <p:spPr>
          <a:xfrm>
            <a:off x="1851660" y="5117859"/>
            <a:ext cx="8275320" cy="0"/>
          </a:xfrm>
          <a:prstGeom prst="straightConnector1">
            <a:avLst/>
          </a:prstGeom>
          <a:ln w="38100">
            <a:solidFill>
              <a:srgbClr val="047E0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2E463C-3E47-070A-7C8F-E80617F53B93}"/>
              </a:ext>
            </a:extLst>
          </p:cNvPr>
          <p:cNvCxnSpPr>
            <a:cxnSpLocks/>
          </p:cNvCxnSpPr>
          <p:nvPr/>
        </p:nvCxnSpPr>
        <p:spPr>
          <a:xfrm flipV="1">
            <a:off x="1851660" y="723900"/>
            <a:ext cx="0" cy="5219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57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1AEA29-8436-AE54-D352-A13431A59021}"/>
                  </a:ext>
                </a:extLst>
              </p:cNvPr>
              <p:cNvSpPr txBox="1"/>
              <p:nvPr/>
            </p:nvSpPr>
            <p:spPr>
              <a:xfrm>
                <a:off x="1060546" y="1813582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𝑎𝑣𝑒</m:t>
                          </m:r>
                          <m:r>
                            <a:rPr lang="en-US" sz="2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=11.6% (1928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2020)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1AEA29-8436-AE54-D352-A13431A5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46" y="1813582"/>
                <a:ext cx="6096000" cy="461665"/>
              </a:xfrm>
              <a:prstGeom prst="rect">
                <a:avLst/>
              </a:prstGeom>
              <a:blipFill>
                <a:blip r:embed="rId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DB689C-80B0-EE58-A7A7-321E178268C2}"/>
                  </a:ext>
                </a:extLst>
              </p:cNvPr>
              <p:cNvSpPr txBox="1"/>
              <p:nvPr/>
            </p:nvSpPr>
            <p:spPr>
              <a:xfrm>
                <a:off x="1060546" y="5153741"/>
                <a:ext cx="6096000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𝑎𝑣𝑒</m:t>
                          </m:r>
                          <m:r>
                            <a:rPr lang="en-US" sz="2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=3.7% (1928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2020)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DB689C-80B0-EE58-A7A7-321E17826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46" y="5153741"/>
                <a:ext cx="6096000" cy="491288"/>
              </a:xfrm>
              <a:prstGeom prst="rect">
                <a:avLst/>
              </a:prstGeom>
              <a:blipFill>
                <a:blip r:embed="rId3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9ACD139C-E381-3460-9530-DFE66DFD2E5A}"/>
              </a:ext>
            </a:extLst>
          </p:cNvPr>
          <p:cNvSpPr/>
          <p:nvPr/>
        </p:nvSpPr>
        <p:spPr>
          <a:xfrm>
            <a:off x="1748790" y="5007369"/>
            <a:ext cx="224790" cy="224790"/>
          </a:xfrm>
          <a:prstGeom prst="ellipse">
            <a:avLst/>
          </a:prstGeom>
          <a:solidFill>
            <a:srgbClr val="047E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C079E1-33E9-B3FD-52F5-0875EE3C045E}"/>
              </a:ext>
            </a:extLst>
          </p:cNvPr>
          <p:cNvCxnSpPr>
            <a:cxnSpLocks/>
          </p:cNvCxnSpPr>
          <p:nvPr/>
        </p:nvCxnSpPr>
        <p:spPr>
          <a:xfrm>
            <a:off x="1851660" y="5943600"/>
            <a:ext cx="82753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FADB2A-8A61-C535-8D8E-3DD4EA75868A}"/>
              </a:ext>
            </a:extLst>
          </p:cNvPr>
          <p:cNvSpPr txBox="1"/>
          <p:nvPr/>
        </p:nvSpPr>
        <p:spPr>
          <a:xfrm rot="16200000">
            <a:off x="-1311237" y="3041391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Expected Return (</a:t>
            </a:r>
            <a:r>
              <a:rPr lang="en-US" sz="2400" dirty="0" err="1"/>
              <a:t>r</a:t>
            </a:r>
            <a:r>
              <a:rPr lang="en-US" sz="2400" baseline="-25000" dirty="0" err="1"/>
              <a:t>s</a:t>
            </a:r>
            <a:r>
              <a:rPr lang="en-US" sz="2400" dirty="0"/>
              <a:t> or </a:t>
            </a:r>
            <a:r>
              <a:rPr lang="en-US" sz="2400" dirty="0" err="1"/>
              <a:t>r</a:t>
            </a:r>
            <a:r>
              <a:rPr lang="en-US" sz="2400" baseline="-25000" dirty="0" err="1"/>
              <a:t>p</a:t>
            </a:r>
            <a:r>
              <a:rPr lang="en-US" sz="2400" dirty="0"/>
              <a:t>)</a:t>
            </a:r>
            <a:endParaRPr lang="en-GB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3773BE-990F-E33C-EC49-7EB202CEB4D6}"/>
              </a:ext>
            </a:extLst>
          </p:cNvPr>
          <p:cNvSpPr txBox="1"/>
          <p:nvPr/>
        </p:nvSpPr>
        <p:spPr>
          <a:xfrm>
            <a:off x="5442141" y="6282401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Risk</a:t>
            </a:r>
            <a:endParaRPr lang="en-GB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3E3E5E-D563-655C-9EF1-FA28ABC2FAA4}"/>
              </a:ext>
            </a:extLst>
          </p:cNvPr>
          <p:cNvSpPr/>
          <p:nvPr/>
        </p:nvSpPr>
        <p:spPr>
          <a:xfrm>
            <a:off x="7814310" y="2224283"/>
            <a:ext cx="224790" cy="224790"/>
          </a:xfrm>
          <a:prstGeom prst="ellipse">
            <a:avLst/>
          </a:prstGeom>
          <a:solidFill>
            <a:srgbClr val="E57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/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/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3.7%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blipFill>
                <a:blip r:embed="rId5"/>
                <a:stretch>
                  <a:fillRect l="-1481" r="-6667"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526247-3198-56DA-2006-4DC810A5A1BE}"/>
              </a:ext>
            </a:extLst>
          </p:cNvPr>
          <p:cNvCxnSpPr>
            <a:cxnSpLocks/>
          </p:cNvCxnSpPr>
          <p:nvPr/>
        </p:nvCxnSpPr>
        <p:spPr>
          <a:xfrm>
            <a:off x="1851660" y="2336678"/>
            <a:ext cx="8275320" cy="0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/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11.6%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blipFill>
                <a:blip r:embed="rId6"/>
                <a:stretch>
                  <a:fillRect l="-2239" r="-27612"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306BB036-3696-EE1A-273D-68DDEED4F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926850" y="1397812"/>
            <a:ext cx="3870249" cy="18777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35FF7C-43A1-E919-16F1-DE8A96E63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1185" y="1449448"/>
            <a:ext cx="8871745" cy="3025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A4AAE-F0EB-3298-1162-1D45BA8F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6977"/>
            <a:ext cx="10922089" cy="761875"/>
          </a:xfrm>
        </p:spPr>
        <p:txBody>
          <a:bodyPr>
            <a:normAutofit fontScale="90000"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CAPM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37960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" grpId="0"/>
      <p:bldP spid="7" grpId="0"/>
      <p:bldP spid="9" grpId="0" animBg="1"/>
      <p:bldP spid="22" grpId="0" animBg="1"/>
      <p:bldP spid="24" grpId="0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79E697-ECEF-3ED8-129F-388525FA94AD}"/>
              </a:ext>
            </a:extLst>
          </p:cNvPr>
          <p:cNvCxnSpPr>
            <a:cxnSpLocks/>
          </p:cNvCxnSpPr>
          <p:nvPr/>
        </p:nvCxnSpPr>
        <p:spPr>
          <a:xfrm>
            <a:off x="1851660" y="5117859"/>
            <a:ext cx="8275320" cy="0"/>
          </a:xfrm>
          <a:prstGeom prst="straightConnector1">
            <a:avLst/>
          </a:prstGeom>
          <a:ln w="38100">
            <a:solidFill>
              <a:srgbClr val="047E0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2E463C-3E47-070A-7C8F-E80617F53B93}"/>
              </a:ext>
            </a:extLst>
          </p:cNvPr>
          <p:cNvCxnSpPr>
            <a:cxnSpLocks/>
          </p:cNvCxnSpPr>
          <p:nvPr/>
        </p:nvCxnSpPr>
        <p:spPr>
          <a:xfrm flipV="1">
            <a:off x="1851660" y="723900"/>
            <a:ext cx="0" cy="5219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58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1AEA29-8436-AE54-D352-A13431A59021}"/>
                  </a:ext>
                </a:extLst>
              </p:cNvPr>
              <p:cNvSpPr txBox="1"/>
              <p:nvPr/>
            </p:nvSpPr>
            <p:spPr>
              <a:xfrm>
                <a:off x="1060546" y="1813582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𝑎𝑣𝑒</m:t>
                          </m:r>
                          <m:r>
                            <a:rPr lang="en-US" sz="2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=11.6% (1928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2020)</m:t>
                      </m:r>
                    </m:oMath>
                  </m:oMathPara>
                </a14:m>
                <a:endParaRPr lang="en-GB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1AEA29-8436-AE54-D352-A13431A5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46" y="1813582"/>
                <a:ext cx="6096000" cy="461665"/>
              </a:xfrm>
              <a:prstGeom prst="rect">
                <a:avLst/>
              </a:prstGeom>
              <a:blipFill>
                <a:blip r:embed="rId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DB689C-80B0-EE58-A7A7-321E178268C2}"/>
                  </a:ext>
                </a:extLst>
              </p:cNvPr>
              <p:cNvSpPr txBox="1"/>
              <p:nvPr/>
            </p:nvSpPr>
            <p:spPr>
              <a:xfrm>
                <a:off x="1060546" y="5153741"/>
                <a:ext cx="6096000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836967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𝑎𝑣𝑒</m:t>
                          </m:r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=3.7% (1928 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2020)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DB689C-80B0-EE58-A7A7-321E17826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46" y="5153741"/>
                <a:ext cx="6096000" cy="491288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9ACD139C-E381-3460-9530-DFE66DFD2E5A}"/>
              </a:ext>
            </a:extLst>
          </p:cNvPr>
          <p:cNvSpPr/>
          <p:nvPr/>
        </p:nvSpPr>
        <p:spPr>
          <a:xfrm>
            <a:off x="1748790" y="5007369"/>
            <a:ext cx="224790" cy="224790"/>
          </a:xfrm>
          <a:prstGeom prst="ellipse">
            <a:avLst/>
          </a:prstGeom>
          <a:solidFill>
            <a:srgbClr val="047E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C079E1-33E9-B3FD-52F5-0875EE3C045E}"/>
              </a:ext>
            </a:extLst>
          </p:cNvPr>
          <p:cNvCxnSpPr>
            <a:cxnSpLocks/>
          </p:cNvCxnSpPr>
          <p:nvPr/>
        </p:nvCxnSpPr>
        <p:spPr>
          <a:xfrm>
            <a:off x="1851660" y="5943600"/>
            <a:ext cx="82753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FADB2A-8A61-C535-8D8E-3DD4EA75868A}"/>
              </a:ext>
            </a:extLst>
          </p:cNvPr>
          <p:cNvSpPr txBox="1"/>
          <p:nvPr/>
        </p:nvSpPr>
        <p:spPr>
          <a:xfrm rot="16200000">
            <a:off x="-1311237" y="3041391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Expected Return (</a:t>
            </a:r>
            <a:r>
              <a:rPr lang="en-US" sz="2400" dirty="0" err="1"/>
              <a:t>r</a:t>
            </a:r>
            <a:r>
              <a:rPr lang="en-US" sz="2400" baseline="-25000" dirty="0" err="1"/>
              <a:t>s</a:t>
            </a:r>
            <a:r>
              <a:rPr lang="en-US" sz="2400" dirty="0"/>
              <a:t> or </a:t>
            </a:r>
            <a:r>
              <a:rPr lang="en-US" sz="2400" dirty="0" err="1"/>
              <a:t>r</a:t>
            </a:r>
            <a:r>
              <a:rPr lang="en-US" sz="2400" baseline="-25000" dirty="0" err="1"/>
              <a:t>p</a:t>
            </a:r>
            <a:r>
              <a:rPr lang="en-US" sz="2400" dirty="0"/>
              <a:t>)</a:t>
            </a:r>
            <a:endParaRPr lang="en-GB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3773BE-990F-E33C-EC49-7EB202CEB4D6}"/>
              </a:ext>
            </a:extLst>
          </p:cNvPr>
          <p:cNvSpPr txBox="1"/>
          <p:nvPr/>
        </p:nvSpPr>
        <p:spPr>
          <a:xfrm>
            <a:off x="5442141" y="6282401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Risk</a:t>
            </a:r>
            <a:endParaRPr lang="en-GB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3E3E5E-D563-655C-9EF1-FA28ABC2FAA4}"/>
              </a:ext>
            </a:extLst>
          </p:cNvPr>
          <p:cNvSpPr/>
          <p:nvPr/>
        </p:nvSpPr>
        <p:spPr>
          <a:xfrm>
            <a:off x="7814310" y="2224283"/>
            <a:ext cx="224790" cy="224790"/>
          </a:xfrm>
          <a:prstGeom prst="ellipse">
            <a:avLst/>
          </a:prstGeom>
          <a:solidFill>
            <a:srgbClr val="E57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/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/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3.7%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blipFill>
                <a:blip r:embed="rId5"/>
                <a:stretch>
                  <a:fillRect l="-1481" r="-6667"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526247-3198-56DA-2006-4DC810A5A1BE}"/>
              </a:ext>
            </a:extLst>
          </p:cNvPr>
          <p:cNvCxnSpPr>
            <a:cxnSpLocks/>
          </p:cNvCxnSpPr>
          <p:nvPr/>
        </p:nvCxnSpPr>
        <p:spPr>
          <a:xfrm>
            <a:off x="1851660" y="2336678"/>
            <a:ext cx="8275320" cy="0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/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11.6%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blipFill>
                <a:blip r:embed="rId6"/>
                <a:stretch>
                  <a:fillRect l="-2239" r="-27612"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306BB036-3696-EE1A-273D-68DDEED4F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926850" y="1397812"/>
            <a:ext cx="3870249" cy="187773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6FC37DD-F3F9-D906-45AD-005D693A322C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7923109" y="2336678"/>
            <a:ext cx="0" cy="3560312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5248FD-1632-2579-59BD-D74E9670DF89}"/>
              </a:ext>
            </a:extLst>
          </p:cNvPr>
          <p:cNvCxnSpPr/>
          <p:nvPr/>
        </p:nvCxnSpPr>
        <p:spPr>
          <a:xfrm>
            <a:off x="10248273" y="5117253"/>
            <a:ext cx="0" cy="8263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233837-A7F4-A43C-CF8A-D5B1F7345D26}"/>
                  </a:ext>
                </a:extLst>
              </p:cNvPr>
              <p:cNvSpPr txBox="1"/>
              <p:nvPr/>
            </p:nvSpPr>
            <p:spPr>
              <a:xfrm>
                <a:off x="10249325" y="5146968"/>
                <a:ext cx="158399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eturn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233837-A7F4-A43C-CF8A-D5B1F734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325" y="5146968"/>
                <a:ext cx="1583992" cy="830997"/>
              </a:xfrm>
              <a:prstGeom prst="rect">
                <a:avLst/>
              </a:prstGeom>
              <a:blipFill>
                <a:blip r:embed="rId8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726C1F-523B-F907-3903-D5EFCB181508}"/>
              </a:ext>
            </a:extLst>
          </p:cNvPr>
          <p:cNvCxnSpPr>
            <a:cxnSpLocks/>
          </p:cNvCxnSpPr>
          <p:nvPr/>
        </p:nvCxnSpPr>
        <p:spPr>
          <a:xfrm>
            <a:off x="10248273" y="2336677"/>
            <a:ext cx="0" cy="27583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7453C-D9CC-1451-3C29-0DD2907255EC}"/>
                  </a:ext>
                </a:extLst>
              </p:cNvPr>
              <p:cNvSpPr txBox="1"/>
              <p:nvPr/>
            </p:nvSpPr>
            <p:spPr>
              <a:xfrm>
                <a:off x="10249325" y="3271457"/>
                <a:ext cx="158399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eturn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risk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7453C-D9CC-1451-3C29-0DD290725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325" y="3271457"/>
                <a:ext cx="1583992" cy="1200329"/>
              </a:xfrm>
              <a:prstGeom prst="rect">
                <a:avLst/>
              </a:prstGeom>
              <a:blipFill>
                <a:blip r:embed="rId9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2577E-4850-BF75-06A2-953C08E1944C}"/>
                  </a:ext>
                </a:extLst>
              </p:cNvPr>
              <p:cNvSpPr txBox="1"/>
              <p:nvPr/>
            </p:nvSpPr>
            <p:spPr>
              <a:xfrm>
                <a:off x="10253995" y="3271456"/>
                <a:ext cx="1583992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isk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premium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2577E-4850-BF75-06A2-953C08E19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995" y="3271456"/>
                <a:ext cx="1583992" cy="830997"/>
              </a:xfrm>
              <a:prstGeom prst="rect">
                <a:avLst/>
              </a:prstGeom>
              <a:blipFill>
                <a:blip r:embed="rId10"/>
                <a:stretch>
                  <a:fillRect l="-769" r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A9C432B-56B7-F2A1-7A8F-A3C2304C9BCF}"/>
                  </a:ext>
                </a:extLst>
              </p:cNvPr>
              <p:cNvSpPr txBox="1"/>
              <p:nvPr/>
            </p:nvSpPr>
            <p:spPr>
              <a:xfrm>
                <a:off x="6520180" y="125320"/>
                <a:ext cx="2262293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A9C432B-56B7-F2A1-7A8F-A3C2304C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180" y="125320"/>
                <a:ext cx="2262293" cy="5885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F4A0E10-83DB-CF51-0996-B5A35095A1F1}"/>
                  </a:ext>
                </a:extLst>
              </p:cNvPr>
              <p:cNvSpPr txBox="1"/>
              <p:nvPr/>
            </p:nvSpPr>
            <p:spPr>
              <a:xfrm>
                <a:off x="5547784" y="151082"/>
                <a:ext cx="1335192" cy="55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F4A0E10-83DB-CF51-0996-B5A35095A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784" y="151082"/>
                <a:ext cx="1335192" cy="55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1D5BFE-B40F-BCF2-612B-95573F5D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6977"/>
            <a:ext cx="10922089" cy="761875"/>
          </a:xfrm>
        </p:spPr>
        <p:txBody>
          <a:bodyPr>
            <a:normAutofit fontScale="90000"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CAPM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369940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79E697-ECEF-3ED8-129F-388525FA94AD}"/>
              </a:ext>
            </a:extLst>
          </p:cNvPr>
          <p:cNvCxnSpPr>
            <a:cxnSpLocks/>
          </p:cNvCxnSpPr>
          <p:nvPr/>
        </p:nvCxnSpPr>
        <p:spPr>
          <a:xfrm>
            <a:off x="1851660" y="5117859"/>
            <a:ext cx="8275320" cy="0"/>
          </a:xfrm>
          <a:prstGeom prst="straightConnector1">
            <a:avLst/>
          </a:prstGeom>
          <a:ln w="38100">
            <a:solidFill>
              <a:srgbClr val="047E0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2E463C-3E47-070A-7C8F-E80617F53B93}"/>
              </a:ext>
            </a:extLst>
          </p:cNvPr>
          <p:cNvCxnSpPr>
            <a:cxnSpLocks/>
          </p:cNvCxnSpPr>
          <p:nvPr/>
        </p:nvCxnSpPr>
        <p:spPr>
          <a:xfrm flipV="1">
            <a:off x="1851660" y="723900"/>
            <a:ext cx="0" cy="5219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59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1AEA29-8436-AE54-D352-A13431A59021}"/>
                  </a:ext>
                </a:extLst>
              </p:cNvPr>
              <p:cNvSpPr txBox="1"/>
              <p:nvPr/>
            </p:nvSpPr>
            <p:spPr>
              <a:xfrm>
                <a:off x="1060546" y="1813582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𝑎𝑣𝑒</m:t>
                          </m:r>
                          <m:r>
                            <a:rPr lang="en-US" sz="2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=11.6% (1928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2020)</m:t>
                      </m:r>
                    </m:oMath>
                  </m:oMathPara>
                </a14:m>
                <a:endParaRPr lang="en-GB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1AEA29-8436-AE54-D352-A13431A59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46" y="1813582"/>
                <a:ext cx="6096000" cy="461665"/>
              </a:xfrm>
              <a:prstGeom prst="rect">
                <a:avLst/>
              </a:prstGeom>
              <a:blipFill>
                <a:blip r:embed="rId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DB689C-80B0-EE58-A7A7-321E178268C2}"/>
                  </a:ext>
                </a:extLst>
              </p:cNvPr>
              <p:cNvSpPr txBox="1"/>
              <p:nvPr/>
            </p:nvSpPr>
            <p:spPr>
              <a:xfrm>
                <a:off x="1060546" y="5153741"/>
                <a:ext cx="6096000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836967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𝑎𝑣𝑒</m:t>
                          </m:r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=3.7% (1928 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2020)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DB689C-80B0-EE58-A7A7-321E17826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46" y="5153741"/>
                <a:ext cx="6096000" cy="491288"/>
              </a:xfrm>
              <a:prstGeom prst="rect">
                <a:avLst/>
              </a:prstGeom>
              <a:blipFill>
                <a:blip r:embed="rId3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9ACD139C-E381-3460-9530-DFE66DFD2E5A}"/>
              </a:ext>
            </a:extLst>
          </p:cNvPr>
          <p:cNvSpPr/>
          <p:nvPr/>
        </p:nvSpPr>
        <p:spPr>
          <a:xfrm>
            <a:off x="1748790" y="5007369"/>
            <a:ext cx="224790" cy="224790"/>
          </a:xfrm>
          <a:prstGeom prst="ellipse">
            <a:avLst/>
          </a:prstGeom>
          <a:solidFill>
            <a:srgbClr val="047E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C079E1-33E9-B3FD-52F5-0875EE3C045E}"/>
              </a:ext>
            </a:extLst>
          </p:cNvPr>
          <p:cNvCxnSpPr>
            <a:cxnSpLocks/>
          </p:cNvCxnSpPr>
          <p:nvPr/>
        </p:nvCxnSpPr>
        <p:spPr>
          <a:xfrm>
            <a:off x="1851660" y="5943600"/>
            <a:ext cx="82753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FADB2A-8A61-C535-8D8E-3DD4EA75868A}"/>
              </a:ext>
            </a:extLst>
          </p:cNvPr>
          <p:cNvSpPr txBox="1"/>
          <p:nvPr/>
        </p:nvSpPr>
        <p:spPr>
          <a:xfrm rot="16200000">
            <a:off x="-1311237" y="3041391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Expected Return (</a:t>
            </a:r>
            <a:r>
              <a:rPr lang="en-US" sz="2400" dirty="0" err="1"/>
              <a:t>r</a:t>
            </a:r>
            <a:r>
              <a:rPr lang="en-US" sz="2400" baseline="-25000" dirty="0" err="1"/>
              <a:t>s</a:t>
            </a:r>
            <a:r>
              <a:rPr lang="en-US" sz="2400" dirty="0"/>
              <a:t> or </a:t>
            </a:r>
            <a:r>
              <a:rPr lang="en-US" sz="2400" dirty="0" err="1"/>
              <a:t>r</a:t>
            </a:r>
            <a:r>
              <a:rPr lang="en-US" sz="2400" baseline="-25000" dirty="0" err="1"/>
              <a:t>p</a:t>
            </a:r>
            <a:r>
              <a:rPr lang="en-US" sz="2400" dirty="0"/>
              <a:t>)</a:t>
            </a:r>
            <a:endParaRPr lang="en-GB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3773BE-990F-E33C-EC49-7EB202CEB4D6}"/>
              </a:ext>
            </a:extLst>
          </p:cNvPr>
          <p:cNvSpPr txBox="1"/>
          <p:nvPr/>
        </p:nvSpPr>
        <p:spPr>
          <a:xfrm>
            <a:off x="5442141" y="6282401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Risk</a:t>
            </a:r>
            <a:endParaRPr lang="en-GB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3E3E5E-D563-655C-9EF1-FA28ABC2FAA4}"/>
              </a:ext>
            </a:extLst>
          </p:cNvPr>
          <p:cNvSpPr/>
          <p:nvPr/>
        </p:nvSpPr>
        <p:spPr>
          <a:xfrm>
            <a:off x="7814310" y="2224283"/>
            <a:ext cx="224790" cy="224790"/>
          </a:xfrm>
          <a:prstGeom prst="ellipse">
            <a:avLst/>
          </a:prstGeom>
          <a:solidFill>
            <a:srgbClr val="E57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/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/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3.7%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blipFill>
                <a:blip r:embed="rId5"/>
                <a:stretch>
                  <a:fillRect l="-1481" r="-6667"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526247-3198-56DA-2006-4DC810A5A1BE}"/>
              </a:ext>
            </a:extLst>
          </p:cNvPr>
          <p:cNvCxnSpPr>
            <a:cxnSpLocks/>
          </p:cNvCxnSpPr>
          <p:nvPr/>
        </p:nvCxnSpPr>
        <p:spPr>
          <a:xfrm>
            <a:off x="1851660" y="2336678"/>
            <a:ext cx="8275320" cy="0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/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11.6%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blipFill>
                <a:blip r:embed="rId6"/>
                <a:stretch>
                  <a:fillRect l="-2239" r="-27612"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306BB036-3696-EE1A-273D-68DDEED4F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926850" y="1397812"/>
            <a:ext cx="3870249" cy="187773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6FC37DD-F3F9-D906-45AD-005D693A322C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7923109" y="2336678"/>
            <a:ext cx="0" cy="3560312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5248FD-1632-2579-59BD-D74E9670DF89}"/>
              </a:ext>
            </a:extLst>
          </p:cNvPr>
          <p:cNvCxnSpPr/>
          <p:nvPr/>
        </p:nvCxnSpPr>
        <p:spPr>
          <a:xfrm>
            <a:off x="10248273" y="5117253"/>
            <a:ext cx="0" cy="8263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233837-A7F4-A43C-CF8A-D5B1F7345D26}"/>
                  </a:ext>
                </a:extLst>
              </p:cNvPr>
              <p:cNvSpPr txBox="1"/>
              <p:nvPr/>
            </p:nvSpPr>
            <p:spPr>
              <a:xfrm>
                <a:off x="10249325" y="5146968"/>
                <a:ext cx="158399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eturn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233837-A7F4-A43C-CF8A-D5B1F734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325" y="5146968"/>
                <a:ext cx="1583992" cy="830997"/>
              </a:xfrm>
              <a:prstGeom prst="rect">
                <a:avLst/>
              </a:prstGeom>
              <a:blipFill>
                <a:blip r:embed="rId8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726C1F-523B-F907-3903-D5EFCB181508}"/>
              </a:ext>
            </a:extLst>
          </p:cNvPr>
          <p:cNvCxnSpPr>
            <a:cxnSpLocks/>
          </p:cNvCxnSpPr>
          <p:nvPr/>
        </p:nvCxnSpPr>
        <p:spPr>
          <a:xfrm>
            <a:off x="10248273" y="2336677"/>
            <a:ext cx="0" cy="27583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7453C-D9CC-1451-3C29-0DD2907255EC}"/>
                  </a:ext>
                </a:extLst>
              </p:cNvPr>
              <p:cNvSpPr txBox="1"/>
              <p:nvPr/>
            </p:nvSpPr>
            <p:spPr>
              <a:xfrm>
                <a:off x="10249325" y="3271457"/>
                <a:ext cx="158399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eturn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risk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7453C-D9CC-1451-3C29-0DD290725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325" y="3271457"/>
                <a:ext cx="1583992" cy="1200329"/>
              </a:xfrm>
              <a:prstGeom prst="rect">
                <a:avLst/>
              </a:prstGeom>
              <a:blipFill>
                <a:blip r:embed="rId9"/>
                <a:stretch>
                  <a:fillRect l="-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2577E-4850-BF75-06A2-953C08E1944C}"/>
                  </a:ext>
                </a:extLst>
              </p:cNvPr>
              <p:cNvSpPr txBox="1"/>
              <p:nvPr/>
            </p:nvSpPr>
            <p:spPr>
              <a:xfrm>
                <a:off x="10253995" y="3271456"/>
                <a:ext cx="1583992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isk</m:t>
                      </m:r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premium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2577E-4850-BF75-06A2-953C08E19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995" y="3271456"/>
                <a:ext cx="1583992" cy="830997"/>
              </a:xfrm>
              <a:prstGeom prst="rect">
                <a:avLst/>
              </a:prstGeom>
              <a:blipFill>
                <a:blip r:embed="rId10"/>
                <a:stretch>
                  <a:fillRect l="-769" r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A9C432B-56B7-F2A1-7A8F-A3C2304C9BCF}"/>
                  </a:ext>
                </a:extLst>
              </p:cNvPr>
              <p:cNvSpPr txBox="1"/>
              <p:nvPr/>
            </p:nvSpPr>
            <p:spPr>
              <a:xfrm>
                <a:off x="8209154" y="3221738"/>
                <a:ext cx="2262293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A9C432B-56B7-F2A1-7A8F-A3C2304C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154" y="3221738"/>
                <a:ext cx="2262293" cy="5885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F4A0E10-83DB-CF51-0996-B5A35095A1F1}"/>
                  </a:ext>
                </a:extLst>
              </p:cNvPr>
              <p:cNvSpPr txBox="1"/>
              <p:nvPr/>
            </p:nvSpPr>
            <p:spPr>
              <a:xfrm>
                <a:off x="9264324" y="5167578"/>
                <a:ext cx="1335192" cy="55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F4A0E10-83DB-CF51-0996-B5A35095A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324" y="5167578"/>
                <a:ext cx="1335192" cy="55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FC8E7B-7A37-5AE2-AE96-F013DB1B3EC9}"/>
                  </a:ext>
                </a:extLst>
              </p:cNvPr>
              <p:cNvSpPr txBox="1"/>
              <p:nvPr/>
            </p:nvSpPr>
            <p:spPr>
              <a:xfrm>
                <a:off x="7512312" y="6028251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FC8E7B-7A37-5AE2-AE96-F013DB1B3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312" y="6028251"/>
                <a:ext cx="82159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199E263-5497-369D-0614-536E19F336C6}"/>
              </a:ext>
            </a:extLst>
          </p:cNvPr>
          <p:cNvSpPr txBox="1"/>
          <p:nvPr/>
        </p:nvSpPr>
        <p:spPr>
          <a:xfrm>
            <a:off x="5442141" y="6272629"/>
            <a:ext cx="8402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Beta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D29827-5EC3-A2CC-9BCC-95FC88DE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6977"/>
            <a:ext cx="10922089" cy="761875"/>
          </a:xfrm>
        </p:spPr>
        <p:txBody>
          <a:bodyPr>
            <a:normAutofit fontScale="90000"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CAPM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926050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D69A-DF53-F419-4392-FF74F14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59798-0C06-A2C3-2F73-D4DE18A7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7D67F-7E78-09CB-43F9-711D9F27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900590" y="324842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32DEA-0EFC-DDF8-6C8F-E4E8278906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25399" r="37877" b="35594"/>
          <a:stretch>
            <a:fillRect/>
          </a:stretch>
        </p:blipFill>
        <p:spPr>
          <a:xfrm>
            <a:off x="900590" y="294856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788B1-848E-8A4B-62C0-61604C519D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692" t="9143" b="13651"/>
          <a:stretch>
            <a:fillRect/>
          </a:stretch>
        </p:blipFill>
        <p:spPr>
          <a:xfrm>
            <a:off x="4695825" y="1331405"/>
            <a:ext cx="2340000" cy="234000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349599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C0D6A4-2C63-1371-FF59-33F8411B6D8C}"/>
              </a:ext>
            </a:extLst>
          </p:cNvPr>
          <p:cNvSpPr txBox="1"/>
          <p:nvPr/>
        </p:nvSpPr>
        <p:spPr>
          <a:xfrm>
            <a:off x="5442141" y="6272629"/>
            <a:ext cx="8402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Beta</a:t>
            </a:r>
            <a:endParaRPr lang="en-GB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4EF73C-4912-1054-F9EF-5E69043C18BC}"/>
              </a:ext>
            </a:extLst>
          </p:cNvPr>
          <p:cNvCxnSpPr>
            <a:cxnSpLocks/>
          </p:cNvCxnSpPr>
          <p:nvPr/>
        </p:nvCxnSpPr>
        <p:spPr>
          <a:xfrm flipV="1">
            <a:off x="1815465" y="968587"/>
            <a:ext cx="9137015" cy="4155784"/>
          </a:xfrm>
          <a:prstGeom prst="straightConnector1">
            <a:avLst/>
          </a:prstGeom>
          <a:ln w="38100">
            <a:solidFill>
              <a:srgbClr val="5A82CB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79E697-ECEF-3ED8-129F-388525FA94AD}"/>
              </a:ext>
            </a:extLst>
          </p:cNvPr>
          <p:cNvCxnSpPr>
            <a:cxnSpLocks/>
          </p:cNvCxnSpPr>
          <p:nvPr/>
        </p:nvCxnSpPr>
        <p:spPr>
          <a:xfrm>
            <a:off x="1851660" y="5117859"/>
            <a:ext cx="8275320" cy="0"/>
          </a:xfrm>
          <a:prstGeom prst="straightConnector1">
            <a:avLst/>
          </a:prstGeom>
          <a:ln w="38100">
            <a:solidFill>
              <a:srgbClr val="047E0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2E463C-3E47-070A-7C8F-E80617F53B93}"/>
              </a:ext>
            </a:extLst>
          </p:cNvPr>
          <p:cNvCxnSpPr>
            <a:cxnSpLocks/>
          </p:cNvCxnSpPr>
          <p:nvPr/>
        </p:nvCxnSpPr>
        <p:spPr>
          <a:xfrm flipV="1">
            <a:off x="1851660" y="723900"/>
            <a:ext cx="0" cy="5219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CD139C-E381-3460-9530-DFE66DFD2E5A}"/>
              </a:ext>
            </a:extLst>
          </p:cNvPr>
          <p:cNvSpPr/>
          <p:nvPr/>
        </p:nvSpPr>
        <p:spPr>
          <a:xfrm>
            <a:off x="1748790" y="5007369"/>
            <a:ext cx="224790" cy="224790"/>
          </a:xfrm>
          <a:prstGeom prst="ellipse">
            <a:avLst/>
          </a:prstGeom>
          <a:solidFill>
            <a:srgbClr val="047E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C079E1-33E9-B3FD-52F5-0875EE3C045E}"/>
              </a:ext>
            </a:extLst>
          </p:cNvPr>
          <p:cNvCxnSpPr>
            <a:cxnSpLocks/>
          </p:cNvCxnSpPr>
          <p:nvPr/>
        </p:nvCxnSpPr>
        <p:spPr>
          <a:xfrm>
            <a:off x="1851660" y="5943600"/>
            <a:ext cx="82753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FADB2A-8A61-C535-8D8E-3DD4EA75868A}"/>
              </a:ext>
            </a:extLst>
          </p:cNvPr>
          <p:cNvSpPr txBox="1"/>
          <p:nvPr/>
        </p:nvSpPr>
        <p:spPr>
          <a:xfrm rot="16200000">
            <a:off x="-1283986" y="3041391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Expected Return (</a:t>
            </a:r>
            <a:r>
              <a:rPr lang="en-US" sz="2400" dirty="0" err="1"/>
              <a:t>r</a:t>
            </a:r>
            <a:r>
              <a:rPr lang="en-US" sz="2400" baseline="-25000" dirty="0" err="1"/>
              <a:t>s</a:t>
            </a:r>
            <a:r>
              <a:rPr lang="en-US" sz="2400" dirty="0"/>
              <a:t> / </a:t>
            </a:r>
            <a:r>
              <a:rPr lang="en-US" sz="2400" dirty="0" err="1"/>
              <a:t>r</a:t>
            </a:r>
            <a:r>
              <a:rPr lang="en-US" sz="2400" baseline="-25000" dirty="0" err="1"/>
              <a:t>p</a:t>
            </a:r>
            <a:r>
              <a:rPr lang="en-US" sz="2400" dirty="0"/>
              <a:t>)</a:t>
            </a:r>
            <a:endParaRPr lang="en-GB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3E3E5E-D563-655C-9EF1-FA28ABC2FAA4}"/>
              </a:ext>
            </a:extLst>
          </p:cNvPr>
          <p:cNvSpPr/>
          <p:nvPr/>
        </p:nvSpPr>
        <p:spPr>
          <a:xfrm>
            <a:off x="7814310" y="2224283"/>
            <a:ext cx="224790" cy="224790"/>
          </a:xfrm>
          <a:prstGeom prst="ellipse">
            <a:avLst/>
          </a:prstGeom>
          <a:solidFill>
            <a:srgbClr val="E57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/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/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3.7%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blipFill>
                <a:blip r:embed="rId3"/>
                <a:stretch>
                  <a:fillRect l="-1481" r="-6667"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526247-3198-56DA-2006-4DC810A5A1BE}"/>
              </a:ext>
            </a:extLst>
          </p:cNvPr>
          <p:cNvCxnSpPr>
            <a:cxnSpLocks/>
          </p:cNvCxnSpPr>
          <p:nvPr/>
        </p:nvCxnSpPr>
        <p:spPr>
          <a:xfrm>
            <a:off x="1851660" y="2336678"/>
            <a:ext cx="8275320" cy="0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/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11.6%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blipFill>
                <a:blip r:embed="rId4"/>
                <a:stretch>
                  <a:fillRect l="-2239" r="-27612"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6FC37DD-F3F9-D906-45AD-005D693A322C}"/>
              </a:ext>
            </a:extLst>
          </p:cNvPr>
          <p:cNvCxnSpPr>
            <a:cxnSpLocks/>
          </p:cNvCxnSpPr>
          <p:nvPr/>
        </p:nvCxnSpPr>
        <p:spPr>
          <a:xfrm>
            <a:off x="7923109" y="2336678"/>
            <a:ext cx="0" cy="3560312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D059D73-941B-34C8-9A02-A2AA6282C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83918" y="2420737"/>
            <a:ext cx="2547208" cy="187773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B596AF-AA76-5EC5-719F-3C41291B3AC2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710192" y="3359603"/>
            <a:ext cx="8465" cy="2537387"/>
          </a:xfrm>
          <a:prstGeom prst="straightConnector1">
            <a:avLst/>
          </a:prstGeom>
          <a:ln w="38100">
            <a:solidFill>
              <a:srgbClr val="5A82CB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9A64B6D-1762-316E-581A-ACCCB71EF668}"/>
              </a:ext>
            </a:extLst>
          </p:cNvPr>
          <p:cNvSpPr/>
          <p:nvPr/>
        </p:nvSpPr>
        <p:spPr>
          <a:xfrm>
            <a:off x="5601430" y="3247207"/>
            <a:ext cx="224790" cy="224790"/>
          </a:xfrm>
          <a:prstGeom prst="ellipse">
            <a:avLst/>
          </a:prstGeom>
          <a:solidFill>
            <a:srgbClr val="5A82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3CF953-396C-23CD-6450-3AFACB715FE6}"/>
                  </a:ext>
                </a:extLst>
              </p:cNvPr>
              <p:cNvSpPr txBox="1"/>
              <p:nvPr/>
            </p:nvSpPr>
            <p:spPr>
              <a:xfrm>
                <a:off x="7512312" y="6028251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33CF953-396C-23CD-6450-3AFACB715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312" y="6028251"/>
                <a:ext cx="82159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E056E3-D19B-5093-4DC4-B57833D44622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851660" y="3359602"/>
            <a:ext cx="3749770" cy="1"/>
          </a:xfrm>
          <a:prstGeom prst="straightConnector1">
            <a:avLst/>
          </a:prstGeom>
          <a:ln w="38100">
            <a:solidFill>
              <a:srgbClr val="5A82CB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49664F4D-A7C3-6E20-D611-DF5ACEE2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6977"/>
            <a:ext cx="10922089" cy="761875"/>
          </a:xfrm>
        </p:spPr>
        <p:txBody>
          <a:bodyPr>
            <a:normAutofit fontScale="90000"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CAPM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82968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C0D6A4-2C63-1371-FF59-33F8411B6D8C}"/>
              </a:ext>
            </a:extLst>
          </p:cNvPr>
          <p:cNvSpPr txBox="1"/>
          <p:nvPr/>
        </p:nvSpPr>
        <p:spPr>
          <a:xfrm>
            <a:off x="5442141" y="6272629"/>
            <a:ext cx="8402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Beta</a:t>
            </a:r>
            <a:endParaRPr lang="en-GB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4EF73C-4912-1054-F9EF-5E69043C18BC}"/>
              </a:ext>
            </a:extLst>
          </p:cNvPr>
          <p:cNvCxnSpPr>
            <a:cxnSpLocks/>
          </p:cNvCxnSpPr>
          <p:nvPr/>
        </p:nvCxnSpPr>
        <p:spPr>
          <a:xfrm flipV="1">
            <a:off x="1815465" y="968587"/>
            <a:ext cx="9137015" cy="4155784"/>
          </a:xfrm>
          <a:prstGeom prst="straightConnector1">
            <a:avLst/>
          </a:prstGeom>
          <a:ln w="38100">
            <a:solidFill>
              <a:srgbClr val="5A82CB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79E697-ECEF-3ED8-129F-388525FA94AD}"/>
              </a:ext>
            </a:extLst>
          </p:cNvPr>
          <p:cNvCxnSpPr>
            <a:cxnSpLocks/>
          </p:cNvCxnSpPr>
          <p:nvPr/>
        </p:nvCxnSpPr>
        <p:spPr>
          <a:xfrm>
            <a:off x="1851660" y="5117859"/>
            <a:ext cx="8275320" cy="0"/>
          </a:xfrm>
          <a:prstGeom prst="straightConnector1">
            <a:avLst/>
          </a:prstGeom>
          <a:ln w="38100">
            <a:solidFill>
              <a:srgbClr val="047E0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2E463C-3E47-070A-7C8F-E80617F53B93}"/>
              </a:ext>
            </a:extLst>
          </p:cNvPr>
          <p:cNvCxnSpPr>
            <a:cxnSpLocks/>
          </p:cNvCxnSpPr>
          <p:nvPr/>
        </p:nvCxnSpPr>
        <p:spPr>
          <a:xfrm flipV="1">
            <a:off x="1851660" y="723900"/>
            <a:ext cx="0" cy="5219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CD139C-E381-3460-9530-DFE66DFD2E5A}"/>
              </a:ext>
            </a:extLst>
          </p:cNvPr>
          <p:cNvSpPr/>
          <p:nvPr/>
        </p:nvSpPr>
        <p:spPr>
          <a:xfrm>
            <a:off x="1748790" y="5007369"/>
            <a:ext cx="224790" cy="224790"/>
          </a:xfrm>
          <a:prstGeom prst="ellipse">
            <a:avLst/>
          </a:prstGeom>
          <a:solidFill>
            <a:srgbClr val="047E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C079E1-33E9-B3FD-52F5-0875EE3C045E}"/>
              </a:ext>
            </a:extLst>
          </p:cNvPr>
          <p:cNvCxnSpPr>
            <a:cxnSpLocks/>
          </p:cNvCxnSpPr>
          <p:nvPr/>
        </p:nvCxnSpPr>
        <p:spPr>
          <a:xfrm>
            <a:off x="1851660" y="5943600"/>
            <a:ext cx="82753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FADB2A-8A61-C535-8D8E-3DD4EA75868A}"/>
              </a:ext>
            </a:extLst>
          </p:cNvPr>
          <p:cNvSpPr txBox="1"/>
          <p:nvPr/>
        </p:nvSpPr>
        <p:spPr>
          <a:xfrm rot="16200000">
            <a:off x="-1283986" y="3041391"/>
            <a:ext cx="364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Expected Return (</a:t>
            </a:r>
            <a:r>
              <a:rPr lang="en-US" sz="2400" dirty="0" err="1"/>
              <a:t>r</a:t>
            </a:r>
            <a:r>
              <a:rPr lang="en-US" sz="2400" baseline="-25000" dirty="0" err="1"/>
              <a:t>s</a:t>
            </a:r>
            <a:r>
              <a:rPr lang="en-US" sz="2400" dirty="0"/>
              <a:t> / </a:t>
            </a:r>
            <a:r>
              <a:rPr lang="en-US" sz="2400" dirty="0" err="1"/>
              <a:t>r</a:t>
            </a:r>
            <a:r>
              <a:rPr lang="en-US" sz="2400" baseline="-25000" dirty="0" err="1"/>
              <a:t>p</a:t>
            </a:r>
            <a:r>
              <a:rPr lang="en-US" sz="2400" dirty="0"/>
              <a:t>)</a:t>
            </a:r>
            <a:endParaRPr lang="en-GB" sz="2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C3E3E5E-D563-655C-9EF1-FA28ABC2FAA4}"/>
              </a:ext>
            </a:extLst>
          </p:cNvPr>
          <p:cNvSpPr/>
          <p:nvPr/>
        </p:nvSpPr>
        <p:spPr>
          <a:xfrm>
            <a:off x="7814310" y="2224283"/>
            <a:ext cx="224790" cy="224790"/>
          </a:xfrm>
          <a:prstGeom prst="ellipse">
            <a:avLst/>
          </a:prstGeom>
          <a:solidFill>
            <a:srgbClr val="E57B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/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DA2FC3-1D72-7580-6030-8A5480DE9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22931"/>
                <a:ext cx="6111240" cy="5885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/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3.7%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4A7E0-66D2-FEAE-C2E2-AE584286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71" y="4893538"/>
                <a:ext cx="821594" cy="461665"/>
              </a:xfrm>
              <a:prstGeom prst="rect">
                <a:avLst/>
              </a:prstGeom>
              <a:blipFill>
                <a:blip r:embed="rId3"/>
                <a:stretch>
                  <a:fillRect l="-1481" r="-6667"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526247-3198-56DA-2006-4DC810A5A1BE}"/>
              </a:ext>
            </a:extLst>
          </p:cNvPr>
          <p:cNvCxnSpPr>
            <a:cxnSpLocks/>
          </p:cNvCxnSpPr>
          <p:nvPr/>
        </p:nvCxnSpPr>
        <p:spPr>
          <a:xfrm>
            <a:off x="1851660" y="2336678"/>
            <a:ext cx="8275320" cy="0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/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11.6%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2C5E78-344C-00CA-76D6-E7064EB3E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37" y="2128586"/>
                <a:ext cx="821594" cy="461665"/>
              </a:xfrm>
              <a:prstGeom prst="rect">
                <a:avLst/>
              </a:prstGeom>
              <a:blipFill>
                <a:blip r:embed="rId4"/>
                <a:stretch>
                  <a:fillRect l="-2239" r="-27612"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6FC37DD-F3F9-D906-45AD-005D693A322C}"/>
              </a:ext>
            </a:extLst>
          </p:cNvPr>
          <p:cNvCxnSpPr>
            <a:cxnSpLocks/>
          </p:cNvCxnSpPr>
          <p:nvPr/>
        </p:nvCxnSpPr>
        <p:spPr>
          <a:xfrm>
            <a:off x="7923109" y="2336678"/>
            <a:ext cx="0" cy="3560312"/>
          </a:xfrm>
          <a:prstGeom prst="straightConnector1">
            <a:avLst/>
          </a:prstGeom>
          <a:ln w="38100">
            <a:solidFill>
              <a:srgbClr val="E57B33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D059D73-941B-34C8-9A02-A2AA6282C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21018" y="651176"/>
            <a:ext cx="4419603" cy="1877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01AE0C-204A-E947-1D96-ED3C28A80347}"/>
                  </a:ext>
                </a:extLst>
              </p:cNvPr>
              <p:cNvSpPr txBox="1"/>
              <p:nvPr/>
            </p:nvSpPr>
            <p:spPr>
              <a:xfrm>
                <a:off x="7512312" y="6028251"/>
                <a:ext cx="8215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01AE0C-204A-E947-1D96-ED3C28A80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312" y="6028251"/>
                <a:ext cx="82159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6A6CAA-8FBA-3954-5AE4-25CE7A18A42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591954" y="1590042"/>
            <a:ext cx="6115" cy="4306948"/>
          </a:xfrm>
          <a:prstGeom prst="straightConnector1">
            <a:avLst/>
          </a:prstGeom>
          <a:ln w="38100">
            <a:solidFill>
              <a:srgbClr val="5A82CB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9A64B6D-1762-316E-581A-ACCCB71EF668}"/>
              </a:ext>
            </a:extLst>
          </p:cNvPr>
          <p:cNvSpPr/>
          <p:nvPr/>
        </p:nvSpPr>
        <p:spPr>
          <a:xfrm>
            <a:off x="9474728" y="1482942"/>
            <a:ext cx="224790" cy="224790"/>
          </a:xfrm>
          <a:prstGeom prst="ellipse">
            <a:avLst/>
          </a:prstGeom>
          <a:solidFill>
            <a:srgbClr val="5A82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8AD1EF-08DC-F228-6531-852093BDE25A}"/>
              </a:ext>
            </a:extLst>
          </p:cNvPr>
          <p:cNvCxnSpPr>
            <a:cxnSpLocks/>
            <a:stCxn id="6" idx="2"/>
          </p:cNvCxnSpPr>
          <p:nvPr/>
        </p:nvCxnSpPr>
        <p:spPr>
          <a:xfrm flipH="1" flipV="1">
            <a:off x="1851660" y="1590042"/>
            <a:ext cx="7623068" cy="5295"/>
          </a:xfrm>
          <a:prstGeom prst="straightConnector1">
            <a:avLst/>
          </a:prstGeom>
          <a:ln w="38100">
            <a:solidFill>
              <a:srgbClr val="5A82CB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720A44AF-FA23-C9C8-23DC-D0AEE8CC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37" y="6977"/>
            <a:ext cx="10922089" cy="761875"/>
          </a:xfrm>
        </p:spPr>
        <p:txBody>
          <a:bodyPr>
            <a:normAutofit fontScale="90000"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CAPM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pic>
        <p:nvPicPr>
          <p:cNvPr id="16" name="Picture 2" descr="Equinor_logo_PMS_Uncoated_RED – Norwegian British Chamber of Commerce">
            <a:extLst>
              <a:ext uri="{FF2B5EF4-FFF2-40B4-BE49-F238E27FC236}">
                <a16:creationId xmlns:a16="http://schemas.microsoft.com/office/drawing/2014/main" id="{245FBB27-3DBE-65A9-5849-8814BC945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11" y="2766499"/>
            <a:ext cx="992769" cy="8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051950-E9C5-EC45-D739-8EC6F9B26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8897" y="3780792"/>
            <a:ext cx="1058084" cy="1058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3F144A-8829-F623-E8A6-436E48D05729}"/>
                  </a:ext>
                </a:extLst>
              </p:cNvPr>
              <p:cNvSpPr txBox="1"/>
              <p:nvPr/>
            </p:nvSpPr>
            <p:spPr>
              <a:xfrm>
                <a:off x="10192512" y="2961674"/>
                <a:ext cx="16915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=0.97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3F144A-8829-F623-E8A6-436E48D05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512" y="2961674"/>
                <a:ext cx="169153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49568E-26FD-3A2B-73F9-5C5A53C33B79}"/>
                  </a:ext>
                </a:extLst>
              </p:cNvPr>
              <p:cNvSpPr txBox="1"/>
              <p:nvPr/>
            </p:nvSpPr>
            <p:spPr>
              <a:xfrm>
                <a:off x="10192512" y="4136158"/>
                <a:ext cx="16915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=0.73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49568E-26FD-3A2B-73F9-5C5A53C33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512" y="4136158"/>
                <a:ext cx="169153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4B0551DF-BDE0-110C-8468-E336CE350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6720"/>
          <a:stretch/>
        </p:blipFill>
        <p:spPr>
          <a:xfrm>
            <a:off x="8801084" y="4837465"/>
            <a:ext cx="1443122" cy="1876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B44078-A8D3-6B33-2311-84082411C025}"/>
                  </a:ext>
                </a:extLst>
              </p:cNvPr>
              <p:cNvSpPr txBox="1"/>
              <p:nvPr/>
            </p:nvSpPr>
            <p:spPr>
              <a:xfrm>
                <a:off x="10192512" y="5389827"/>
                <a:ext cx="16915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B44078-A8D3-6B33-2311-84082411C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512" y="5389827"/>
                <a:ext cx="169153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348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350A4B-3A0A-3936-B436-91AFF5EB9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87806"/>
              </p:ext>
            </p:extLst>
          </p:nvPr>
        </p:nvGraphicFramePr>
        <p:xfrm>
          <a:off x="773724" y="1394914"/>
          <a:ext cx="4678779" cy="3566160"/>
        </p:xfrm>
        <a:graphic>
          <a:graphicData uri="http://schemas.openxmlformats.org/drawingml/2006/table">
            <a:tbl>
              <a:tblPr firstRow="1" bandRow="1">
                <a:tableStyleId>{8C604FC8-EC36-43E1-A614-7EA45770EAA4}</a:tableStyleId>
              </a:tblPr>
              <a:tblGrid>
                <a:gridCol w="2842779">
                  <a:extLst>
                    <a:ext uri="{9D8B030D-6E8A-4147-A177-3AD203B41FA5}">
                      <a16:colId xmlns:a16="http://schemas.microsoft.com/office/drawing/2014/main" val="3616266225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790779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Yearly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060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Diff in revenue ($/y)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417,897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737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>
                          <a:latin typeface="+mn-lt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dirty="0"/>
                        <a:t>Depreciation ($/y)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-150,000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802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Profit before tax ($/y)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267,897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338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Tax at 40% ($/y)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107,159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111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Cash flow ($/y)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310,738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911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DCF at </a:t>
                      </a:r>
                      <a:r>
                        <a:rPr lang="en-US" sz="2000" dirty="0" err="1"/>
                        <a:t>r</a:t>
                      </a:r>
                      <a:r>
                        <a:rPr lang="en-US" sz="2000" baseline="-25000" dirty="0" err="1"/>
                        <a:t>p</a:t>
                      </a:r>
                      <a:r>
                        <a:rPr lang="en-US" sz="2000" dirty="0"/>
                        <a:t> 3% ($)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1,423,090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204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latin typeface="+mn-lt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dirty="0">
                          <a:latin typeface="+mn-lt"/>
                          <a:cs typeface="Calibri" panose="020F0502020204030204" pitchFamily="34" charset="0"/>
                        </a:rPr>
                        <a:t>Cost ($)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750,000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416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NPV ($)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673,090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583676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55E68D4-B383-452D-EACC-C1C2C8A24B77}"/>
              </a:ext>
            </a:extLst>
          </p:cNvPr>
          <p:cNvSpPr/>
          <p:nvPr/>
        </p:nvSpPr>
        <p:spPr>
          <a:xfrm>
            <a:off x="3963573" y="2274814"/>
            <a:ext cx="1312515" cy="28223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421703-F7E8-3FC0-F215-CC6247D027B2}"/>
              </a:ext>
            </a:extLst>
          </p:cNvPr>
          <p:cNvSpPr/>
          <p:nvPr/>
        </p:nvSpPr>
        <p:spPr>
          <a:xfrm>
            <a:off x="3790919" y="2623371"/>
            <a:ext cx="1439449" cy="318454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B8D17F-49D1-0377-7B4F-027D11C3DE8B}"/>
              </a:ext>
            </a:extLst>
          </p:cNvPr>
          <p:cNvSpPr/>
          <p:nvPr/>
        </p:nvSpPr>
        <p:spPr>
          <a:xfrm>
            <a:off x="3963573" y="3064325"/>
            <a:ext cx="1312515" cy="28223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6BE392-E3CF-B73F-8A35-5A018AD7B53F}"/>
              </a:ext>
            </a:extLst>
          </p:cNvPr>
          <p:cNvSpPr/>
          <p:nvPr/>
        </p:nvSpPr>
        <p:spPr>
          <a:xfrm>
            <a:off x="3790920" y="3864467"/>
            <a:ext cx="1530888" cy="28223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3BDF5-16D0-73E0-76C4-C64C6A8B402B}"/>
              </a:ext>
            </a:extLst>
          </p:cNvPr>
          <p:cNvSpPr/>
          <p:nvPr/>
        </p:nvSpPr>
        <p:spPr>
          <a:xfrm>
            <a:off x="3836639" y="3456389"/>
            <a:ext cx="1439449" cy="282232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99EBEA-3CC2-FDC6-15D7-D44DBDF7CE6E}"/>
              </a:ext>
            </a:extLst>
          </p:cNvPr>
          <p:cNvSpPr/>
          <p:nvPr/>
        </p:nvSpPr>
        <p:spPr>
          <a:xfrm>
            <a:off x="848361" y="2258721"/>
            <a:ext cx="2327656" cy="28223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01294A-24BB-B426-6A5B-99936D775254}"/>
              </a:ext>
            </a:extLst>
          </p:cNvPr>
          <p:cNvSpPr/>
          <p:nvPr/>
        </p:nvSpPr>
        <p:spPr>
          <a:xfrm>
            <a:off x="848360" y="2623371"/>
            <a:ext cx="2498344" cy="318454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EA3A91-CDCF-366D-C40C-0D607211606B}"/>
              </a:ext>
            </a:extLst>
          </p:cNvPr>
          <p:cNvSpPr/>
          <p:nvPr/>
        </p:nvSpPr>
        <p:spPr>
          <a:xfrm>
            <a:off x="838797" y="3049127"/>
            <a:ext cx="2327656" cy="28223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9004F-75C9-D4BE-DB8F-6657EB12D1D1}"/>
              </a:ext>
            </a:extLst>
          </p:cNvPr>
          <p:cNvSpPr/>
          <p:nvPr/>
        </p:nvSpPr>
        <p:spPr>
          <a:xfrm>
            <a:off x="848360" y="3421787"/>
            <a:ext cx="2498344" cy="318454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AA653E-DAA2-5CEF-DB02-B30706C40B4F}"/>
              </a:ext>
            </a:extLst>
          </p:cNvPr>
          <p:cNvSpPr/>
          <p:nvPr/>
        </p:nvSpPr>
        <p:spPr>
          <a:xfrm>
            <a:off x="838797" y="3815889"/>
            <a:ext cx="2327656" cy="340422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673EA7-5090-4155-DE3F-ADBD6A932A02}"/>
              </a:ext>
            </a:extLst>
          </p:cNvPr>
          <p:cNvSpPr/>
          <p:nvPr/>
        </p:nvSpPr>
        <p:spPr>
          <a:xfrm>
            <a:off x="838797" y="4219744"/>
            <a:ext cx="1988223" cy="312463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E8A875-0F27-B7B2-DA52-26BEDDFD6DE0}"/>
              </a:ext>
            </a:extLst>
          </p:cNvPr>
          <p:cNvSpPr/>
          <p:nvPr/>
        </p:nvSpPr>
        <p:spPr>
          <a:xfrm>
            <a:off x="3790201" y="4248562"/>
            <a:ext cx="1531607" cy="282232"/>
          </a:xfrm>
          <a:prstGeom prst="rect">
            <a:avLst/>
          </a:prstGeom>
          <a:solidFill>
            <a:srgbClr val="CB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07DA-2653-417C-1FAE-F3456506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NPV Example</a:t>
            </a:r>
            <a:endParaRPr lang="en-GB" sz="5500" dirty="0">
              <a:solidFill>
                <a:srgbClr val="003847"/>
              </a:solidFill>
              <a:latin typeface="Tekna Display (Headings)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CFFB1-F58B-19D0-F3CE-5078C7F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62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7AB312-3825-177C-9C24-964A92EE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1508247"/>
            <a:ext cx="5212080" cy="3474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DD9314-B996-C9FA-2ACA-23C2416A2484}"/>
              </a:ext>
            </a:extLst>
          </p:cNvPr>
          <p:cNvSpPr/>
          <p:nvPr/>
        </p:nvSpPr>
        <p:spPr>
          <a:xfrm>
            <a:off x="3752390" y="4644218"/>
            <a:ext cx="1530888" cy="282231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7F2E25-7C7A-B5E1-D92E-0F99AFA64642}"/>
              </a:ext>
            </a:extLst>
          </p:cNvPr>
          <p:cNvSpPr/>
          <p:nvPr/>
        </p:nvSpPr>
        <p:spPr>
          <a:xfrm>
            <a:off x="800267" y="4595640"/>
            <a:ext cx="2327656" cy="340422"/>
          </a:xfrm>
          <a:prstGeom prst="rect">
            <a:avLst/>
          </a:prstGeom>
          <a:solidFill>
            <a:srgbClr val="E7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0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9" grpId="0" animBg="1"/>
      <p:bldP spid="10" grpId="0" animBg="1"/>
      <p:bldP spid="11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8" grpId="0" animBg="1"/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06" t="4738" r="3306" b="4738"/>
          <a:stretch>
            <a:fillRect/>
          </a:stretch>
        </p:blipFill>
        <p:spPr>
          <a:xfrm>
            <a:off x="4424078" y="75021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7779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4533806" y="72697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06" t="4738" r="3306" b="4738"/>
          <a:stretch>
            <a:fillRect/>
          </a:stretch>
        </p:blipFill>
        <p:spPr>
          <a:xfrm>
            <a:off x="8032250" y="340536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95167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886BA0-E634-345F-98C9-F1ED64008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AABFA0-3658-CCA1-FB5B-7B9C691B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2" name="Plaque 1428">
            <a:extLst>
              <a:ext uri="{FF2B5EF4-FFF2-40B4-BE49-F238E27FC236}">
                <a16:creationId xmlns:a16="http://schemas.microsoft.com/office/drawing/2014/main" id="{466ADB60-6082-F344-8FBB-DF7C13F61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366" y="598002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1FEA00-8A8E-7214-9AE4-22E92D01AF6B}"/>
              </a:ext>
            </a:extLst>
          </p:cNvPr>
          <p:cNvGrpSpPr/>
          <p:nvPr/>
        </p:nvGrpSpPr>
        <p:grpSpPr>
          <a:xfrm>
            <a:off x="9961574" y="282922"/>
            <a:ext cx="2041952" cy="2023914"/>
            <a:chOff x="2106715" y="252958"/>
            <a:chExt cx="2041952" cy="2023914"/>
          </a:xfrm>
          <a:solidFill>
            <a:srgbClr val="FFFFCC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6EC762-6569-C559-B32D-63D7E08B71C1}"/>
                </a:ext>
              </a:extLst>
            </p:cNvPr>
            <p:cNvSpPr/>
            <p:nvPr/>
          </p:nvSpPr>
          <p:spPr>
            <a:xfrm>
              <a:off x="2115430" y="259860"/>
              <a:ext cx="2024522" cy="2017012"/>
            </a:xfrm>
            <a:prstGeom prst="ellipse">
              <a:avLst/>
            </a:prstGeom>
            <a:solidFill>
              <a:schemeClr val="accent2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FBE610D-56E0-4B44-D78D-124E9FCC9B87}"/>
                </a:ext>
              </a:extLst>
            </p:cNvPr>
            <p:cNvCxnSpPr>
              <a:stCxn id="6" idx="2"/>
              <a:endCxn id="6" idx="6"/>
            </p:cNvCxnSpPr>
            <p:nvPr/>
          </p:nvCxnSpPr>
          <p:spPr>
            <a:xfrm>
              <a:off x="2115430" y="1268366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3B4DAB3-0F04-90C2-10D7-4CF0505A3654}"/>
                </a:ext>
              </a:extLst>
            </p:cNvPr>
            <p:cNvCxnSpPr/>
            <p:nvPr/>
          </p:nvCxnSpPr>
          <p:spPr>
            <a:xfrm rot="18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88BE35-E168-41C9-6401-F36D17E21EE3}"/>
                </a:ext>
              </a:extLst>
            </p:cNvPr>
            <p:cNvCxnSpPr/>
            <p:nvPr/>
          </p:nvCxnSpPr>
          <p:spPr>
            <a:xfrm>
              <a:off x="3124151" y="252958"/>
              <a:ext cx="3540" cy="101541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3D52E3-B4D1-5A2F-E17F-CBEB306073A0}"/>
                </a:ext>
              </a:extLst>
            </p:cNvPr>
            <p:cNvCxnSpPr/>
            <p:nvPr/>
          </p:nvCxnSpPr>
          <p:spPr>
            <a:xfrm>
              <a:off x="2615732" y="388751"/>
              <a:ext cx="511959" cy="879615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64FB2BD-7233-05C0-3F5C-624EF10717DC}"/>
                </a:ext>
              </a:extLst>
            </p:cNvPr>
            <p:cNvCxnSpPr/>
            <p:nvPr/>
          </p:nvCxnSpPr>
          <p:spPr>
            <a:xfrm flipH="1">
              <a:off x="3124151" y="397258"/>
              <a:ext cx="517524" cy="871108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9DFC5E5-2927-A618-5B3C-AB664D15A447}"/>
                </a:ext>
              </a:extLst>
            </p:cNvPr>
            <p:cNvCxnSpPr/>
            <p:nvPr/>
          </p:nvCxnSpPr>
          <p:spPr>
            <a:xfrm rot="9000000">
              <a:off x="2106715" y="1268760"/>
              <a:ext cx="2033237" cy="163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CA09C5-4679-9D57-7F33-096419D0431D}"/>
                </a:ext>
              </a:extLst>
            </p:cNvPr>
            <p:cNvSpPr/>
            <p:nvPr/>
          </p:nvSpPr>
          <p:spPr>
            <a:xfrm>
              <a:off x="2295450" y="440534"/>
              <a:ext cx="1664482" cy="1658308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539251A-B4E5-4105-87B8-BE35B9693A68}"/>
                </a:ext>
              </a:extLst>
            </p:cNvPr>
            <p:cNvSpPr txBox="1"/>
            <p:nvPr/>
          </p:nvSpPr>
          <p:spPr>
            <a:xfrm>
              <a:off x="2615733" y="1469791"/>
              <a:ext cx="1025942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6B1C48-53F2-232E-C86B-9932DC367045}"/>
              </a:ext>
            </a:extLst>
          </p:cNvPr>
          <p:cNvGrpSpPr/>
          <p:nvPr/>
        </p:nvGrpSpPr>
        <p:grpSpPr>
          <a:xfrm rot="2100000">
            <a:off x="10862348" y="371361"/>
            <a:ext cx="223262" cy="1777697"/>
            <a:chOff x="2278514" y="2123855"/>
            <a:chExt cx="223256" cy="177769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ED7249-4691-BBD6-6F08-A82D67DC0CBE}"/>
                </a:ext>
              </a:extLst>
            </p:cNvPr>
            <p:cNvGrpSpPr/>
            <p:nvPr/>
          </p:nvGrpSpPr>
          <p:grpSpPr>
            <a:xfrm>
              <a:off x="2321750" y="2123855"/>
              <a:ext cx="180020" cy="1012611"/>
              <a:chOff x="2321750" y="2123855"/>
              <a:chExt cx="180020" cy="1012611"/>
            </a:xfrm>
          </p:grpSpPr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36567A75-97C0-A9B5-E616-E21EA3BF8BD1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828E38A-E13D-2871-B748-82FE490893B2}"/>
                  </a:ext>
                </a:extLst>
              </p:cNvPr>
              <p:cNvSpPr/>
              <p:nvPr/>
            </p:nvSpPr>
            <p:spPr>
              <a:xfrm>
                <a:off x="2321750" y="2956446"/>
                <a:ext cx="180020" cy="1800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3A1A848-BCEE-1FFD-953C-88775CFAFE56}"/>
                </a:ext>
              </a:extLst>
            </p:cNvPr>
            <p:cNvGrpSpPr/>
            <p:nvPr/>
          </p:nvGrpSpPr>
          <p:grpSpPr>
            <a:xfrm flipV="1">
              <a:off x="2278514" y="2839438"/>
              <a:ext cx="223256" cy="1062114"/>
              <a:chOff x="2278514" y="2123855"/>
              <a:chExt cx="223256" cy="1062114"/>
            </a:xfrm>
            <a:noFill/>
          </p:grpSpPr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C1E4A0D3-F3D8-042B-C2B5-E18E30DD62FD}"/>
                  </a:ext>
                </a:extLst>
              </p:cNvPr>
              <p:cNvSpPr/>
              <p:nvPr/>
            </p:nvSpPr>
            <p:spPr>
              <a:xfrm>
                <a:off x="2321750" y="2123855"/>
                <a:ext cx="180020" cy="9001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307614F-0274-E869-4F15-9857D1AC2F9A}"/>
                  </a:ext>
                </a:extLst>
              </p:cNvPr>
              <p:cNvSpPr/>
              <p:nvPr/>
            </p:nvSpPr>
            <p:spPr>
              <a:xfrm>
                <a:off x="2278514" y="3005949"/>
                <a:ext cx="180020" cy="1800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092D7F2-F648-E1E9-2953-A91B163AD01C}"/>
              </a:ext>
            </a:extLst>
          </p:cNvPr>
          <p:cNvSpPr/>
          <p:nvPr/>
        </p:nvSpPr>
        <p:spPr>
          <a:xfrm>
            <a:off x="2722999" y="4302332"/>
            <a:ext cx="2089923" cy="1211161"/>
          </a:xfrm>
          <a:prstGeom prst="wedgeRoundRectCallout">
            <a:avLst>
              <a:gd name="adj1" fmla="val 58188"/>
              <a:gd name="adj2" fmla="val -73830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Cumulative loss = 2,088 t</a:t>
            </a:r>
          </a:p>
          <a:p>
            <a:pPr algn="ctr"/>
            <a:r>
              <a:rPr lang="en-US" dirty="0"/>
              <a:t>2.088 t/d</a:t>
            </a:r>
            <a:endParaRPr lang="en-GB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6860CDE-9A6B-599A-B5BD-3E3D156B2AD1}"/>
              </a:ext>
            </a:extLst>
          </p:cNvPr>
          <p:cNvSpPr/>
          <p:nvPr/>
        </p:nvSpPr>
        <p:spPr>
          <a:xfrm>
            <a:off x="6062450" y="4302331"/>
            <a:ext cx="2089923" cy="896927"/>
          </a:xfrm>
          <a:prstGeom prst="wedgeRoundRectCallout">
            <a:avLst>
              <a:gd name="adj1" fmla="val -8939"/>
              <a:gd name="adj2" fmla="val -13533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Integrated risked loss = 2,035 t</a:t>
            </a:r>
          </a:p>
          <a:p>
            <a:pPr algn="ctr"/>
            <a:r>
              <a:rPr lang="en-US" dirty="0"/>
              <a:t>2.035 t/d</a:t>
            </a:r>
            <a:endParaRPr lang="en-GB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AEAB74F-C7B4-7F11-ED90-E1850376505F}"/>
              </a:ext>
            </a:extLst>
          </p:cNvPr>
          <p:cNvSpPr/>
          <p:nvPr/>
        </p:nvSpPr>
        <p:spPr>
          <a:xfrm>
            <a:off x="8666443" y="3405404"/>
            <a:ext cx="2089923" cy="896927"/>
          </a:xfrm>
          <a:prstGeom prst="wedgeRoundRectCallout">
            <a:avLst>
              <a:gd name="adj1" fmla="val 89088"/>
              <a:gd name="adj2" fmla="val -24351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Million data points</a:t>
            </a:r>
          </a:p>
          <a:p>
            <a:pPr algn="ctr"/>
            <a:r>
              <a:rPr lang="en-US" dirty="0"/>
              <a:t>2.037 t/d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3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74CA2-792F-67A9-EC42-18E6AA8E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F34FDF-3D8B-96AB-837F-8215AA474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19" y="-195335"/>
            <a:ext cx="8557633" cy="6066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64DB7C-7105-B657-C6F0-31D116EE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19" y="-195335"/>
            <a:ext cx="8557633" cy="6066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3266B-2576-D33C-DAB5-400A9B00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3170" y="2017696"/>
            <a:ext cx="4803645" cy="1877731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2" name="Plaque 1428">
            <a:extLst>
              <a:ext uri="{FF2B5EF4-FFF2-40B4-BE49-F238E27FC236}">
                <a16:creationId xmlns:a16="http://schemas.microsoft.com/office/drawing/2014/main" id="{466ADB60-6082-F344-8FBB-DF7C13F61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366" y="598002"/>
            <a:ext cx="827087" cy="827087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25DF4C-E61D-1CB7-73D8-8F20722D809C}"/>
              </a:ext>
            </a:extLst>
          </p:cNvPr>
          <p:cNvGrpSpPr/>
          <p:nvPr/>
        </p:nvGrpSpPr>
        <p:grpSpPr>
          <a:xfrm>
            <a:off x="2156812" y="2416768"/>
            <a:ext cx="7712612" cy="224790"/>
            <a:chOff x="2156812" y="2416768"/>
            <a:chExt cx="7712612" cy="22479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F71C24-4485-D37A-0ED0-A4330F757795}"/>
                </a:ext>
              </a:extLst>
            </p:cNvPr>
            <p:cNvCxnSpPr>
              <a:cxnSpLocks/>
            </p:cNvCxnSpPr>
            <p:nvPr/>
          </p:nvCxnSpPr>
          <p:spPr>
            <a:xfrm>
              <a:off x="2256127" y="2529163"/>
              <a:ext cx="7613297" cy="0"/>
            </a:xfrm>
            <a:prstGeom prst="straightConnector1">
              <a:avLst/>
            </a:prstGeom>
            <a:ln w="38100">
              <a:solidFill>
                <a:srgbClr val="5A82CB"/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723288D-FF61-F6D3-68AA-F6FA1E7F86AA}"/>
                </a:ext>
              </a:extLst>
            </p:cNvPr>
            <p:cNvGrpSpPr/>
            <p:nvPr/>
          </p:nvGrpSpPr>
          <p:grpSpPr>
            <a:xfrm>
              <a:off x="2156812" y="2416768"/>
              <a:ext cx="224790" cy="224790"/>
              <a:chOff x="3908833" y="1989033"/>
              <a:chExt cx="224790" cy="224790"/>
            </a:xfrm>
            <a:solidFill>
              <a:srgbClr val="5A82CB"/>
            </a:solidFill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8527C94-9DDA-7708-1A17-656F124D537B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841815D-9498-87BA-5530-208707501E50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8809B9B8-A28B-E6B4-7E66-50E0E277FBBD}"/>
              </a:ext>
            </a:extLst>
          </p:cNvPr>
          <p:cNvSpPr/>
          <p:nvPr/>
        </p:nvSpPr>
        <p:spPr>
          <a:xfrm>
            <a:off x="2661661" y="4069191"/>
            <a:ext cx="1939539" cy="896927"/>
          </a:xfrm>
          <a:prstGeom prst="wedgeRoundRectCallout">
            <a:avLst>
              <a:gd name="adj1" fmla="val 44478"/>
              <a:gd name="adj2" fmla="val -114911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Systematic</a:t>
            </a:r>
            <a:endParaRPr lang="en-GB" sz="240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E1D8E23-6FCD-1EE6-16AA-1FD3CE5F4232}"/>
              </a:ext>
            </a:extLst>
          </p:cNvPr>
          <p:cNvSpPr/>
          <p:nvPr/>
        </p:nvSpPr>
        <p:spPr>
          <a:xfrm>
            <a:off x="8509425" y="1488631"/>
            <a:ext cx="1612674" cy="896927"/>
          </a:xfrm>
          <a:prstGeom prst="wedgeRoundRectCallout">
            <a:avLst>
              <a:gd name="adj1" fmla="val -45706"/>
              <a:gd name="adj2" fmla="val 130262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Drift</a:t>
            </a:r>
            <a:endParaRPr lang="en-GB" sz="2400" dirty="0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10578044-E739-E500-F9CB-2854D226F38C}"/>
              </a:ext>
            </a:extLst>
          </p:cNvPr>
          <p:cNvSpPr/>
          <p:nvPr/>
        </p:nvSpPr>
        <p:spPr>
          <a:xfrm>
            <a:off x="6824639" y="4461457"/>
            <a:ext cx="1612674" cy="896927"/>
          </a:xfrm>
          <a:prstGeom prst="wedgeRoundRectCallout">
            <a:avLst>
              <a:gd name="adj1" fmla="val 86841"/>
              <a:gd name="adj2" fmla="val -110950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Random</a:t>
            </a:r>
            <a:endParaRPr lang="en-GB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833EAD-7BB0-67AE-8220-D5B0390ED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563976"/>
              </p:ext>
            </p:extLst>
          </p:nvPr>
        </p:nvGraphicFramePr>
        <p:xfrm>
          <a:off x="5752234" y="21480"/>
          <a:ext cx="6340808" cy="1323546"/>
        </p:xfrm>
        <a:graphic>
          <a:graphicData uri="http://schemas.openxmlformats.org/drawingml/2006/table">
            <a:tbl>
              <a:tblPr firstRow="1" firstCol="1" bandRow="1">
                <a:tableStyleId>{8C604FC8-EC36-43E1-A614-7EA45770EAA4}</a:tableStyleId>
              </a:tblPr>
              <a:tblGrid>
                <a:gridCol w="6340808">
                  <a:extLst>
                    <a:ext uri="{9D8B030D-6E8A-4147-A177-3AD203B41FA5}">
                      <a16:colId xmlns:a16="http://schemas.microsoft.com/office/drawing/2014/main" val="3721386470"/>
                    </a:ext>
                  </a:extLst>
                </a:gridCol>
              </a:tblGrid>
              <a:tr h="1323546"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effectLst/>
                        </a:rPr>
                        <a:t>Daniel. P. Pashnina N, "</a:t>
                      </a:r>
                      <a:r>
                        <a:rPr lang="en-US" sz="2000" b="0" dirty="0" err="1">
                          <a:effectLst/>
                        </a:rPr>
                        <a:t>Deternination</a:t>
                      </a:r>
                      <a:r>
                        <a:rPr lang="en-US" sz="2000" b="0" dirty="0">
                          <a:effectLst/>
                        </a:rPr>
                        <a:t> of Optimal Calibration Intervals - a Risk Based Approach," in 34th North Sea Flow Measurement Workshop, St Andrews, Scotland, 2016. </a:t>
                      </a:r>
                      <a:endParaRPr lang="en-GB" sz="2000" b="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933482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25 L 8.33333E-7 0.106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B018192-BEF7-CB0C-33F2-724F787C6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084C159-06F1-2CBA-F58D-E6AF50DF3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16228" y="2896516"/>
            <a:ext cx="1575066" cy="1019999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67</a:t>
            </a:fld>
            <a:endParaRPr lang="en-US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3729089-14E0-624E-F570-83B947096AB7}"/>
              </a:ext>
            </a:extLst>
          </p:cNvPr>
          <p:cNvCxnSpPr>
            <a:cxnSpLocks/>
            <a:stCxn id="78" idx="3"/>
            <a:endCxn id="74" idx="5"/>
          </p:cNvCxnSpPr>
          <p:nvPr/>
        </p:nvCxnSpPr>
        <p:spPr>
          <a:xfrm flipH="1" flipV="1">
            <a:off x="6485172" y="3780251"/>
            <a:ext cx="777698" cy="4520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50B0565-E795-F051-05C7-76C76F236DA7}"/>
              </a:ext>
            </a:extLst>
          </p:cNvPr>
          <p:cNvGrpSpPr/>
          <p:nvPr/>
        </p:nvGrpSpPr>
        <p:grpSpPr>
          <a:xfrm>
            <a:off x="7166639" y="4103777"/>
            <a:ext cx="224790" cy="224790"/>
            <a:chOff x="3908833" y="1989033"/>
            <a:chExt cx="224790" cy="22479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4F7537A-0A48-3111-1C0F-EBBB7DDD695E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C18D35-AA11-4D8E-CBAB-2380A86FBC0F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04B0563-8B32-F834-9233-13AC6BBB7817}"/>
              </a:ext>
            </a:extLst>
          </p:cNvPr>
          <p:cNvCxnSpPr>
            <a:cxnSpLocks/>
            <a:stCxn id="86" idx="3"/>
            <a:endCxn id="77" idx="3"/>
          </p:cNvCxnSpPr>
          <p:nvPr/>
        </p:nvCxnSpPr>
        <p:spPr>
          <a:xfrm flipH="1">
            <a:off x="7199559" y="3583317"/>
            <a:ext cx="858050" cy="7123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AA45A68-ECA1-CEC6-8F32-BF8A9411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32556" y="3182499"/>
            <a:ext cx="1575066" cy="1019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82FF80-F037-6464-88B5-E3C64A87E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43246" y="2877685"/>
            <a:ext cx="1575066" cy="1019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9E9F20-2D46-6778-775C-29D1AF31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61292" y="3287234"/>
            <a:ext cx="1575066" cy="10199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13C3F3-75DF-7EBF-971B-97ACEFBB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72375" y="3427442"/>
            <a:ext cx="1575066" cy="1019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7B0CE9-16FD-5E2A-F4D7-13CA0A0A3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83098" y="3254892"/>
            <a:ext cx="1575066" cy="1019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D9B503-4160-5480-B0F3-43058A72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86086" y="3698553"/>
            <a:ext cx="1575066" cy="1019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736D18-3603-E86F-B2CE-3104F3246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92248" y="3051057"/>
            <a:ext cx="1575066" cy="1019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CA43C2-0EEB-CEA8-4408-69351C784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05216" y="2897304"/>
            <a:ext cx="1575066" cy="10199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FD95E5-2580-9330-BBE9-715584742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27472" y="3014464"/>
            <a:ext cx="1575066" cy="1019999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C3D51B1C-10EC-6C29-EAEF-FE74DF6C2D95}"/>
              </a:ext>
            </a:extLst>
          </p:cNvPr>
          <p:cNvGrpSpPr/>
          <p:nvPr/>
        </p:nvGrpSpPr>
        <p:grpSpPr>
          <a:xfrm>
            <a:off x="7961378" y="3454757"/>
            <a:ext cx="224790" cy="224790"/>
            <a:chOff x="3908833" y="1989033"/>
            <a:chExt cx="224790" cy="22479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E9B86B5-1359-2C87-8221-380078E8D1A6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FF0AC16-DEE7-9A11-6565-6F907958431E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9282594-8445-FA54-E8E6-D98A5864419B}"/>
              </a:ext>
            </a:extLst>
          </p:cNvPr>
          <p:cNvCxnSpPr>
            <a:cxnSpLocks/>
            <a:stCxn id="90" idx="3"/>
            <a:endCxn id="86" idx="3"/>
          </p:cNvCxnSpPr>
          <p:nvPr/>
        </p:nvCxnSpPr>
        <p:spPr>
          <a:xfrm flipH="1">
            <a:off x="8057609" y="3429000"/>
            <a:ext cx="794739" cy="1543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104540E-22B4-D762-6B13-4D52085080EA}"/>
              </a:ext>
            </a:extLst>
          </p:cNvPr>
          <p:cNvGrpSpPr/>
          <p:nvPr/>
        </p:nvGrpSpPr>
        <p:grpSpPr>
          <a:xfrm>
            <a:off x="8756117" y="3300440"/>
            <a:ext cx="224790" cy="224790"/>
            <a:chOff x="3908833" y="1989033"/>
            <a:chExt cx="224790" cy="22479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5343855-658E-E227-32A9-1E97BF7FBC49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239DF98-B018-C9A6-AA84-D31B84FC78A7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699E306-655F-11E3-D1E4-2706DB0F788B}"/>
              </a:ext>
            </a:extLst>
          </p:cNvPr>
          <p:cNvCxnSpPr>
            <a:cxnSpLocks/>
            <a:stCxn id="94" idx="3"/>
            <a:endCxn id="90" idx="2"/>
          </p:cNvCxnSpPr>
          <p:nvPr/>
        </p:nvCxnSpPr>
        <p:spPr>
          <a:xfrm flipH="1" flipV="1">
            <a:off x="8845653" y="3412836"/>
            <a:ext cx="865898" cy="1314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3CA8D93-6E7A-58D0-E632-0B22A0BE5DFA}"/>
              </a:ext>
            </a:extLst>
          </p:cNvPr>
          <p:cNvGrpSpPr/>
          <p:nvPr/>
        </p:nvGrpSpPr>
        <p:grpSpPr>
          <a:xfrm>
            <a:off x="9615320" y="3415733"/>
            <a:ext cx="224790" cy="224790"/>
            <a:chOff x="3908833" y="1989033"/>
            <a:chExt cx="224790" cy="22479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A909E10-A146-75CA-BEDE-2814C88FEAF6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271EF34-7442-823D-23FC-29E0DF2E2240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9C69BD6-9537-6EC2-39F8-A61AE45E34F9}"/>
              </a:ext>
            </a:extLst>
          </p:cNvPr>
          <p:cNvCxnSpPr>
            <a:cxnSpLocks/>
            <a:stCxn id="94" idx="1"/>
            <a:endCxn id="18" idx="0"/>
          </p:cNvCxnSpPr>
          <p:nvPr/>
        </p:nvCxnSpPr>
        <p:spPr>
          <a:xfrm flipV="1">
            <a:off x="9711551" y="3225992"/>
            <a:ext cx="782548" cy="2859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442DD3-0E20-6F8B-94D5-50E5CF2AF60E}"/>
              </a:ext>
            </a:extLst>
          </p:cNvPr>
          <p:cNvGrpSpPr/>
          <p:nvPr/>
        </p:nvGrpSpPr>
        <p:grpSpPr>
          <a:xfrm>
            <a:off x="10381703" y="3136456"/>
            <a:ext cx="224790" cy="224790"/>
            <a:chOff x="3908833" y="1989033"/>
            <a:chExt cx="224790" cy="22479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C601A1C-C3EF-44F2-6EF3-1CA4CAB16B88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EE48FC-2ACA-F85D-7805-4F90B44CF5DB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91B8DB-43EC-5230-D153-7F4EF6FB0057}"/>
              </a:ext>
            </a:extLst>
          </p:cNvPr>
          <p:cNvCxnSpPr>
            <a:cxnSpLocks/>
            <a:stCxn id="10" idx="6"/>
            <a:endCxn id="43" idx="2"/>
          </p:cNvCxnSpPr>
          <p:nvPr/>
        </p:nvCxnSpPr>
        <p:spPr>
          <a:xfrm>
            <a:off x="2513683" y="3391107"/>
            <a:ext cx="593716" cy="2745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BAF1D8A-AF34-585A-F681-1A25DA2CC4B1}"/>
              </a:ext>
            </a:extLst>
          </p:cNvPr>
          <p:cNvSpPr/>
          <p:nvPr/>
        </p:nvSpPr>
        <p:spPr>
          <a:xfrm>
            <a:off x="2288893" y="3278712"/>
            <a:ext cx="224790" cy="224790"/>
          </a:xfrm>
          <a:prstGeom prst="ellipse">
            <a:avLst/>
          </a:prstGeom>
          <a:solidFill>
            <a:srgbClr val="00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E63AD8-FCF2-CF16-2533-BD0C88FC457C}"/>
              </a:ext>
            </a:extLst>
          </p:cNvPr>
          <p:cNvCxnSpPr>
            <a:cxnSpLocks/>
            <a:stCxn id="44" idx="3"/>
            <a:endCxn id="33" idx="2"/>
          </p:cNvCxnSpPr>
          <p:nvPr/>
        </p:nvCxnSpPr>
        <p:spPr>
          <a:xfrm flipV="1">
            <a:off x="3203630" y="3387685"/>
            <a:ext cx="794739" cy="2940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97E907-5CEC-C56A-A6F6-1D87A88972B2}"/>
              </a:ext>
            </a:extLst>
          </p:cNvPr>
          <p:cNvGrpSpPr/>
          <p:nvPr/>
        </p:nvGrpSpPr>
        <p:grpSpPr>
          <a:xfrm>
            <a:off x="3908833" y="3275289"/>
            <a:ext cx="224790" cy="224790"/>
            <a:chOff x="3908833" y="1989033"/>
            <a:chExt cx="224790" cy="22479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B7A6DC-F9B1-387E-8850-6DF579143B41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2F44E78-B10E-4F84-1905-8A0C29F7A68F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44D8407-14E4-7823-D7DA-371E95B4CD33}"/>
              </a:ext>
            </a:extLst>
          </p:cNvPr>
          <p:cNvGrpSpPr/>
          <p:nvPr/>
        </p:nvGrpSpPr>
        <p:grpSpPr>
          <a:xfrm>
            <a:off x="3107399" y="3553219"/>
            <a:ext cx="224790" cy="224790"/>
            <a:chOff x="3908833" y="1989033"/>
            <a:chExt cx="224790" cy="22479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0204BC-68E5-4888-B4EF-F3511DF29933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3C4845-293C-4509-1607-099F10504AC8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4C11A9-1E86-5391-8444-C101296F7643}"/>
              </a:ext>
            </a:extLst>
          </p:cNvPr>
          <p:cNvCxnSpPr>
            <a:cxnSpLocks/>
            <a:stCxn id="66" idx="3"/>
            <a:endCxn id="33" idx="1"/>
          </p:cNvCxnSpPr>
          <p:nvPr/>
        </p:nvCxnSpPr>
        <p:spPr>
          <a:xfrm flipH="1" flipV="1">
            <a:off x="4005064" y="3371520"/>
            <a:ext cx="833762" cy="4123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B59FE4-B2AA-6147-26E7-D48C3C7998A7}"/>
              </a:ext>
            </a:extLst>
          </p:cNvPr>
          <p:cNvGrpSpPr/>
          <p:nvPr/>
        </p:nvGrpSpPr>
        <p:grpSpPr>
          <a:xfrm>
            <a:off x="4742595" y="3655326"/>
            <a:ext cx="224790" cy="224790"/>
            <a:chOff x="3908833" y="1989033"/>
            <a:chExt cx="224790" cy="22479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D03EE85-7663-C773-8CFC-DB498C99624F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BA01733-5C32-5617-534B-AC7ABE1D471F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89C1B74-F47D-77C8-16A9-2294EA00CA40}"/>
              </a:ext>
            </a:extLst>
          </p:cNvPr>
          <p:cNvCxnSpPr>
            <a:cxnSpLocks/>
            <a:stCxn id="70" idx="3"/>
            <a:endCxn id="66" idx="1"/>
          </p:cNvCxnSpPr>
          <p:nvPr/>
        </p:nvCxnSpPr>
        <p:spPr>
          <a:xfrm flipH="1" flipV="1">
            <a:off x="4838826" y="3751557"/>
            <a:ext cx="794739" cy="1738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43F695-3B3A-405E-D2A0-40246B979F00}"/>
              </a:ext>
            </a:extLst>
          </p:cNvPr>
          <p:cNvGrpSpPr/>
          <p:nvPr/>
        </p:nvGrpSpPr>
        <p:grpSpPr>
          <a:xfrm>
            <a:off x="5537334" y="3796895"/>
            <a:ext cx="224790" cy="224790"/>
            <a:chOff x="3908833" y="1989033"/>
            <a:chExt cx="224790" cy="22479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2914812-724F-AA21-F8A5-CBF8DC7587F7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006BC39-70BB-E713-DADF-1FDB5B400B0C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BAD7969-1931-FB09-379D-AC031D804A05}"/>
              </a:ext>
            </a:extLst>
          </p:cNvPr>
          <p:cNvCxnSpPr>
            <a:cxnSpLocks/>
            <a:stCxn id="74" idx="2"/>
            <a:endCxn id="70" idx="2"/>
          </p:cNvCxnSpPr>
          <p:nvPr/>
        </p:nvCxnSpPr>
        <p:spPr>
          <a:xfrm flipH="1">
            <a:off x="5626870" y="3764087"/>
            <a:ext cx="819278" cy="1452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D0419DD-9CE7-06DB-F39A-526A24577C31}"/>
              </a:ext>
            </a:extLst>
          </p:cNvPr>
          <p:cNvGrpSpPr/>
          <p:nvPr/>
        </p:nvGrpSpPr>
        <p:grpSpPr>
          <a:xfrm>
            <a:off x="6356612" y="3651691"/>
            <a:ext cx="224790" cy="224790"/>
            <a:chOff x="3908833" y="1989033"/>
            <a:chExt cx="224790" cy="22479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976BAC8-8E1E-A0CE-A45A-C5740FC8E7AF}"/>
                </a:ext>
              </a:extLst>
            </p:cNvPr>
            <p:cNvSpPr/>
            <p:nvPr/>
          </p:nvSpPr>
          <p:spPr>
            <a:xfrm>
              <a:off x="3908833" y="1989033"/>
              <a:ext cx="224790" cy="22479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02556BF-DCD2-EE8C-038E-5403B132EF82}"/>
                </a:ext>
              </a:extLst>
            </p:cNvPr>
            <p:cNvSpPr/>
            <p:nvPr/>
          </p:nvSpPr>
          <p:spPr>
            <a:xfrm>
              <a:off x="3998369" y="2078569"/>
              <a:ext cx="45719" cy="45719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72BDEBA-C873-E444-CAC4-918B2AAC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094" y="70401"/>
            <a:ext cx="3905130" cy="2669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95484-BB14-1EEB-0EF1-C0BE5D8F1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654" y="154858"/>
            <a:ext cx="4471237" cy="25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BEE122-346E-2F87-0663-74FC8026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68</a:t>
            </a:fld>
            <a:endParaRPr lang="en-US" dirty="0"/>
          </a:p>
        </p:txBody>
      </p:sp>
      <p:grpSp>
        <p:nvGrpSpPr>
          <p:cNvPr id="5" name="!!GroupPts">
            <a:extLst>
              <a:ext uri="{FF2B5EF4-FFF2-40B4-BE49-F238E27FC236}">
                <a16:creationId xmlns:a16="http://schemas.microsoft.com/office/drawing/2014/main" id="{3DADC20E-3C28-3C67-26DB-859E27F17E43}"/>
              </a:ext>
            </a:extLst>
          </p:cNvPr>
          <p:cNvGrpSpPr/>
          <p:nvPr/>
        </p:nvGrpSpPr>
        <p:grpSpPr>
          <a:xfrm>
            <a:off x="2288893" y="3136456"/>
            <a:ext cx="8316010" cy="1190521"/>
            <a:chOff x="2368141" y="3136456"/>
            <a:chExt cx="8316010" cy="119052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50B0565-E795-F051-05C7-76C76F236DA7}"/>
                </a:ext>
              </a:extLst>
            </p:cNvPr>
            <p:cNvGrpSpPr/>
            <p:nvPr/>
          </p:nvGrpSpPr>
          <p:grpSpPr>
            <a:xfrm>
              <a:off x="7245887" y="4103777"/>
              <a:ext cx="223200" cy="223200"/>
              <a:chOff x="3908833" y="1989033"/>
              <a:chExt cx="224790" cy="22479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4F7537A-0A48-3111-1C0F-EBBB7DDD695E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AC18D35-AA11-4D8E-CBAB-2380A86FBC0F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3D51B1C-10EC-6C29-EAEF-FE74DF6C2D95}"/>
                </a:ext>
              </a:extLst>
            </p:cNvPr>
            <p:cNvGrpSpPr/>
            <p:nvPr/>
          </p:nvGrpSpPr>
          <p:grpSpPr>
            <a:xfrm>
              <a:off x="8040626" y="3454757"/>
              <a:ext cx="223200" cy="223200"/>
              <a:chOff x="3908833" y="1989033"/>
              <a:chExt cx="224790" cy="224790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E9B86B5-1359-2C87-8221-380078E8D1A6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FF0AC16-DEE7-9A11-6565-6F907958431E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104540E-22B4-D762-6B13-4D52085080EA}"/>
                </a:ext>
              </a:extLst>
            </p:cNvPr>
            <p:cNvGrpSpPr/>
            <p:nvPr/>
          </p:nvGrpSpPr>
          <p:grpSpPr>
            <a:xfrm>
              <a:off x="8835365" y="3300440"/>
              <a:ext cx="223200" cy="223200"/>
              <a:chOff x="3908833" y="1989033"/>
              <a:chExt cx="224790" cy="22479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5343855-658E-E227-32A9-1E97BF7FBC49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239DF98-B018-C9A6-AA84-D31B84FC78A7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3CA8D93-6E7A-58D0-E632-0B22A0BE5DFA}"/>
                </a:ext>
              </a:extLst>
            </p:cNvPr>
            <p:cNvGrpSpPr/>
            <p:nvPr/>
          </p:nvGrpSpPr>
          <p:grpSpPr>
            <a:xfrm>
              <a:off x="9694568" y="3415733"/>
              <a:ext cx="223200" cy="223200"/>
              <a:chOff x="3908833" y="1989033"/>
              <a:chExt cx="224790" cy="22479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A909E10-A146-75CA-BEDE-2814C88FEAF6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271EF34-7442-823D-23FC-29E0DF2E2240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C442DD3-0E20-6F8B-94D5-50E5CF2AF60E}"/>
                </a:ext>
              </a:extLst>
            </p:cNvPr>
            <p:cNvGrpSpPr/>
            <p:nvPr/>
          </p:nvGrpSpPr>
          <p:grpSpPr>
            <a:xfrm>
              <a:off x="10460951" y="3136456"/>
              <a:ext cx="223200" cy="223200"/>
              <a:chOff x="3908833" y="1989033"/>
              <a:chExt cx="224790" cy="22479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C601A1C-C3EF-44F2-6EF3-1CA4CAB16B88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3EE48FC-2ACA-F85D-7805-4F90B44CF5DB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BAF1D8A-AF34-585A-F681-1A25DA2CC4B1}"/>
                </a:ext>
              </a:extLst>
            </p:cNvPr>
            <p:cNvSpPr/>
            <p:nvPr/>
          </p:nvSpPr>
          <p:spPr>
            <a:xfrm>
              <a:off x="2368141" y="3278712"/>
              <a:ext cx="223200" cy="22320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897E907-5CEC-C56A-A6F6-1D87A88972B2}"/>
                </a:ext>
              </a:extLst>
            </p:cNvPr>
            <p:cNvGrpSpPr/>
            <p:nvPr/>
          </p:nvGrpSpPr>
          <p:grpSpPr>
            <a:xfrm>
              <a:off x="3988081" y="3275289"/>
              <a:ext cx="223200" cy="223200"/>
              <a:chOff x="3908833" y="1989033"/>
              <a:chExt cx="224790" cy="22479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EB7A6DC-F9B1-387E-8850-6DF579143B41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2F44E78-B10E-4F84-1905-8A0C29F7A68F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4D8407-14E4-7823-D7DA-371E95B4CD33}"/>
                </a:ext>
              </a:extLst>
            </p:cNvPr>
            <p:cNvGrpSpPr/>
            <p:nvPr/>
          </p:nvGrpSpPr>
          <p:grpSpPr>
            <a:xfrm>
              <a:off x="3186647" y="3553219"/>
              <a:ext cx="223200" cy="223200"/>
              <a:chOff x="3908833" y="1989033"/>
              <a:chExt cx="224790" cy="22479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70204BC-68E5-4888-B4EF-F3511DF29933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73C4845-293C-4509-1607-099F10504AC8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3B59FE4-B2AA-6147-26E7-D48C3C7998A7}"/>
                </a:ext>
              </a:extLst>
            </p:cNvPr>
            <p:cNvGrpSpPr/>
            <p:nvPr/>
          </p:nvGrpSpPr>
          <p:grpSpPr>
            <a:xfrm>
              <a:off x="4821843" y="3655326"/>
              <a:ext cx="223200" cy="223200"/>
              <a:chOff x="3908833" y="1989033"/>
              <a:chExt cx="224790" cy="22479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D03EE85-7663-C773-8CFC-DB498C99624F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BA01733-5C32-5617-534B-AC7ABE1D471F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543F695-3B3A-405E-D2A0-40246B979F00}"/>
                </a:ext>
              </a:extLst>
            </p:cNvPr>
            <p:cNvGrpSpPr/>
            <p:nvPr/>
          </p:nvGrpSpPr>
          <p:grpSpPr>
            <a:xfrm>
              <a:off x="5616582" y="3796895"/>
              <a:ext cx="223200" cy="223200"/>
              <a:chOff x="3908833" y="1989033"/>
              <a:chExt cx="224790" cy="22479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2914812-724F-AA21-F8A5-CBF8DC7587F7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006BC39-70BB-E713-DADF-1FDB5B400B0C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D0419DD-9CE7-06DB-F39A-526A24577C31}"/>
                </a:ext>
              </a:extLst>
            </p:cNvPr>
            <p:cNvGrpSpPr/>
            <p:nvPr/>
          </p:nvGrpSpPr>
          <p:grpSpPr>
            <a:xfrm>
              <a:off x="6435860" y="3651691"/>
              <a:ext cx="223200" cy="223200"/>
              <a:chOff x="3908833" y="1989033"/>
              <a:chExt cx="224790" cy="22479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976BAC8-8E1E-A0CE-A45A-C5740FC8E7AF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02556BF-DCD2-EE8C-038E-5403B132EF82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35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85E689-8248-2759-98C8-1D4FF649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69</a:t>
            </a:fld>
            <a:endParaRPr lang="en-US" dirty="0"/>
          </a:p>
        </p:txBody>
      </p:sp>
      <p:grpSp>
        <p:nvGrpSpPr>
          <p:cNvPr id="4" name="!!GroupPts">
            <a:extLst>
              <a:ext uri="{FF2B5EF4-FFF2-40B4-BE49-F238E27FC236}">
                <a16:creationId xmlns:a16="http://schemas.microsoft.com/office/drawing/2014/main" id="{93D6E224-D9D5-EF0A-FBD4-F63B2A47013B}"/>
              </a:ext>
            </a:extLst>
          </p:cNvPr>
          <p:cNvGrpSpPr/>
          <p:nvPr/>
        </p:nvGrpSpPr>
        <p:grpSpPr>
          <a:xfrm>
            <a:off x="2374237" y="3136456"/>
            <a:ext cx="885103" cy="1039321"/>
            <a:chOff x="2288893" y="3136456"/>
            <a:chExt cx="885103" cy="103932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50B0565-E795-F051-05C7-76C76F236DA7}"/>
                </a:ext>
              </a:extLst>
            </p:cNvPr>
            <p:cNvGrpSpPr/>
            <p:nvPr/>
          </p:nvGrpSpPr>
          <p:grpSpPr>
            <a:xfrm>
              <a:off x="2776753" y="4103777"/>
              <a:ext cx="72000" cy="72000"/>
              <a:chOff x="3908833" y="1989033"/>
              <a:chExt cx="224790" cy="22479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4F7537A-0A48-3111-1C0F-EBBB7DDD695E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AC18D35-AA11-4D8E-CBAB-2380A86FBC0F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3D51B1C-10EC-6C29-EAEF-FE74DF6C2D95}"/>
                </a:ext>
              </a:extLst>
            </p:cNvPr>
            <p:cNvGrpSpPr/>
            <p:nvPr/>
          </p:nvGrpSpPr>
          <p:grpSpPr>
            <a:xfrm>
              <a:off x="2858063" y="3454757"/>
              <a:ext cx="72000" cy="72000"/>
              <a:chOff x="3908833" y="1989033"/>
              <a:chExt cx="224790" cy="224790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E9B86B5-1359-2C87-8221-380078E8D1A6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FF0AC16-DEE7-9A11-6565-6F907958431E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104540E-22B4-D762-6B13-4D52085080EA}"/>
                </a:ext>
              </a:extLst>
            </p:cNvPr>
            <p:cNvGrpSpPr/>
            <p:nvPr/>
          </p:nvGrpSpPr>
          <p:grpSpPr>
            <a:xfrm>
              <a:off x="2939373" y="3300440"/>
              <a:ext cx="72000" cy="72000"/>
              <a:chOff x="3908833" y="1989033"/>
              <a:chExt cx="224790" cy="22479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5343855-658E-E227-32A9-1E97BF7FBC49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239DF98-B018-C9A6-AA84-D31B84FC78A7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3CA8D93-6E7A-58D0-E632-0B22A0BE5DFA}"/>
                </a:ext>
              </a:extLst>
            </p:cNvPr>
            <p:cNvGrpSpPr/>
            <p:nvPr/>
          </p:nvGrpSpPr>
          <p:grpSpPr>
            <a:xfrm>
              <a:off x="3020683" y="3415733"/>
              <a:ext cx="72000" cy="72000"/>
              <a:chOff x="3908833" y="1989033"/>
              <a:chExt cx="224790" cy="22479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A909E10-A146-75CA-BEDE-2814C88FEAF6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271EF34-7442-823D-23FC-29E0DF2E2240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C442DD3-0E20-6F8B-94D5-50E5CF2AF60E}"/>
                </a:ext>
              </a:extLst>
            </p:cNvPr>
            <p:cNvGrpSpPr/>
            <p:nvPr/>
          </p:nvGrpSpPr>
          <p:grpSpPr>
            <a:xfrm>
              <a:off x="3101996" y="3136456"/>
              <a:ext cx="72000" cy="72000"/>
              <a:chOff x="3908833" y="1989033"/>
              <a:chExt cx="224790" cy="22479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C601A1C-C3EF-44F2-6EF3-1CA4CAB16B88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3EE48FC-2ACA-F85D-7805-4F90B44CF5DB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BAF1D8A-AF34-585A-F681-1A25DA2CC4B1}"/>
                </a:ext>
              </a:extLst>
            </p:cNvPr>
            <p:cNvSpPr/>
            <p:nvPr/>
          </p:nvSpPr>
          <p:spPr>
            <a:xfrm>
              <a:off x="2288893" y="3278712"/>
              <a:ext cx="72000" cy="72000"/>
            </a:xfrm>
            <a:prstGeom prst="ellipse">
              <a:avLst/>
            </a:prstGeom>
            <a:solidFill>
              <a:srgbClr val="00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897E907-5CEC-C56A-A6F6-1D87A88972B2}"/>
                </a:ext>
              </a:extLst>
            </p:cNvPr>
            <p:cNvGrpSpPr/>
            <p:nvPr/>
          </p:nvGrpSpPr>
          <p:grpSpPr>
            <a:xfrm>
              <a:off x="2451513" y="3275289"/>
              <a:ext cx="72000" cy="72000"/>
              <a:chOff x="3908833" y="1989033"/>
              <a:chExt cx="224790" cy="22479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EB7A6DC-F9B1-387E-8850-6DF579143B41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2F44E78-B10E-4F84-1905-8A0C29F7A68F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4D8407-14E4-7823-D7DA-371E95B4CD33}"/>
                </a:ext>
              </a:extLst>
            </p:cNvPr>
            <p:cNvGrpSpPr/>
            <p:nvPr/>
          </p:nvGrpSpPr>
          <p:grpSpPr>
            <a:xfrm>
              <a:off x="2370203" y="3553219"/>
              <a:ext cx="72000" cy="72000"/>
              <a:chOff x="3908833" y="1989033"/>
              <a:chExt cx="224790" cy="22479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70204BC-68E5-4888-B4EF-F3511DF29933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73C4845-293C-4509-1607-099F10504AC8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3B59FE4-B2AA-6147-26E7-D48C3C7998A7}"/>
                </a:ext>
              </a:extLst>
            </p:cNvPr>
            <p:cNvGrpSpPr/>
            <p:nvPr/>
          </p:nvGrpSpPr>
          <p:grpSpPr>
            <a:xfrm>
              <a:off x="2532823" y="3655326"/>
              <a:ext cx="72000" cy="72000"/>
              <a:chOff x="3908833" y="1989033"/>
              <a:chExt cx="224790" cy="22479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D03EE85-7663-C773-8CFC-DB498C99624F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BA01733-5C32-5617-534B-AC7ABE1D471F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543F695-3B3A-405E-D2A0-40246B979F00}"/>
                </a:ext>
              </a:extLst>
            </p:cNvPr>
            <p:cNvGrpSpPr/>
            <p:nvPr/>
          </p:nvGrpSpPr>
          <p:grpSpPr>
            <a:xfrm>
              <a:off x="2614133" y="3796895"/>
              <a:ext cx="72000" cy="72000"/>
              <a:chOff x="3908833" y="1989033"/>
              <a:chExt cx="224790" cy="22479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2914812-724F-AA21-F8A5-CBF8DC7587F7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006BC39-70BB-E713-DADF-1FDB5B400B0C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D0419DD-9CE7-06DB-F39A-526A24577C31}"/>
                </a:ext>
              </a:extLst>
            </p:cNvPr>
            <p:cNvGrpSpPr/>
            <p:nvPr/>
          </p:nvGrpSpPr>
          <p:grpSpPr>
            <a:xfrm>
              <a:off x="2695443" y="3651691"/>
              <a:ext cx="72000" cy="72000"/>
              <a:chOff x="3908833" y="1989033"/>
              <a:chExt cx="224790" cy="22479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976BAC8-8E1E-A0CE-A45A-C5740FC8E7AF}"/>
                  </a:ext>
                </a:extLst>
              </p:cNvPr>
              <p:cNvSpPr/>
              <p:nvPr/>
            </p:nvSpPr>
            <p:spPr>
              <a:xfrm>
                <a:off x="3908833" y="1989033"/>
                <a:ext cx="224790" cy="224790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02556BF-DCD2-EE8C-038E-5403B132EF82}"/>
                  </a:ext>
                </a:extLst>
              </p:cNvPr>
              <p:cNvSpPr/>
              <p:nvPr/>
            </p:nvSpPr>
            <p:spPr>
              <a:xfrm>
                <a:off x="3998369" y="2078569"/>
                <a:ext cx="45719" cy="45719"/>
              </a:xfrm>
              <a:prstGeom prst="ellipse">
                <a:avLst/>
              </a:prstGeom>
              <a:solidFill>
                <a:srgbClr val="00B3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9" name="!!Picture 8">
            <a:extLst>
              <a:ext uri="{FF2B5EF4-FFF2-40B4-BE49-F238E27FC236}">
                <a16:creationId xmlns:a16="http://schemas.microsoft.com/office/drawing/2014/main" id="{390A9959-FE27-6A34-98C9-BEA5BA9CF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8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26" name="Picture 2" descr="Facebook Coin - Eden Weingart">
            <a:extLst>
              <a:ext uri="{FF2B5EF4-FFF2-40B4-BE49-F238E27FC236}">
                <a16:creationId xmlns:a16="http://schemas.microsoft.com/office/drawing/2014/main" id="{45F4034D-7165-2B98-8909-B1FD3056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68" y="1725464"/>
            <a:ext cx="3407072" cy="340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E0B1A62-9363-27C6-54F0-EFC1149EA9B4}"/>
              </a:ext>
            </a:extLst>
          </p:cNvPr>
          <p:cNvSpPr/>
          <p:nvPr/>
        </p:nvSpPr>
        <p:spPr>
          <a:xfrm>
            <a:off x="7345680" y="1825752"/>
            <a:ext cx="1188720" cy="1188720"/>
          </a:xfrm>
          <a:prstGeom prst="ellipse">
            <a:avLst/>
          </a:prstGeom>
          <a:solidFill>
            <a:srgbClr val="FFD7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AA6B0E-BC5C-380B-3881-2FD1858D734C}"/>
              </a:ext>
            </a:extLst>
          </p:cNvPr>
          <p:cNvSpPr/>
          <p:nvPr/>
        </p:nvSpPr>
        <p:spPr>
          <a:xfrm>
            <a:off x="7345680" y="4459224"/>
            <a:ext cx="1188720" cy="1188720"/>
          </a:xfrm>
          <a:prstGeom prst="ellipse">
            <a:avLst/>
          </a:prstGeom>
          <a:solidFill>
            <a:srgbClr val="FFD7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8956D-D2E5-0D5F-BE09-3487980A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7" y="2894457"/>
            <a:ext cx="2428875" cy="1885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222E82-BEA8-88AB-C475-154B51AAC6AE}"/>
              </a:ext>
            </a:extLst>
          </p:cNvPr>
          <p:cNvSpPr txBox="1"/>
          <p:nvPr/>
        </p:nvSpPr>
        <p:spPr>
          <a:xfrm>
            <a:off x="1194816" y="4947870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$100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2CA96-1CC4-4853-76E9-39616ADA99B1}"/>
              </a:ext>
            </a:extLst>
          </p:cNvPr>
          <p:cNvSpPr txBox="1"/>
          <p:nvPr/>
        </p:nvSpPr>
        <p:spPr>
          <a:xfrm>
            <a:off x="9437335" y="2158502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Win $5</a:t>
            </a:r>
            <a:endParaRPr lang="en-GB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623EF-ABC3-6448-0A8B-709CBB6D390C}"/>
              </a:ext>
            </a:extLst>
          </p:cNvPr>
          <p:cNvSpPr txBox="1"/>
          <p:nvPr/>
        </p:nvSpPr>
        <p:spPr>
          <a:xfrm>
            <a:off x="9522679" y="4791974"/>
            <a:ext cx="150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Lose $4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367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9" name="!!Picture 8">
            <a:extLst>
              <a:ext uri="{FF2B5EF4-FFF2-40B4-BE49-F238E27FC236}">
                <a16:creationId xmlns:a16="http://schemas.microsoft.com/office/drawing/2014/main" id="{2725ACD6-8EC4-1447-8B22-40FE15DD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31064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82C0F-5789-BB6C-5D99-DC1216ACD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1466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2C59E-A27A-546D-C992-3F8E57E1F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C79C6DA-BAF1-1C23-64E5-9FDB682B79B9}"/>
              </a:ext>
            </a:extLst>
          </p:cNvPr>
          <p:cNvSpPr/>
          <p:nvPr/>
        </p:nvSpPr>
        <p:spPr>
          <a:xfrm>
            <a:off x="2860510" y="4331319"/>
            <a:ext cx="1612674" cy="896927"/>
          </a:xfrm>
          <a:prstGeom prst="wedgeRoundRectCallout">
            <a:avLst>
              <a:gd name="adj1" fmla="val 92889"/>
              <a:gd name="adj2" fmla="val -53179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Uncertainty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 t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93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D7602-A93D-A30D-CBEA-13DC0169D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389880"/>
            <a:ext cx="9303302" cy="607823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D832E1B-BF68-D005-0915-3EA35867F70F}"/>
              </a:ext>
            </a:extLst>
          </p:cNvPr>
          <p:cNvSpPr/>
          <p:nvPr/>
        </p:nvSpPr>
        <p:spPr>
          <a:xfrm>
            <a:off x="2860510" y="4331319"/>
            <a:ext cx="1612674" cy="896927"/>
          </a:xfrm>
          <a:prstGeom prst="wedgeRoundRectCallout">
            <a:avLst>
              <a:gd name="adj1" fmla="val 92889"/>
              <a:gd name="adj2" fmla="val -53179"/>
              <a:gd name="adj3" fmla="val 16667"/>
            </a:avLst>
          </a:prstGeom>
          <a:solidFill>
            <a:srgbClr val="00B3B3"/>
          </a:solidFill>
          <a:ln w="22225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Uncertainty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 t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889834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91" t="11896" r="26391" b="4161"/>
          <a:stretch>
            <a:fillRect/>
          </a:stretch>
        </p:blipFill>
        <p:spPr>
          <a:xfrm>
            <a:off x="4533806" y="72697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06" t="4738" r="3306" b="4738"/>
          <a:stretch>
            <a:fillRect/>
          </a:stretch>
        </p:blipFill>
        <p:spPr>
          <a:xfrm>
            <a:off x="8032250" y="340536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1227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4399694" y="91100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06" t="4738" r="3306" b="4738"/>
          <a:stretch>
            <a:fillRect/>
          </a:stretch>
        </p:blipFill>
        <p:spPr>
          <a:xfrm>
            <a:off x="8032250" y="340536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391" t="11896" r="26391" b="4161"/>
          <a:stretch>
            <a:fillRect/>
          </a:stretch>
        </p:blipFill>
        <p:spPr>
          <a:xfrm>
            <a:off x="8136931" y="315844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90894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76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D383E-A475-7C27-2751-F0BDCADD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77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1E8A7-EA47-D6E9-4BC4-C95637CA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78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61D26-A017-40F8-2AFF-2652BFDC7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0BAD3-FF2F-14A0-3213-DD9D619B8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55" y="666750"/>
            <a:ext cx="4286250" cy="2762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728B5C-5173-6092-1B1D-FC1C39F95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52" y="666750"/>
            <a:ext cx="4036414" cy="2686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C34F7-E678-014D-954D-019A30B74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257" y="3584448"/>
            <a:ext cx="4299803" cy="268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0A742-B35C-E5B3-4CEF-04F03AEE5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00" y="3584448"/>
            <a:ext cx="3638360" cy="31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8F9BA-B0BC-89F2-F601-CD87BF3D3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80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4FB71E-81B6-69FD-6488-87D7BB3A9CE7}"/>
              </a:ext>
            </a:extLst>
          </p:cNvPr>
          <p:cNvCxnSpPr/>
          <p:nvPr/>
        </p:nvCxnSpPr>
        <p:spPr>
          <a:xfrm>
            <a:off x="9014460" y="6137712"/>
            <a:ext cx="1577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882729C-9801-A9AA-B12C-28AA7436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785922"/>
            <a:ext cx="9303302" cy="60782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6A4F88-2FA0-E112-2269-A88E3F0DCC5C}"/>
              </a:ext>
            </a:extLst>
          </p:cNvPr>
          <p:cNvSpPr/>
          <p:nvPr/>
        </p:nvSpPr>
        <p:spPr>
          <a:xfrm>
            <a:off x="2316480" y="5108589"/>
            <a:ext cx="8275320" cy="330176"/>
          </a:xfrm>
          <a:prstGeom prst="rect">
            <a:avLst/>
          </a:prstGeom>
          <a:solidFill>
            <a:srgbClr val="8AE5AB">
              <a:alpha val="29020"/>
            </a:srgb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042A29-67A0-6251-0DF6-6DCAB02B3AB6}"/>
              </a:ext>
            </a:extLst>
          </p:cNvPr>
          <p:cNvSpPr/>
          <p:nvPr/>
        </p:nvSpPr>
        <p:spPr>
          <a:xfrm rot="5400000">
            <a:off x="3890651" y="3116181"/>
            <a:ext cx="4745989" cy="172708"/>
          </a:xfrm>
          <a:prstGeom prst="rect">
            <a:avLst/>
          </a:prstGeom>
          <a:solidFill>
            <a:schemeClr val="accent5">
              <a:lumMod val="60000"/>
              <a:lumOff val="40000"/>
              <a:alpha val="2902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936D0C-5140-4174-9BFA-5654D0716899}"/>
              </a:ext>
            </a:extLst>
          </p:cNvPr>
          <p:cNvCxnSpPr/>
          <p:nvPr/>
        </p:nvCxnSpPr>
        <p:spPr>
          <a:xfrm>
            <a:off x="10647680" y="5279614"/>
            <a:ext cx="50821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F34714-6793-4E6E-5A3A-B71CC47BD2D0}"/>
              </a:ext>
            </a:extLst>
          </p:cNvPr>
          <p:cNvCxnSpPr>
            <a:cxnSpLocks/>
          </p:cNvCxnSpPr>
          <p:nvPr/>
        </p:nvCxnSpPr>
        <p:spPr>
          <a:xfrm rot="5400000" flipV="1">
            <a:off x="6004561" y="5862622"/>
            <a:ext cx="508219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AEAA1A-FF47-FF81-1318-F152EC28F1A1}"/>
              </a:ext>
            </a:extLst>
          </p:cNvPr>
          <p:cNvCxnSpPr/>
          <p:nvPr/>
        </p:nvCxnSpPr>
        <p:spPr>
          <a:xfrm>
            <a:off x="9021233" y="6137712"/>
            <a:ext cx="1577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0F1C6B-1DB7-8205-8974-9D1E459F70E0}"/>
              </a:ext>
            </a:extLst>
          </p:cNvPr>
          <p:cNvSpPr txBox="1"/>
          <p:nvPr/>
        </p:nvSpPr>
        <p:spPr>
          <a:xfrm>
            <a:off x="82263" y="-27229"/>
            <a:ext cx="12183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“Ergodicity economics is a research </a:t>
            </a:r>
            <a:r>
              <a:rPr lang="en-US" sz="2400" dirty="0" err="1"/>
              <a:t>programme</a:t>
            </a:r>
            <a:r>
              <a:rPr lang="en-US" sz="2400" dirty="0"/>
              <a:t> aimed at reworking the theoretical foundations of economics in the context of ergodic theory”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843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7B7B35B2-B16D-0A7E-CE85-DF6BCF0FD8A5}"/>
              </a:ext>
            </a:extLst>
          </p:cNvPr>
          <p:cNvSpPr/>
          <p:nvPr/>
        </p:nvSpPr>
        <p:spPr>
          <a:xfrm rot="5400000">
            <a:off x="582055" y="1381794"/>
            <a:ext cx="6406624" cy="4106063"/>
          </a:xfrm>
          <a:prstGeom prst="trapezoid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FE2653-D828-F016-42C9-9D5696FDA321}"/>
              </a:ext>
            </a:extLst>
          </p:cNvPr>
          <p:cNvSpPr txBox="1"/>
          <p:nvPr/>
        </p:nvSpPr>
        <p:spPr>
          <a:xfrm>
            <a:off x="6179481" y="1030882"/>
            <a:ext cx="47298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A glimpse into the future?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28376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title="Purple abstract sun and mountains">
            <a:hlinkClick r:id="" action="ppaction://media"/>
            <a:extLst>
              <a:ext uri="{FF2B5EF4-FFF2-40B4-BE49-F238E27FC236}">
                <a16:creationId xmlns:a16="http://schemas.microsoft.com/office/drawing/2014/main" id="{689A73FA-4642-AFB3-95CE-1DE596E62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8258" r="32179"/>
          <a:stretch>
            <a:fillRect/>
          </a:stretch>
        </p:blipFill>
        <p:spPr>
          <a:xfrm>
            <a:off x="1721054" y="219864"/>
            <a:ext cx="4106063" cy="6406623"/>
          </a:xfrm>
          <a:custGeom>
            <a:avLst/>
            <a:gdLst>
              <a:gd name="connsiteX0" fmla="*/ 0 w 4106063"/>
              <a:gd name="connsiteY0" fmla="*/ 0 h 5838036"/>
              <a:gd name="connsiteX1" fmla="*/ 4106063 w 4106063"/>
              <a:gd name="connsiteY1" fmla="*/ 0 h 5838036"/>
              <a:gd name="connsiteX2" fmla="*/ 4106063 w 4106063"/>
              <a:gd name="connsiteY2" fmla="*/ 5838036 h 5838036"/>
              <a:gd name="connsiteX3" fmla="*/ 0 w 4106063"/>
              <a:gd name="connsiteY3" fmla="*/ 5838036 h 583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063" h="5838036">
                <a:moveTo>
                  <a:pt x="0" y="0"/>
                </a:moveTo>
                <a:lnTo>
                  <a:pt x="4106063" y="0"/>
                </a:lnTo>
                <a:lnTo>
                  <a:pt x="4106063" y="5838036"/>
                </a:lnTo>
                <a:lnTo>
                  <a:pt x="0" y="5838036"/>
                </a:lnTo>
                <a:close/>
              </a:path>
            </a:pathLst>
          </a:cu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7B7B35B2-B16D-0A7E-CE85-DF6BCF0FD8A5}"/>
              </a:ext>
            </a:extLst>
          </p:cNvPr>
          <p:cNvSpPr/>
          <p:nvPr/>
        </p:nvSpPr>
        <p:spPr>
          <a:xfrm rot="5400000">
            <a:off x="-1110966" y="3051885"/>
            <a:ext cx="6406624" cy="742584"/>
          </a:xfrm>
          <a:prstGeom prst="trapezoid">
            <a:avLst>
              <a:gd name="adj" fmla="val 652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3D69C-1EAF-B94D-5211-F04903600491}"/>
              </a:ext>
            </a:extLst>
          </p:cNvPr>
          <p:cNvSpPr txBox="1"/>
          <p:nvPr/>
        </p:nvSpPr>
        <p:spPr>
          <a:xfrm>
            <a:off x="6179481" y="1030882"/>
            <a:ext cx="47298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A glimpse into the future?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415693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0882-DEBB-48EB-3818-DBBA062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D3812-58E2-A885-E969-84EFC6B8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98" t="10098" r="10098" b="10098"/>
          <a:stretch>
            <a:fillRect/>
          </a:stretch>
        </p:blipFill>
        <p:spPr>
          <a:xfrm>
            <a:off x="4399694" y="91100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91F97-FF73-435F-1E6C-BF4A54FD52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BA88F-0D25-9A3C-D12A-F359E4A7FC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16E134-A4CD-4AAE-1106-7019194507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06" t="4738" r="3306" b="4738"/>
          <a:stretch>
            <a:fillRect/>
          </a:stretch>
        </p:blipFill>
        <p:spPr>
          <a:xfrm>
            <a:off x="8032250" y="340536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EE009-5A2C-CEE0-B723-6A15BE00DB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391" t="11896" r="26391" b="4161"/>
          <a:stretch>
            <a:fillRect/>
          </a:stretch>
        </p:blipFill>
        <p:spPr>
          <a:xfrm>
            <a:off x="8136931" y="315844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62DE0-1F58-6928-6280-A50FB7AF07A3}"/>
              </a:ext>
            </a:extLst>
          </p:cNvPr>
          <p:cNvSpPr txBox="1"/>
          <p:nvPr/>
        </p:nvSpPr>
        <p:spPr>
          <a:xfrm>
            <a:off x="6913341" y="1275535"/>
            <a:ext cx="5128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Ergodicity</a:t>
            </a:r>
          </a:p>
          <a:p>
            <a:r>
              <a:rPr lang="en-US" dirty="0"/>
              <a:t>Parallels with evolution of meter errors and uncertainties with time</a:t>
            </a:r>
          </a:p>
          <a:p>
            <a:r>
              <a:rPr lang="en-US" dirty="0"/>
              <a:t>Deeper explanation and possibilities regarding</a:t>
            </a:r>
          </a:p>
          <a:p>
            <a:r>
              <a:rPr lang="en-US" dirty="0"/>
              <a:t>‘subjective’ utility and measurement CBA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4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5" name="Plassholder for lysbildenummer 2">
            <a:extLst>
              <a:ext uri="{FF2B5EF4-FFF2-40B4-BE49-F238E27FC236}">
                <a16:creationId xmlns:a16="http://schemas.microsoft.com/office/drawing/2014/main" id="{7CC21A85-DE67-62A2-D6F3-2558AE72A1BF}"/>
              </a:ext>
            </a:extLst>
          </p:cNvPr>
          <p:cNvSpPr txBox="1">
            <a:spLocks/>
          </p:cNvSpPr>
          <p:nvPr/>
        </p:nvSpPr>
        <p:spPr>
          <a:xfrm>
            <a:off x="11155899" y="6382361"/>
            <a:ext cx="403528" cy="1539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263" rtl="0" eaLnBrk="1" latinLnBrk="0" hangingPunct="1">
              <a:defRPr sz="1000" kern="1200" spc="-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5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9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1F847-5B17-481E-B51F-DC95003398BE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E51A9-A0B6-A95A-4F10-97740A2C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91E56-C12E-183D-5915-859AE4B6D3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887D39-31BD-C1AD-9DA1-02C4D513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19A2D1-E004-8DAB-734D-D46AD3E14C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06" t="4738" r="3306" b="4738"/>
          <a:stretch>
            <a:fillRect/>
          </a:stretch>
        </p:blipFill>
        <p:spPr>
          <a:xfrm>
            <a:off x="8032250" y="340536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A2DE2-54EF-6206-CEE2-32A29C7624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391" t="11896" r="26391" b="4161"/>
          <a:stretch>
            <a:fillRect/>
          </a:stretch>
        </p:blipFill>
        <p:spPr>
          <a:xfrm>
            <a:off x="4403704" y="85525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E912F2-752E-D25D-2776-80727EF4D5CD}"/>
              </a:ext>
            </a:extLst>
          </p:cNvPr>
          <p:cNvSpPr txBox="1"/>
          <p:nvPr/>
        </p:nvSpPr>
        <p:spPr>
          <a:xfrm>
            <a:off x="6913341" y="1275535"/>
            <a:ext cx="512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Measurement Uncertainty in Time</a:t>
            </a:r>
          </a:p>
          <a:p>
            <a:r>
              <a:rPr lang="en-US" dirty="0"/>
              <a:t>Random walk / Brownian motion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135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D69A-DF53-F419-4392-FF74F14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Plassholder for lysbildenummer 2">
            <a:extLst>
              <a:ext uri="{FF2B5EF4-FFF2-40B4-BE49-F238E27FC236}">
                <a16:creationId xmlns:a16="http://schemas.microsoft.com/office/drawing/2014/main" id="{7CC21A85-DE67-62A2-D6F3-2558AE72A1BF}"/>
              </a:ext>
            </a:extLst>
          </p:cNvPr>
          <p:cNvSpPr txBox="1">
            <a:spLocks/>
          </p:cNvSpPr>
          <p:nvPr/>
        </p:nvSpPr>
        <p:spPr>
          <a:xfrm>
            <a:off x="11155899" y="6382361"/>
            <a:ext cx="403528" cy="1539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263" rtl="0" eaLnBrk="1" latinLnBrk="0" hangingPunct="1">
              <a:defRPr sz="1000" kern="1200" spc="-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5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9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1F847-5B17-481E-B51F-DC95003398BE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E51A9-A0B6-A95A-4F10-97740A2C7E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91E56-C12E-183D-5915-859AE4B6D3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887D39-31BD-C1AD-9DA1-02C4D5136F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50" t="29175" r="35450" b="27109"/>
          <a:stretch>
            <a:fillRect/>
          </a:stretch>
        </p:blipFill>
        <p:spPr>
          <a:xfrm>
            <a:off x="8160451" y="365228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19A2D1-E004-8DAB-734D-D46AD3E14C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06" t="4738" r="3306" b="4738"/>
          <a:stretch>
            <a:fillRect/>
          </a:stretch>
        </p:blipFill>
        <p:spPr>
          <a:xfrm>
            <a:off x="4278398" y="332154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6B957C-010E-1A6D-8113-7C9A9230ABE9}"/>
              </a:ext>
            </a:extLst>
          </p:cNvPr>
          <p:cNvSpPr txBox="1"/>
          <p:nvPr/>
        </p:nvSpPr>
        <p:spPr>
          <a:xfrm>
            <a:off x="6913341" y="1275535"/>
            <a:ext cx="512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NPV</a:t>
            </a:r>
          </a:p>
          <a:p>
            <a:r>
              <a:rPr lang="en-US" dirty="0"/>
              <a:t>Use risk free discount rate</a:t>
            </a:r>
          </a:p>
          <a:p>
            <a:r>
              <a:rPr lang="en-US" dirty="0"/>
              <a:t>Account for tax and depreciation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56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D69A-DF53-F419-4392-FF74F14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59798-0C06-A2C3-2F73-D4DE18A7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Plassholder for lysbildenummer 2">
            <a:extLst>
              <a:ext uri="{FF2B5EF4-FFF2-40B4-BE49-F238E27FC236}">
                <a16:creationId xmlns:a16="http://schemas.microsoft.com/office/drawing/2014/main" id="{7CC21A85-DE67-62A2-D6F3-2558AE72A1BF}"/>
              </a:ext>
            </a:extLst>
          </p:cNvPr>
          <p:cNvSpPr txBox="1">
            <a:spLocks/>
          </p:cNvSpPr>
          <p:nvPr/>
        </p:nvSpPr>
        <p:spPr>
          <a:xfrm>
            <a:off x="11155899" y="6382361"/>
            <a:ext cx="403528" cy="1539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263" rtl="0" eaLnBrk="1" latinLnBrk="0" hangingPunct="1">
              <a:defRPr sz="1000" kern="1200" spc="-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5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9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1F847-5B17-481E-B51F-DC95003398BE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E51A9-A0B6-A95A-4F10-97740A2C7E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91E56-C12E-183D-5915-859AE4B6D3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25399" r="37877" b="35594"/>
          <a:stretch>
            <a:fillRect/>
          </a:stretch>
        </p:blipFill>
        <p:spPr>
          <a:xfrm>
            <a:off x="805577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887D39-31BD-C1AD-9DA1-02C4D5136F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450" t="29175" r="35450" b="27109"/>
          <a:stretch>
            <a:fillRect/>
          </a:stretch>
        </p:blipFill>
        <p:spPr>
          <a:xfrm>
            <a:off x="4399724" y="51719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33DE7-9CEB-C185-AB0C-3C545CF9BD23}"/>
              </a:ext>
            </a:extLst>
          </p:cNvPr>
          <p:cNvSpPr txBox="1"/>
          <p:nvPr/>
        </p:nvSpPr>
        <p:spPr>
          <a:xfrm>
            <a:off x="6913341" y="1275535"/>
            <a:ext cx="512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Prospect Theory</a:t>
            </a:r>
          </a:p>
          <a:p>
            <a:r>
              <a:rPr lang="en-US" dirty="0"/>
              <a:t>Further evidence for </a:t>
            </a:r>
          </a:p>
          <a:p>
            <a:r>
              <a:rPr lang="en-US" dirty="0"/>
              <a:t>IRE Loss approach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06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D69A-DF53-F419-4392-FF74F14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59798-0C06-A2C3-2F73-D4DE18A7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7D67F-7E78-09CB-43F9-711D9F27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900590" y="324842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Plassholder for lysbildenummer 2">
            <a:extLst>
              <a:ext uri="{FF2B5EF4-FFF2-40B4-BE49-F238E27FC236}">
                <a16:creationId xmlns:a16="http://schemas.microsoft.com/office/drawing/2014/main" id="{7CC21A85-DE67-62A2-D6F3-2558AE72A1BF}"/>
              </a:ext>
            </a:extLst>
          </p:cNvPr>
          <p:cNvSpPr txBox="1">
            <a:spLocks/>
          </p:cNvSpPr>
          <p:nvPr/>
        </p:nvSpPr>
        <p:spPr>
          <a:xfrm>
            <a:off x="11155899" y="6382361"/>
            <a:ext cx="403528" cy="1539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263" rtl="0" eaLnBrk="1" latinLnBrk="0" hangingPunct="1">
              <a:defRPr sz="1000" kern="1200" spc="-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3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63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95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26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57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89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20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52" algn="l" defTabSz="9142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E1F847-5B17-481E-B51F-DC95003398BE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E51A9-A0B6-A95A-4F10-97740A2C7E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692" t="9143" b="13651"/>
          <a:stretch>
            <a:fillRect/>
          </a:stretch>
        </p:blipFill>
        <p:spPr>
          <a:xfrm>
            <a:off x="7951089" y="4118567"/>
            <a:ext cx="2316480" cy="2316480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91E56-C12E-183D-5915-859AE4B6D3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190" t="25399" r="37877" b="35594"/>
          <a:stretch>
            <a:fillRect/>
          </a:stretch>
        </p:blipFill>
        <p:spPr>
          <a:xfrm>
            <a:off x="4845069" y="81917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!!Picture4">
            <a:extLst>
              <a:ext uri="{FF2B5EF4-FFF2-40B4-BE49-F238E27FC236}">
                <a16:creationId xmlns:a16="http://schemas.microsoft.com/office/drawing/2014/main" id="{CA9A2DC5-7F34-90B8-A640-8172CFDC2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623" y="3804495"/>
            <a:ext cx="2944623" cy="2944623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2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E0557-0938-F110-3407-C30AF9D00C7D}"/>
              </a:ext>
            </a:extLst>
          </p:cNvPr>
          <p:cNvSpPr txBox="1"/>
          <p:nvPr/>
        </p:nvSpPr>
        <p:spPr>
          <a:xfrm>
            <a:off x="7448623" y="1092666"/>
            <a:ext cx="3321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IRE Loss equation</a:t>
            </a:r>
          </a:p>
          <a:p>
            <a:r>
              <a:rPr lang="en-US" dirty="0"/>
              <a:t>Derived from first principles</a:t>
            </a:r>
          </a:p>
          <a:p>
            <a:r>
              <a:rPr lang="en-GB" dirty="0"/>
              <a:t>Recommended for CBA</a:t>
            </a:r>
          </a:p>
          <a:p>
            <a:r>
              <a:rPr lang="en-GB" dirty="0"/>
              <a:t>L=0.2 U</a:t>
            </a:r>
            <a:r>
              <a:rPr lang="en-GB" baseline="-25000" dirty="0"/>
              <a:t>05</a:t>
            </a:r>
          </a:p>
          <a:p>
            <a:r>
              <a:rPr lang="en-GB" dirty="0"/>
              <a:t>Don’t use full uncertainty</a:t>
            </a:r>
          </a:p>
        </p:txBody>
      </p:sp>
    </p:spTree>
    <p:extLst>
      <p:ext uri="{BB962C8B-B14F-4D97-AF65-F5344CB8AC3E}">
        <p14:creationId xmlns:p14="http://schemas.microsoft.com/office/powerpoint/2010/main" val="11202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A88704-9AF8-58EA-84DE-FEF48F57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98" t="10098" r="10098" b="10098"/>
          <a:stretch>
            <a:fillRect/>
          </a:stretch>
        </p:blipFill>
        <p:spPr>
          <a:xfrm>
            <a:off x="900590" y="4147983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4D69A-DF53-F419-4392-FF74F14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1" t="11896" r="26391" b="4161"/>
          <a:stretch>
            <a:fillRect/>
          </a:stretch>
        </p:blipFill>
        <p:spPr>
          <a:xfrm>
            <a:off x="900590" y="3848129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59798-0C06-A2C3-2F73-D4DE18A7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" t="4738" r="3306" b="4738"/>
          <a:stretch>
            <a:fillRect/>
          </a:stretch>
        </p:blipFill>
        <p:spPr>
          <a:xfrm>
            <a:off x="900590" y="3548275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7D67F-7E78-09CB-43F9-711D9F27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50" t="29175" r="35450" b="27109"/>
          <a:stretch>
            <a:fillRect/>
          </a:stretch>
        </p:blipFill>
        <p:spPr>
          <a:xfrm>
            <a:off x="900590" y="3248421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32DEA-0EFC-DDF8-6C8F-E4E8278906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25399" r="37877" b="35594"/>
          <a:stretch>
            <a:fillRect/>
          </a:stretch>
        </p:blipFill>
        <p:spPr>
          <a:xfrm>
            <a:off x="900590" y="2948567"/>
            <a:ext cx="2340000" cy="2340000"/>
          </a:xfrm>
          <a:custGeom>
            <a:avLst/>
            <a:gdLst>
              <a:gd name="connsiteX0" fmla="*/ 1170000 w 2340000"/>
              <a:gd name="connsiteY0" fmla="*/ 0 h 2340000"/>
              <a:gd name="connsiteX1" fmla="*/ 2340000 w 2340000"/>
              <a:gd name="connsiteY1" fmla="*/ 1170000 h 2340000"/>
              <a:gd name="connsiteX2" fmla="*/ 1170000 w 2340000"/>
              <a:gd name="connsiteY2" fmla="*/ 2340000 h 2340000"/>
              <a:gd name="connsiteX3" fmla="*/ 0 w 2340000"/>
              <a:gd name="connsiteY3" fmla="*/ 1170000 h 2340000"/>
              <a:gd name="connsiteX4" fmla="*/ 1170000 w 2340000"/>
              <a:gd name="connsiteY4" fmla="*/ 0 h 23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000" h="2340000">
                <a:moveTo>
                  <a:pt x="1170000" y="0"/>
                </a:moveTo>
                <a:cubicBezTo>
                  <a:pt x="1816173" y="0"/>
                  <a:pt x="2340000" y="523827"/>
                  <a:pt x="2340000" y="1170000"/>
                </a:cubicBezTo>
                <a:cubicBezTo>
                  <a:pt x="2340000" y="1816173"/>
                  <a:pt x="1816173" y="2340000"/>
                  <a:pt x="1170000" y="2340000"/>
                </a:cubicBezTo>
                <a:cubicBezTo>
                  <a:pt x="523827" y="2340000"/>
                  <a:pt x="0" y="1816173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Top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F2B6EB-F7D1-01C3-1A4A-4B0DF71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1F847-5B17-481E-B51F-DC95003398BE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4" name="!!Picture4">
            <a:extLst>
              <a:ext uri="{FF2B5EF4-FFF2-40B4-BE49-F238E27FC236}">
                <a16:creationId xmlns:a16="http://schemas.microsoft.com/office/drawing/2014/main" id="{8DD44BAB-F037-95C8-9A9B-062D78B7C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5085" y="666869"/>
            <a:ext cx="2944623" cy="2944623"/>
          </a:xfrm>
          <a:custGeom>
            <a:avLst/>
            <a:gdLst>
              <a:gd name="connsiteX0" fmla="*/ 1158240 w 2316480"/>
              <a:gd name="connsiteY0" fmla="*/ 0 h 2316480"/>
              <a:gd name="connsiteX1" fmla="*/ 2316480 w 2316480"/>
              <a:gd name="connsiteY1" fmla="*/ 1158240 h 2316480"/>
              <a:gd name="connsiteX2" fmla="*/ 1158240 w 2316480"/>
              <a:gd name="connsiteY2" fmla="*/ 2316480 h 2316480"/>
              <a:gd name="connsiteX3" fmla="*/ 0 w 2316480"/>
              <a:gd name="connsiteY3" fmla="*/ 1158240 h 2316480"/>
              <a:gd name="connsiteX4" fmla="*/ 1158240 w 2316480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6480" h="2316480">
                <a:moveTo>
                  <a:pt x="1158240" y="0"/>
                </a:moveTo>
                <a:cubicBezTo>
                  <a:pt x="1797918" y="0"/>
                  <a:pt x="2316480" y="518562"/>
                  <a:pt x="2316480" y="1158240"/>
                </a:cubicBezTo>
                <a:cubicBezTo>
                  <a:pt x="2316480" y="1797918"/>
                  <a:pt x="1797918" y="2316480"/>
                  <a:pt x="1158240" y="2316480"/>
                </a:cubicBezTo>
                <a:cubicBezTo>
                  <a:pt x="518562" y="2316480"/>
                  <a:pt x="0" y="1797918"/>
                  <a:pt x="0" y="1158240"/>
                </a:cubicBezTo>
                <a:cubicBezTo>
                  <a:pt x="0" y="518562"/>
                  <a:pt x="518562" y="0"/>
                  <a:pt x="1158240" y="0"/>
                </a:cubicBezTo>
                <a:close/>
              </a:path>
            </a:pathLst>
          </a:cu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17B56-48DA-4978-9038-767AD422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89</a:t>
            </a:fld>
            <a:endParaRPr lang="en-GB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D16FA6DA-830C-5045-C205-A7F8A086B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6688" r="68309" b="30077"/>
          <a:stretch/>
        </p:blipFill>
        <p:spPr>
          <a:xfrm>
            <a:off x="1487488" y="584684"/>
            <a:ext cx="7518424" cy="5328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FA970E-81B5-08C5-707C-E5EED475C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060" y="2420888"/>
            <a:ext cx="3356088" cy="329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8E5F9-EABF-CB93-0B97-FDA3AB0C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4A7E1F52-5661-03C0-81F3-A05EC0A31AE3}"/>
              </a:ext>
            </a:extLst>
          </p:cNvPr>
          <p:cNvSpPr txBox="1">
            <a:spLocks/>
          </p:cNvSpPr>
          <p:nvPr/>
        </p:nvSpPr>
        <p:spPr>
          <a:xfrm>
            <a:off x="637337" y="413374"/>
            <a:ext cx="10922089" cy="761875"/>
          </a:xfrm>
          <a:prstGeom prst="rect">
            <a:avLst/>
          </a:prstGeom>
        </p:spPr>
        <p:txBody>
          <a:bodyPr/>
          <a:lstStyle>
            <a:lvl1pPr algn="l" defTabSz="4572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dirty="0">
                <a:solidFill>
                  <a:srgbClr val="003847"/>
                </a:solidFill>
                <a:latin typeface="Tekna Display (Headings)"/>
              </a:rPr>
              <a:t>Offered a Gamble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72BA1-22F3-C1E5-3351-F65876836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70000"/>
            <a:ext cx="8255000" cy="53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2839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7FDD3C-086A-BFEC-5485-93B9A0F9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CD78-A9BD-401C-AF9B-6EBDFB7A306F}" type="slidenum">
              <a:rPr lang="en-GB" smtClean="0"/>
              <a:pPr/>
              <a:t>90</a:t>
            </a:fld>
            <a:endParaRPr lang="en-GB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F715B2E-D3CF-EAF2-0493-FFE048630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t="20261" r="22536" b="13774"/>
          <a:stretch/>
        </p:blipFill>
        <p:spPr>
          <a:xfrm>
            <a:off x="2824948" y="404664"/>
            <a:ext cx="7771552" cy="6156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9C625-9416-0531-3A57-5B28336F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0628"/>
            <a:ext cx="2466975" cy="18478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74233-38A1-72B3-F80D-856A7BDD3566}"/>
              </a:ext>
            </a:extLst>
          </p:cNvPr>
          <p:cNvSpPr/>
          <p:nvPr/>
        </p:nvSpPr>
        <p:spPr>
          <a:xfrm>
            <a:off x="4187788" y="620688"/>
            <a:ext cx="5400600" cy="25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26E7E6-42F7-CF05-0B2F-AF7FE57CC91F}"/>
              </a:ext>
            </a:extLst>
          </p:cNvPr>
          <p:cNvSpPr/>
          <p:nvPr/>
        </p:nvSpPr>
        <p:spPr>
          <a:xfrm>
            <a:off x="4187788" y="1340768"/>
            <a:ext cx="4428492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911ED2-46F2-0E9F-6142-808DA484E541}"/>
              </a:ext>
            </a:extLst>
          </p:cNvPr>
          <p:cNvSpPr/>
          <p:nvPr/>
        </p:nvSpPr>
        <p:spPr>
          <a:xfrm>
            <a:off x="4187788" y="1600402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1E8F30-05F6-B987-9005-76884524DAD5}"/>
              </a:ext>
            </a:extLst>
          </p:cNvPr>
          <p:cNvSpPr/>
          <p:nvPr/>
        </p:nvSpPr>
        <p:spPr>
          <a:xfrm>
            <a:off x="4187788" y="1749816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02EDF7-4DD4-FC5B-DC8F-3CEFE1191012}"/>
              </a:ext>
            </a:extLst>
          </p:cNvPr>
          <p:cNvSpPr/>
          <p:nvPr/>
        </p:nvSpPr>
        <p:spPr>
          <a:xfrm>
            <a:off x="4187788" y="2025244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249CA2-8C8B-A3AD-1BDC-682C29D5ED3C}"/>
              </a:ext>
            </a:extLst>
          </p:cNvPr>
          <p:cNvSpPr/>
          <p:nvPr/>
        </p:nvSpPr>
        <p:spPr>
          <a:xfrm>
            <a:off x="4187788" y="2456892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AF994E-192F-DC00-E28C-A279CC6D02F2}"/>
              </a:ext>
            </a:extLst>
          </p:cNvPr>
          <p:cNvSpPr/>
          <p:nvPr/>
        </p:nvSpPr>
        <p:spPr>
          <a:xfrm>
            <a:off x="4187788" y="2662970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773018-9ABE-6BED-AA35-0EC164CA32D6}"/>
              </a:ext>
            </a:extLst>
          </p:cNvPr>
          <p:cNvSpPr/>
          <p:nvPr/>
        </p:nvSpPr>
        <p:spPr>
          <a:xfrm>
            <a:off x="4187788" y="2868126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D0ACDB-6866-C6D4-D11D-AB95586D82FA}"/>
              </a:ext>
            </a:extLst>
          </p:cNvPr>
          <p:cNvSpPr/>
          <p:nvPr/>
        </p:nvSpPr>
        <p:spPr>
          <a:xfrm>
            <a:off x="4187788" y="3092486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C60FA5-624E-9F2F-F4FB-49B25D266A89}"/>
              </a:ext>
            </a:extLst>
          </p:cNvPr>
          <p:cNvSpPr/>
          <p:nvPr/>
        </p:nvSpPr>
        <p:spPr>
          <a:xfrm>
            <a:off x="4187788" y="3479800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CA9FEE-3162-1FD6-2C26-E01A6A805086}"/>
              </a:ext>
            </a:extLst>
          </p:cNvPr>
          <p:cNvSpPr/>
          <p:nvPr/>
        </p:nvSpPr>
        <p:spPr>
          <a:xfrm>
            <a:off x="4187788" y="3722546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776173-8FCF-30BD-9260-728EDA35EA37}"/>
              </a:ext>
            </a:extLst>
          </p:cNvPr>
          <p:cNvSpPr/>
          <p:nvPr/>
        </p:nvSpPr>
        <p:spPr>
          <a:xfrm>
            <a:off x="4187788" y="3956357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098FAF-54CE-70C2-6B3A-154685506C83}"/>
              </a:ext>
            </a:extLst>
          </p:cNvPr>
          <p:cNvSpPr/>
          <p:nvPr/>
        </p:nvSpPr>
        <p:spPr>
          <a:xfrm>
            <a:off x="4187788" y="4190798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E58F52-A6F4-FA9D-330B-FB1DA09B3274}"/>
              </a:ext>
            </a:extLst>
          </p:cNvPr>
          <p:cNvSpPr/>
          <p:nvPr/>
        </p:nvSpPr>
        <p:spPr>
          <a:xfrm>
            <a:off x="4187788" y="4576495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2B9522-2EAE-214C-8398-93A14B0E2019}"/>
              </a:ext>
            </a:extLst>
          </p:cNvPr>
          <p:cNvSpPr/>
          <p:nvPr/>
        </p:nvSpPr>
        <p:spPr>
          <a:xfrm>
            <a:off x="4187788" y="4866790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4FA9C0-8224-28D6-38CF-D7D3D06C617A}"/>
              </a:ext>
            </a:extLst>
          </p:cNvPr>
          <p:cNvSpPr/>
          <p:nvPr/>
        </p:nvSpPr>
        <p:spPr>
          <a:xfrm>
            <a:off x="4187788" y="5636071"/>
            <a:ext cx="5400600" cy="25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E2BD83-D601-3D69-2436-F5FD87B15765}"/>
              </a:ext>
            </a:extLst>
          </p:cNvPr>
          <p:cNvSpPr/>
          <p:nvPr/>
        </p:nvSpPr>
        <p:spPr>
          <a:xfrm>
            <a:off x="4187788" y="6237312"/>
            <a:ext cx="5400600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8B976F-4289-83C9-1AA3-578487D01432}"/>
              </a:ext>
            </a:extLst>
          </p:cNvPr>
          <p:cNvSpPr/>
          <p:nvPr/>
        </p:nvSpPr>
        <p:spPr>
          <a:xfrm>
            <a:off x="8616280" y="1340768"/>
            <a:ext cx="828092" cy="252028"/>
          </a:xfrm>
          <a:prstGeom prst="rect">
            <a:avLst/>
          </a:prstGeom>
          <a:solidFill>
            <a:srgbClr val="F7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Tekna ny">
      <a:dk1>
        <a:sysClr val="windowText" lastClr="000000"/>
      </a:dk1>
      <a:lt1>
        <a:sysClr val="window" lastClr="FFFFFF"/>
      </a:lt1>
      <a:dk2>
        <a:srgbClr val="003847"/>
      </a:dk2>
      <a:lt2>
        <a:srgbClr val="FFFFFF"/>
      </a:lt2>
      <a:accent1>
        <a:srgbClr val="00B3B3"/>
      </a:accent1>
      <a:accent2>
        <a:srgbClr val="C3E5E5"/>
      </a:accent2>
      <a:accent3>
        <a:srgbClr val="003847"/>
      </a:accent3>
      <a:accent4>
        <a:srgbClr val="8AE5AB"/>
      </a:accent4>
      <a:accent5>
        <a:srgbClr val="F25656"/>
      </a:accent5>
      <a:accent6>
        <a:srgbClr val="F7D68B"/>
      </a:accent6>
      <a:hlink>
        <a:srgbClr val="00B3B3"/>
      </a:hlink>
      <a:folHlink>
        <a:srgbClr val="00B3B3"/>
      </a:folHlink>
    </a:clrScheme>
    <a:fontScheme name="Custom 9">
      <a:majorFont>
        <a:latin typeface="Tekna Display"/>
        <a:ea typeface=""/>
        <a:cs typeface=""/>
      </a:majorFont>
      <a:minorFont>
        <a:latin typeface="Tek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kna_ppt_komplett_04-05-2021.potx" id="{5C0839C1-0EF5-4ABD-A6AD-9DB3F91A4DC5}" vid="{3C32F2EB-3231-4E5B-9B9F-FA56A3C6BD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  <wetp:taskpane dockstate="right" visibility="0" width="350" row="9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262EC59-C9BB-4D1C-B3A6-3F4B2A8CF20E}">
  <we:reference id="b5c09e55-3dce-4edd-868c-cc5152671239" version="1.0.0.4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EA1945D-5A18-43BF-ACCC-8D6A85F26873}">
  <we:reference id="f7da559f-5105-4956-bf32-5c706edeb727" version="2.0.1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3EAA61C8591E4A9869FEBE4C35FE2A" ma:contentTypeVersion="17" ma:contentTypeDescription="Opprett et nytt dokument." ma:contentTypeScope="" ma:versionID="35f3fd4ad857745685f6144d7bd366a6">
  <xsd:schema xmlns:xsd="http://www.w3.org/2001/XMLSchema" xmlns:xs="http://www.w3.org/2001/XMLSchema" xmlns:p="http://schemas.microsoft.com/office/2006/metadata/properties" xmlns:ns2="0b2d2f1d-9884-4054-9e05-c33867020d60" xmlns:ns3="04692fd8-2b22-49e3-aff2-310e341d95af" targetNamespace="http://schemas.microsoft.com/office/2006/metadata/properties" ma:root="true" ma:fieldsID="ca0eefc3d6cc865380bdb9ca9500b1ee" ns2:_="" ns3:_="">
    <xsd:import namespace="0b2d2f1d-9884-4054-9e05-c33867020d60"/>
    <xsd:import namespace="04692fd8-2b22-49e3-aff2-310e341d95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d2f1d-9884-4054-9e05-c33867020d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82025e3d-d55c-4e1f-aa86-242ae86223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92fd8-2b22-49e3-aff2-310e341d95a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71f305f-3697-486e-b4d4-8f178abce179}" ma:internalName="TaxCatchAll" ma:showField="CatchAllData" ma:web="04692fd8-2b22-49e3-aff2-310e341d95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692fd8-2b22-49e3-aff2-310e341d95af" xsi:nil="true"/>
    <lcf76f155ced4ddcb4097134ff3c332f xmlns="0b2d2f1d-9884-4054-9e05-c33867020d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5043A4-9EE5-4EA5-BE20-33BAB53EF7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2d2f1d-9884-4054-9e05-c33867020d60"/>
    <ds:schemaRef ds:uri="04692fd8-2b22-49e3-aff2-310e341d95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F30627-6CF9-40CB-BBBF-2DCBCA3ED7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45B852-1EEF-45B6-963D-5F32C867E24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b00a67f-9791-437e-b702-303a706ea042"/>
    <ds:schemaRef ds:uri="http://www.w3.org/XML/1998/namespace"/>
    <ds:schemaRef ds:uri="http://purl.org/dc/dcmitype/"/>
    <ds:schemaRef ds:uri="04692fd8-2b22-49e3-aff2-310e341d95af"/>
    <ds:schemaRef ds:uri="0b2d2f1d-9884-4054-9e05-c33867020d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Tekna_ppt_komplett_26-03-2021</Template>
  <TotalTime>7593</TotalTime>
  <Words>1277</Words>
  <Application>Microsoft Office PowerPoint</Application>
  <PresentationFormat>Widescreen</PresentationFormat>
  <Paragraphs>419</Paragraphs>
  <Slides>90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4" baseType="lpstr">
      <vt:lpstr>Tekna-Regular</vt:lpstr>
      <vt:lpstr>Cambria Math</vt:lpstr>
      <vt:lpstr>Tekna-Bold</vt:lpstr>
      <vt:lpstr>source-serif-pro</vt:lpstr>
      <vt:lpstr>Tekna Display (Headings)</vt:lpstr>
      <vt:lpstr>Times New Roman</vt:lpstr>
      <vt:lpstr>Cambria</vt:lpstr>
      <vt:lpstr>Calibri</vt:lpstr>
      <vt:lpstr>Tekna</vt:lpstr>
      <vt:lpstr>Arial</vt:lpstr>
      <vt:lpstr>Verdana</vt:lpstr>
      <vt:lpstr>Wingdings 2</vt:lpstr>
      <vt:lpstr>Tekna Display</vt:lpstr>
      <vt:lpstr>Office-tema</vt:lpstr>
      <vt:lpstr>Further Adventures in Integrated Risk Exposure for Cost Benefit Analysis – from Economics to Quarks</vt:lpstr>
      <vt:lpstr>Cost Benefit Example</vt:lpstr>
      <vt:lpstr>Cost Benefit Example</vt:lpstr>
      <vt:lpstr>Cost Benefit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NORSOK I-106</vt:lpstr>
      <vt:lpstr>NORSOK I-106</vt:lpstr>
      <vt:lpstr>NORSOK I-106</vt:lpstr>
      <vt:lpstr>UK OGA (Now NSTA) Guidelines</vt:lpstr>
      <vt:lpstr>NSFMW 2009 Paper</vt:lpstr>
      <vt:lpstr>Cost Benefit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NORSOK I-106</vt:lpstr>
      <vt:lpstr>NPV Example</vt:lpstr>
      <vt:lpstr>NPV Example</vt:lpstr>
      <vt:lpstr>NPV Example</vt:lpstr>
      <vt:lpstr>CAPM</vt:lpstr>
      <vt:lpstr>CAPM</vt:lpstr>
      <vt:lpstr>CAPM</vt:lpstr>
      <vt:lpstr>CAPM</vt:lpstr>
      <vt:lpstr>CAPM</vt:lpstr>
      <vt:lpstr>NPV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Tord Kroknes Berg</dc:creator>
  <cp:lastModifiedBy>Phil Stockton</cp:lastModifiedBy>
  <cp:revision>183</cp:revision>
  <dcterms:created xsi:type="dcterms:W3CDTF">2021-10-20T11:20:40Z</dcterms:created>
  <dcterms:modified xsi:type="dcterms:W3CDTF">2023-11-23T10:59:06Z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0x010100233EAA61C8591E4A9869FEBE4C35FE2A</vt:lpwstr>
  </property>
  <property fmtid="{D5CDD505-2E9C-101B-9397-08002B2CF9AE}" pid="3" name="MediaServiceImageTags">
    <vt:lpwstr/>
  </property>
</Properties>
</file>